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7" r:id="rId5"/>
    <p:sldId id="270" r:id="rId6"/>
    <p:sldId id="275" r:id="rId7"/>
    <p:sldId id="272" r:id="rId8"/>
    <p:sldId id="273" r:id="rId9"/>
    <p:sldId id="276" r:id="rId10"/>
    <p:sldId id="277" r:id="rId11"/>
    <p:sldId id="264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0"/>
  </p:normalViewPr>
  <p:slideViewPr>
    <p:cSldViewPr>
      <p:cViewPr>
        <p:scale>
          <a:sx n="105" d="100"/>
          <a:sy n="105" d="100"/>
        </p:scale>
        <p:origin x="-14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7904" y="312120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300" b="1" dirty="0" smtClean="0"/>
              <a:t>1. </a:t>
            </a:r>
            <a:r>
              <a:rPr lang="ko-KR" altLang="en-US" sz="2300" b="1" dirty="0" smtClean="0"/>
              <a:t>고려의 성립과 정치 발전</a:t>
            </a:r>
            <a:endParaRPr lang="en-US" altLang="ko-KR" sz="23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무신의 집권과 </a:t>
            </a:r>
            <a:r>
              <a:rPr lang="ko-KR" altLang="en-US" sz="1600" dirty="0" err="1" smtClean="0"/>
              <a:t>대몽</a:t>
            </a:r>
            <a:r>
              <a:rPr lang="ko-KR" altLang="en-US" sz="1600" dirty="0" smtClean="0"/>
              <a:t> 항전</a:t>
            </a:r>
            <a:endParaRPr lang="ko-KR" altLang="en-US" sz="1600" dirty="0"/>
          </a:p>
        </p:txBody>
      </p:sp>
      <p:grpSp>
        <p:nvGrpSpPr>
          <p:cNvPr id="11" name="그룹 10"/>
          <p:cNvGrpSpPr/>
          <p:nvPr/>
        </p:nvGrpSpPr>
        <p:grpSpPr>
          <a:xfrm>
            <a:off x="6399359" y="3573016"/>
            <a:ext cx="260873" cy="338554"/>
            <a:chOff x="6381669" y="3444431"/>
            <a:chExt cx="260873" cy="338554"/>
          </a:xfrm>
        </p:grpSpPr>
        <p:sp>
          <p:nvSpPr>
            <p:cNvPr id="12" name="TextBox 11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5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(74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26" name="그룹 25"/>
          <p:cNvGrpSpPr/>
          <p:nvPr/>
        </p:nvGrpSpPr>
        <p:grpSpPr>
          <a:xfrm>
            <a:off x="3779912" y="77723"/>
            <a:ext cx="5184576" cy="830997"/>
            <a:chOff x="3779912" y="131728"/>
            <a:chExt cx="5184576" cy="830997"/>
          </a:xfrm>
        </p:grpSpPr>
        <p:sp>
          <p:nvSpPr>
            <p:cNvPr id="27" name="TextBox 26"/>
            <p:cNvSpPr txBox="1"/>
            <p:nvPr/>
          </p:nvSpPr>
          <p:spPr>
            <a:xfrm>
              <a:off x="3779912" y="131728"/>
              <a:ext cx="5184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고려의 성립과 정치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무신의 집권과 </a:t>
              </a:r>
              <a:r>
                <a:rPr lang="ko-KR" altLang="en-US" sz="2600" b="1" dirty="0" err="1" smtClean="0">
                  <a:solidFill>
                    <a:schemeClr val="tx2">
                      <a:lumMod val="75000"/>
                    </a:schemeClr>
                  </a:solidFill>
                </a:rPr>
                <a:t>대몽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 항전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8" name="모서리가 둥근 직사각형 27"/>
            <p:cNvSpPr/>
            <p:nvPr/>
          </p:nvSpPr>
          <p:spPr bwMode="auto">
            <a:xfrm>
              <a:off x="478802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5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48072" y="1735297"/>
            <a:ext cx="7812360" cy="2264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/>
              <a:t>④ 몽골과 강화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무신 정권 붕괴 → 고려 정부와 몽골의</a:t>
            </a:r>
            <a:endParaRPr lang="en-US" altLang="ko-KR" sz="2400" b="1" dirty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 </a:t>
            </a:r>
            <a:r>
              <a:rPr lang="ko-KR" altLang="en-US" sz="2400" b="1" dirty="0"/>
              <a:t> 강화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개경 환도 → 삼별초의 항전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강화도 → 진도 →</a:t>
            </a:r>
            <a:endParaRPr lang="en-US" altLang="ko-KR" sz="2400" b="1" dirty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 </a:t>
            </a:r>
            <a:r>
              <a:rPr lang="ko-KR" altLang="en-US" sz="2400" b="1" dirty="0"/>
              <a:t> 제주도</a:t>
            </a:r>
            <a:r>
              <a:rPr lang="en-US" altLang="ko-KR" sz="2400" b="1" dirty="0"/>
              <a:t>) </a:t>
            </a:r>
            <a:r>
              <a:rPr lang="ko-KR" altLang="en-US" sz="2400" b="1" dirty="0"/>
              <a:t>→ </a:t>
            </a:r>
            <a:r>
              <a:rPr lang="ko-KR" altLang="en-US" sz="2400" b="1" dirty="0" err="1"/>
              <a:t>여ㆍ몽</a:t>
            </a:r>
            <a:r>
              <a:rPr lang="ko-KR" altLang="en-US" sz="2400" b="1" dirty="0"/>
              <a:t> 연합군에 진압</a:t>
            </a:r>
            <a:endParaRPr lang="en-US" altLang="ko-KR" sz="2400" b="1" dirty="0"/>
          </a:p>
          <a:p>
            <a:pPr>
              <a:lnSpc>
                <a:spcPct val="120000"/>
              </a:lnSpc>
            </a:pPr>
            <a:r>
              <a:rPr lang="ko-KR" altLang="en-US" sz="2400" b="1" dirty="0"/>
              <a:t>⑤ 영향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문화재 소실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황룡사 </a:t>
            </a:r>
            <a:r>
              <a:rPr lang="en-US" altLang="ko-KR" sz="2400" b="1" dirty="0"/>
              <a:t>9</a:t>
            </a:r>
            <a:r>
              <a:rPr lang="ko-KR" altLang="en-US" sz="2400" b="1" dirty="0"/>
              <a:t>층 목탑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초조대장경 소실</a:t>
            </a:r>
            <a:endParaRPr lang="en-US" altLang="ko-KR" sz="2400" b="1" dirty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 </a:t>
            </a:r>
            <a:r>
              <a:rPr lang="ko-KR" altLang="en-US" sz="2400" b="1" dirty="0"/>
              <a:t> 등</a:t>
            </a:r>
            <a:r>
              <a:rPr lang="en-US" altLang="ko-KR" sz="2400" b="1" dirty="0"/>
              <a:t>), </a:t>
            </a:r>
            <a:r>
              <a:rPr lang="ko-KR" altLang="en-US" sz="2400" b="1" dirty="0"/>
              <a:t>국토 황폐화</a:t>
            </a:r>
          </a:p>
        </p:txBody>
      </p:sp>
    </p:spTree>
    <p:extLst>
      <p:ext uri="{BB962C8B-B14F-4D97-AF65-F5344CB8AC3E}">
        <p14:creationId xmlns="" xmlns:p14="http://schemas.microsoft.com/office/powerpoint/2010/main" val="89606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828" y="2810311"/>
            <a:ext cx="341438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원의 간섭과 공민왕의 반원 개혁 정치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699792" y="2954327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6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287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331190"/>
            <a:ext cx="531992" cy="35292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471" y="3959702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3" y="2257349"/>
            <a:ext cx="501262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문벌 귀족의 지배에 저항하여 일어난 무신 정변의 배경과 전개 및 이에 대한 저항을 이해할 수 있다</a:t>
            </a:r>
            <a:r>
              <a:rPr lang="en-US" altLang="ko-KR" sz="2400" b="1" dirty="0" smtClean="0">
                <a:latin typeface="+mn-ea"/>
              </a:rPr>
              <a:t>.</a:t>
            </a:r>
            <a:endParaRPr lang="ko-KR" altLang="en-US" sz="2400" b="1" dirty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752" y="3861048"/>
            <a:ext cx="501262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 err="1" smtClean="0">
                <a:latin typeface="+mn-ea"/>
              </a:rPr>
              <a:t>대몽</a:t>
            </a:r>
            <a:r>
              <a:rPr lang="ko-KR" altLang="en-US" sz="2400" b="1" dirty="0" smtClean="0">
                <a:latin typeface="+mn-ea"/>
              </a:rPr>
              <a:t> 항전과 그 영향에 대해 설명할 수 있다</a:t>
            </a:r>
            <a:r>
              <a:rPr lang="en-US" altLang="ko-KR" sz="2400" b="1" dirty="0" smtClean="0">
                <a:latin typeface="+mn-ea"/>
              </a:rPr>
              <a:t>.</a:t>
            </a:r>
            <a:endParaRPr lang="en-US" altLang="ko-KR" sz="2400" b="1" dirty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(72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7" name="그룹 6"/>
          <p:cNvGrpSpPr/>
          <p:nvPr/>
        </p:nvGrpSpPr>
        <p:grpSpPr>
          <a:xfrm>
            <a:off x="3779912" y="77723"/>
            <a:ext cx="5184576" cy="830997"/>
            <a:chOff x="3779912" y="131728"/>
            <a:chExt cx="5184576" cy="830997"/>
          </a:xfrm>
        </p:grpSpPr>
        <p:sp>
          <p:nvSpPr>
            <p:cNvPr id="9" name="TextBox 8"/>
            <p:cNvSpPr txBox="1"/>
            <p:nvPr/>
          </p:nvSpPr>
          <p:spPr>
            <a:xfrm>
              <a:off x="3779912" y="131728"/>
              <a:ext cx="5184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고려의 성립과 정치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무신의 집권과 </a:t>
              </a:r>
              <a:r>
                <a:rPr lang="ko-KR" altLang="en-US" sz="2600" b="1" dirty="0" err="1" smtClean="0">
                  <a:solidFill>
                    <a:schemeClr val="tx2">
                      <a:lumMod val="75000"/>
                    </a:schemeClr>
                  </a:solidFill>
                </a:rPr>
                <a:t>대몽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 항전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" name="모서리가 둥근 직사각형 5"/>
            <p:cNvSpPr/>
            <p:nvPr/>
          </p:nvSpPr>
          <p:spPr bwMode="auto">
            <a:xfrm>
              <a:off x="478802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5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395536" y="1785005"/>
            <a:ext cx="49685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대장군 </a:t>
            </a:r>
            <a:r>
              <a:rPr lang="ko-KR" altLang="en-US" sz="2400" b="1" dirty="0" err="1" smtClean="0"/>
              <a:t>이소응은</a:t>
            </a:r>
            <a:r>
              <a:rPr lang="ko-KR" altLang="en-US" sz="2400" b="1" dirty="0" smtClean="0"/>
              <a:t> 무인이지만 얼굴이 수척하고 힘도 약하였는데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다른 장수와 </a:t>
            </a:r>
            <a:r>
              <a:rPr lang="ko-KR" altLang="en-US" sz="2400" b="1" dirty="0" err="1" smtClean="0"/>
              <a:t>수박희를</a:t>
            </a:r>
            <a:r>
              <a:rPr lang="ko-KR" altLang="en-US" sz="2400" b="1" dirty="0" smtClean="0"/>
              <a:t> 하여 이기지 못하고 달아났다</a:t>
            </a:r>
            <a:r>
              <a:rPr lang="en-US" altLang="ko-KR" sz="2400" b="1" dirty="0" smtClean="0"/>
              <a:t>. </a:t>
            </a:r>
            <a:r>
              <a:rPr lang="ko-KR" altLang="en-US" sz="2400" b="1" dirty="0" smtClean="0"/>
              <a:t>문신 </a:t>
            </a:r>
            <a:r>
              <a:rPr lang="ko-KR" altLang="en-US" sz="2400" b="1" dirty="0" err="1" smtClean="0"/>
              <a:t>한뢰가</a:t>
            </a:r>
            <a:r>
              <a:rPr lang="ko-KR" altLang="en-US" sz="2400" b="1" dirty="0" smtClean="0"/>
              <a:t> 갑자기 앞으로 나서며 </a:t>
            </a:r>
            <a:r>
              <a:rPr lang="ko-KR" altLang="en-US" sz="2400" b="1" dirty="0" err="1" smtClean="0"/>
              <a:t>이소응의</a:t>
            </a:r>
            <a:r>
              <a:rPr lang="ko-KR" altLang="en-US" sz="2400" b="1" dirty="0" smtClean="0"/>
              <a:t> 뺨을 후려갈기자 섬돌 아래로 떨어졌다</a:t>
            </a:r>
            <a:r>
              <a:rPr lang="en-US" altLang="ko-KR" sz="2400" b="1" dirty="0" smtClean="0"/>
              <a:t>. </a:t>
            </a:r>
            <a:r>
              <a:rPr lang="ko-KR" altLang="en-US" sz="2400" b="1" dirty="0" smtClean="0"/>
              <a:t>이때 왕과 모든 신하들이 손뼉을 치면서 크게 웃고</a:t>
            </a:r>
            <a:r>
              <a:rPr lang="en-US" altLang="ko-KR" sz="2400" b="1" dirty="0" smtClean="0"/>
              <a:t>…… .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                    - “</a:t>
            </a:r>
            <a:r>
              <a:rPr lang="ko-KR" altLang="en-US" sz="2400" b="1" dirty="0" smtClean="0"/>
              <a:t>고려사”</a:t>
            </a:r>
            <a:r>
              <a:rPr lang="en-US" altLang="ko-KR" sz="2400" b="1" dirty="0" smtClean="0"/>
              <a:t>-</a:t>
            </a:r>
            <a:endParaRPr lang="ko-KR" altLang="en-US" sz="2400" b="1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159" y="1988840"/>
            <a:ext cx="3288297" cy="29281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(72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20080" y="2060848"/>
            <a:ext cx="781236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AutoNum type="arabicPeriod"/>
            </a:pPr>
            <a:r>
              <a:rPr lang="ko-KR" altLang="en-US" sz="2400" b="1" dirty="0" smtClean="0">
                <a:solidFill>
                  <a:srgbClr val="0070C0"/>
                </a:solidFill>
              </a:rPr>
              <a:t>무신 정변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① 배경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의종의 실정과 향락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무신 차별</a:t>
            </a:r>
            <a:r>
              <a:rPr lang="en-US" altLang="ko-KR" sz="2400" b="1" dirty="0" smtClean="0"/>
              <a:t>, </a:t>
            </a:r>
            <a:r>
              <a:rPr lang="ko-KR" altLang="en-US" sz="2400" b="1" dirty="0" err="1" smtClean="0"/>
              <a:t>군인전</a:t>
            </a:r>
            <a:r>
              <a:rPr lang="ko-KR" altLang="en-US" sz="2400" b="1" dirty="0" smtClean="0"/>
              <a:t> 미지급</a:t>
            </a:r>
            <a:r>
              <a:rPr lang="en-US" altLang="ko-KR" sz="2400" b="1" dirty="0" smtClean="0"/>
              <a:t>,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잡역 동원 등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무신 정변</a:t>
            </a:r>
            <a:r>
              <a:rPr lang="en-US" altLang="ko-KR" sz="2400" b="1" dirty="0" smtClean="0"/>
              <a:t>(1170): </a:t>
            </a:r>
            <a:r>
              <a:rPr lang="ko-KR" altLang="en-US" sz="2400" b="1" dirty="0" err="1" smtClean="0"/>
              <a:t>정중부</a:t>
            </a:r>
            <a:r>
              <a:rPr lang="en-US" altLang="ko-KR" sz="2400" b="1" dirty="0" smtClean="0"/>
              <a:t>, </a:t>
            </a:r>
            <a:r>
              <a:rPr lang="ko-KR" altLang="en-US" sz="2400" b="1" dirty="0" err="1" smtClean="0"/>
              <a:t>이의방</a:t>
            </a:r>
            <a:r>
              <a:rPr lang="ko-KR" altLang="en-US" sz="2400" b="1" dirty="0" smtClean="0"/>
              <a:t> 등 무신의 정변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 err="1" smtClean="0"/>
              <a:t>중방을</a:t>
            </a:r>
            <a:r>
              <a:rPr lang="ko-KR" altLang="en-US" sz="2400" b="1" dirty="0" smtClean="0"/>
              <a:t> 중심으로 권력 행사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③ 무신에 대한 반발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김보당의</a:t>
            </a:r>
            <a:r>
              <a:rPr lang="ko-KR" altLang="en-US" sz="2400" b="1" dirty="0" smtClean="0"/>
              <a:t> 난</a:t>
            </a:r>
            <a:r>
              <a:rPr lang="en-US" altLang="ko-KR" sz="2400" b="1" dirty="0" smtClean="0"/>
              <a:t>, </a:t>
            </a:r>
            <a:r>
              <a:rPr lang="ko-KR" altLang="en-US" sz="2400" b="1" dirty="0" err="1" smtClean="0"/>
              <a:t>조위총의</a:t>
            </a:r>
            <a:r>
              <a:rPr lang="ko-KR" altLang="en-US" sz="2400" b="1" dirty="0" smtClean="0"/>
              <a:t> 난 </a:t>
            </a:r>
            <a:endParaRPr lang="ko-KR" altLang="en-US" sz="2400" b="1" dirty="0"/>
          </a:p>
        </p:txBody>
      </p:sp>
      <p:grpSp>
        <p:nvGrpSpPr>
          <p:cNvPr id="25" name="그룹 24"/>
          <p:cNvGrpSpPr/>
          <p:nvPr/>
        </p:nvGrpSpPr>
        <p:grpSpPr>
          <a:xfrm>
            <a:off x="3779912" y="77723"/>
            <a:ext cx="5184576" cy="830997"/>
            <a:chOff x="3779912" y="131728"/>
            <a:chExt cx="5184576" cy="830997"/>
          </a:xfrm>
        </p:grpSpPr>
        <p:sp>
          <p:nvSpPr>
            <p:cNvPr id="26" name="TextBox 25"/>
            <p:cNvSpPr txBox="1"/>
            <p:nvPr/>
          </p:nvSpPr>
          <p:spPr>
            <a:xfrm>
              <a:off x="3779912" y="131728"/>
              <a:ext cx="5184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고려의 성립과 정치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무신의 집권과 </a:t>
              </a:r>
              <a:r>
                <a:rPr lang="ko-KR" altLang="en-US" sz="2600" b="1" dirty="0" err="1" smtClean="0">
                  <a:solidFill>
                    <a:schemeClr val="tx2">
                      <a:lumMod val="75000"/>
                    </a:schemeClr>
                  </a:solidFill>
                </a:rPr>
                <a:t>대몽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 항전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7" name="모서리가 둥근 직사각형 26"/>
            <p:cNvSpPr/>
            <p:nvPr/>
          </p:nvSpPr>
          <p:spPr bwMode="auto">
            <a:xfrm>
              <a:off x="478802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5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(72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1844824"/>
            <a:ext cx="5541764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2.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최씨 무신 정권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dirty="0" smtClean="0"/>
              <a:t> </a:t>
            </a:r>
            <a:r>
              <a:rPr lang="ko-KR" altLang="en-US" sz="2400" b="1" dirty="0" smtClean="0"/>
              <a:t>① 최충헌의 권력 장악 이후 </a:t>
            </a:r>
            <a:r>
              <a:rPr lang="en-US" altLang="ko-KR" sz="2400" b="1" dirty="0" smtClean="0"/>
              <a:t>4</a:t>
            </a:r>
            <a:r>
              <a:rPr lang="ko-KR" altLang="en-US" sz="2400" b="1" dirty="0" smtClean="0"/>
              <a:t>대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60</a:t>
            </a:r>
            <a:r>
              <a:rPr lang="ko-KR" altLang="en-US" sz="2400" b="1" dirty="0" smtClean="0"/>
              <a:t>여 년간 지속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기반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권력 기구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교정도감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정방</a:t>
            </a:r>
            <a:r>
              <a:rPr lang="en-US" altLang="ko-KR" sz="2400" b="1" dirty="0" smtClean="0"/>
              <a:t>),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군사적 기반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삼별초</a:t>
            </a:r>
            <a:r>
              <a:rPr lang="en-US" altLang="ko-KR" sz="2400" b="1" dirty="0" smtClean="0"/>
              <a:t>, </a:t>
            </a:r>
            <a:r>
              <a:rPr lang="ko-KR" altLang="en-US" sz="2400" b="1" dirty="0" err="1" smtClean="0"/>
              <a:t>도방</a:t>
            </a:r>
            <a:r>
              <a:rPr lang="en-US" altLang="ko-KR" sz="2400" b="1" dirty="0" smtClean="0"/>
              <a:t>), </a:t>
            </a:r>
            <a:r>
              <a:rPr lang="ko-KR" altLang="en-US" sz="2400" b="1" dirty="0" smtClean="0"/>
              <a:t>경제적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기반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대토지 소유</a:t>
            </a:r>
            <a:r>
              <a:rPr lang="en-US" altLang="ko-KR" sz="2400" b="1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③ 성격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정권 유지에 집착하여 사회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개혁에 소홀</a:t>
            </a:r>
            <a:endParaRPr lang="en-US" altLang="ko-KR" sz="2400" b="1" dirty="0" smtClean="0"/>
          </a:p>
        </p:txBody>
      </p:sp>
      <p:grpSp>
        <p:nvGrpSpPr>
          <p:cNvPr id="23" name="그룹 22"/>
          <p:cNvGrpSpPr/>
          <p:nvPr/>
        </p:nvGrpSpPr>
        <p:grpSpPr>
          <a:xfrm>
            <a:off x="3779912" y="77723"/>
            <a:ext cx="5184576" cy="830997"/>
            <a:chOff x="3779912" y="131728"/>
            <a:chExt cx="5184576" cy="830997"/>
          </a:xfrm>
        </p:grpSpPr>
        <p:sp>
          <p:nvSpPr>
            <p:cNvPr id="24" name="TextBox 23"/>
            <p:cNvSpPr txBox="1"/>
            <p:nvPr/>
          </p:nvSpPr>
          <p:spPr>
            <a:xfrm>
              <a:off x="3779912" y="131728"/>
              <a:ext cx="5184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고려의 성립과 정치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무신의 집권과 </a:t>
              </a:r>
              <a:r>
                <a:rPr lang="ko-KR" altLang="en-US" sz="2600" b="1" dirty="0" err="1" smtClean="0">
                  <a:solidFill>
                    <a:schemeClr val="tx2">
                      <a:lumMod val="75000"/>
                    </a:schemeClr>
                  </a:solidFill>
                </a:rPr>
                <a:t>대몽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 항전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 bwMode="auto">
            <a:xfrm>
              <a:off x="478802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5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160" y="1340768"/>
            <a:ext cx="1737256" cy="51378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534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(73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1844824"/>
            <a:ext cx="5349191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3. </a:t>
            </a:r>
            <a:r>
              <a:rPr lang="ko-KR" altLang="en-US" sz="2400" b="1" dirty="0" err="1" smtClean="0">
                <a:solidFill>
                  <a:srgbClr val="0070C0"/>
                </a:solidFill>
              </a:rPr>
              <a:t>농민ㆍ천민의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 봉기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① 배경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신분 질서 동요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무신의 횡포</a:t>
            </a:r>
            <a:r>
              <a:rPr lang="en-US" altLang="ko-KR" sz="2400" b="1" dirty="0" smtClean="0"/>
              <a:t>,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지방관의 수탈 심화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② 하층민의 봉기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망이ㆍ망소이의</a:t>
            </a:r>
            <a:r>
              <a:rPr lang="ko-KR" altLang="en-US" sz="2400" b="1" dirty="0" smtClean="0"/>
              <a:t> 난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(</a:t>
            </a:r>
            <a:r>
              <a:rPr lang="ko-KR" altLang="en-US" sz="2400" b="1" dirty="0" smtClean="0"/>
              <a:t>공주 </a:t>
            </a:r>
            <a:r>
              <a:rPr lang="ko-KR" altLang="en-US" sz="2400" b="1" dirty="0" err="1" smtClean="0"/>
              <a:t>명학소</a:t>
            </a:r>
            <a:r>
              <a:rPr lang="en-US" altLang="ko-KR" sz="2400" b="1" dirty="0" smtClean="0"/>
              <a:t>), </a:t>
            </a:r>
            <a:r>
              <a:rPr lang="ko-KR" altLang="en-US" sz="2400" b="1" dirty="0" err="1" smtClean="0"/>
              <a:t>김사미ㆍ효심의</a:t>
            </a:r>
            <a:r>
              <a:rPr lang="ko-KR" altLang="en-US" sz="2400" b="1" dirty="0" smtClean="0"/>
              <a:t> 난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(</a:t>
            </a:r>
            <a:r>
              <a:rPr lang="ko-KR" altLang="en-US" sz="2400" b="1" dirty="0" smtClean="0"/>
              <a:t>경상도</a:t>
            </a:r>
            <a:r>
              <a:rPr lang="en-US" altLang="ko-KR" sz="2400" b="1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③ 신분 해방 운동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만적의 난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전주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관노비의 봉기</a:t>
            </a:r>
            <a:endParaRPr lang="en-US" altLang="ko-KR" sz="2400" b="1" dirty="0" smtClean="0"/>
          </a:p>
        </p:txBody>
      </p:sp>
      <p:grpSp>
        <p:nvGrpSpPr>
          <p:cNvPr id="23" name="그룹 22"/>
          <p:cNvGrpSpPr/>
          <p:nvPr/>
        </p:nvGrpSpPr>
        <p:grpSpPr>
          <a:xfrm>
            <a:off x="3779912" y="77723"/>
            <a:ext cx="5184576" cy="830997"/>
            <a:chOff x="3779912" y="131728"/>
            <a:chExt cx="5184576" cy="830997"/>
          </a:xfrm>
        </p:grpSpPr>
        <p:sp>
          <p:nvSpPr>
            <p:cNvPr id="24" name="TextBox 23"/>
            <p:cNvSpPr txBox="1"/>
            <p:nvPr/>
          </p:nvSpPr>
          <p:spPr>
            <a:xfrm>
              <a:off x="3779912" y="131728"/>
              <a:ext cx="5184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고려의 성립과 정치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무신의 집권과 </a:t>
              </a:r>
              <a:r>
                <a:rPr lang="ko-KR" altLang="en-US" sz="2600" b="1" dirty="0" err="1" smtClean="0">
                  <a:solidFill>
                    <a:schemeClr val="tx2">
                      <a:lumMod val="75000"/>
                    </a:schemeClr>
                  </a:solidFill>
                </a:rPr>
                <a:t>대몽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 항전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 bwMode="auto">
            <a:xfrm>
              <a:off x="478802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5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500174"/>
            <a:ext cx="3086073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62199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35696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(73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22" name="그룹 21"/>
          <p:cNvGrpSpPr/>
          <p:nvPr/>
        </p:nvGrpSpPr>
        <p:grpSpPr>
          <a:xfrm>
            <a:off x="3779912" y="77723"/>
            <a:ext cx="5184576" cy="830997"/>
            <a:chOff x="3779912" y="131728"/>
            <a:chExt cx="5184576" cy="830997"/>
          </a:xfrm>
        </p:grpSpPr>
        <p:sp>
          <p:nvSpPr>
            <p:cNvPr id="23" name="TextBox 22"/>
            <p:cNvSpPr txBox="1"/>
            <p:nvPr/>
          </p:nvSpPr>
          <p:spPr>
            <a:xfrm>
              <a:off x="3779912" y="131728"/>
              <a:ext cx="5184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고려의 성립과 정치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무신의 집권과 </a:t>
              </a:r>
              <a:r>
                <a:rPr lang="ko-KR" altLang="en-US" sz="2600" b="1" dirty="0" err="1" smtClean="0">
                  <a:solidFill>
                    <a:schemeClr val="tx2">
                      <a:lumMod val="75000"/>
                    </a:schemeClr>
                  </a:solidFill>
                </a:rPr>
                <a:t>대몽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 항전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4" name="모서리가 둥근 직사각형 23"/>
            <p:cNvSpPr/>
            <p:nvPr/>
          </p:nvSpPr>
          <p:spPr bwMode="auto">
            <a:xfrm>
              <a:off x="478802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5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4234"/>
            <a:ext cx="9144000" cy="40650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037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35696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(73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1724147"/>
            <a:ext cx="8724881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① </a:t>
            </a:r>
            <a:r>
              <a:rPr lang="en-US" altLang="ko-KR" sz="2400" b="1" dirty="0" smtClean="0"/>
              <a:t>[</a:t>
            </a:r>
            <a:r>
              <a:rPr lang="ko-KR" altLang="en-US" sz="2400" b="1" dirty="0" smtClean="0"/>
              <a:t>자료 </a:t>
            </a:r>
            <a:r>
              <a:rPr lang="en-US" altLang="ko-KR" sz="2400" b="1" dirty="0" smtClean="0"/>
              <a:t>1, 2]</a:t>
            </a:r>
            <a:r>
              <a:rPr lang="ko-KR" altLang="en-US" sz="2400" b="1" dirty="0" smtClean="0"/>
              <a:t>와 같은 하층민의 봉기가 일어나게 된 배경을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본문에서 찾아 간단히 답해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 [</a:t>
            </a:r>
            <a:r>
              <a:rPr lang="ko-KR" altLang="en-US" sz="2400" b="1" dirty="0">
                <a:solidFill>
                  <a:srgbClr val="0000FF"/>
                </a:solidFill>
              </a:rPr>
              <a:t>답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신분 질서 동요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무신의 횡포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지방관의 수탈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②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 </a:t>
            </a:r>
            <a:r>
              <a:rPr lang="en-US" altLang="ko-KR" sz="2400" b="1" dirty="0" smtClean="0"/>
              <a:t>1, 2]</a:t>
            </a:r>
            <a:r>
              <a:rPr lang="ko-KR" altLang="en-US" sz="2400" b="1" dirty="0" smtClean="0"/>
              <a:t>를 참고하여 하층민의 봉기가 지닌 성격을 말해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 [</a:t>
            </a:r>
            <a:r>
              <a:rPr lang="ko-KR" altLang="en-US" sz="2400" b="1" dirty="0">
                <a:solidFill>
                  <a:srgbClr val="0000FF"/>
                </a:solidFill>
              </a:rPr>
              <a:t>답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지방관의 가혹한 수탈에 대한 항거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신분 해방 운동</a:t>
            </a:r>
            <a:endParaRPr lang="ko-KR" altLang="en-US" sz="2400" dirty="0">
              <a:solidFill>
                <a:srgbClr val="0000FF"/>
              </a:solidFill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3779912" y="77723"/>
            <a:ext cx="5184576" cy="830997"/>
            <a:chOff x="3779912" y="131728"/>
            <a:chExt cx="5184576" cy="830997"/>
          </a:xfrm>
        </p:grpSpPr>
        <p:sp>
          <p:nvSpPr>
            <p:cNvPr id="27" name="TextBox 26"/>
            <p:cNvSpPr txBox="1"/>
            <p:nvPr/>
          </p:nvSpPr>
          <p:spPr>
            <a:xfrm>
              <a:off x="3779912" y="131728"/>
              <a:ext cx="5184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고려의 성립과 정치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무신의 집권과 </a:t>
              </a:r>
              <a:r>
                <a:rPr lang="ko-KR" altLang="en-US" sz="2600" b="1" dirty="0" err="1" smtClean="0">
                  <a:solidFill>
                    <a:schemeClr val="tx2">
                      <a:lumMod val="75000"/>
                    </a:schemeClr>
                  </a:solidFill>
                </a:rPr>
                <a:t>대몽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 항전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8" name="모서리가 둥근 직사각형 27"/>
            <p:cNvSpPr/>
            <p:nvPr/>
          </p:nvSpPr>
          <p:spPr bwMode="auto">
            <a:xfrm>
              <a:off x="478802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5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05926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(74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26" name="그룹 25"/>
          <p:cNvGrpSpPr/>
          <p:nvPr/>
        </p:nvGrpSpPr>
        <p:grpSpPr>
          <a:xfrm>
            <a:off x="3779912" y="77723"/>
            <a:ext cx="5184576" cy="830997"/>
            <a:chOff x="3779912" y="131728"/>
            <a:chExt cx="5184576" cy="830997"/>
          </a:xfrm>
        </p:grpSpPr>
        <p:sp>
          <p:nvSpPr>
            <p:cNvPr id="27" name="TextBox 26"/>
            <p:cNvSpPr txBox="1"/>
            <p:nvPr/>
          </p:nvSpPr>
          <p:spPr>
            <a:xfrm>
              <a:off x="3779912" y="131728"/>
              <a:ext cx="5184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고려의 성립과 정치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무신의 집권과 </a:t>
              </a:r>
              <a:r>
                <a:rPr lang="ko-KR" altLang="en-US" sz="2600" b="1" dirty="0" err="1" smtClean="0">
                  <a:solidFill>
                    <a:schemeClr val="tx2">
                      <a:lumMod val="75000"/>
                    </a:schemeClr>
                  </a:solidFill>
                </a:rPr>
                <a:t>대몽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 항전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8" name="모서리가 둥근 직사각형 27"/>
            <p:cNvSpPr/>
            <p:nvPr/>
          </p:nvSpPr>
          <p:spPr bwMode="auto">
            <a:xfrm>
              <a:off x="478802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5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48072" y="1735297"/>
            <a:ext cx="7812360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4. </a:t>
            </a:r>
            <a:r>
              <a:rPr lang="ko-KR" altLang="en-US" sz="2400" b="1" dirty="0" err="1" smtClean="0">
                <a:solidFill>
                  <a:srgbClr val="0070C0"/>
                </a:solidFill>
              </a:rPr>
              <a:t>대몽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 항쟁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① 몽골과 접촉</a:t>
            </a:r>
            <a:r>
              <a:rPr lang="en-US" altLang="ko-KR" sz="2400" b="1" dirty="0" smtClean="0"/>
              <a:t>: 13</a:t>
            </a:r>
            <a:r>
              <a:rPr lang="ko-KR" altLang="en-US" sz="2400" b="1" dirty="0" smtClean="0"/>
              <a:t>세기 거란을 추격하는 과정에서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고려와 첫 접촉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이후 고려에 무리한 공물 요구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② 몽골의 침입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고려에 온 몽골 사신 피살 → 몽골 침입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(1231) </a:t>
            </a:r>
            <a:r>
              <a:rPr lang="ko-KR" altLang="en-US" sz="2400" b="1" dirty="0" smtClean="0"/>
              <a:t>→ 강화를 맺은 뒤 강화도로 천도 → 이후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40</a:t>
            </a:r>
            <a:r>
              <a:rPr lang="ko-KR" altLang="en-US" sz="2400" b="1" dirty="0" smtClean="0"/>
              <a:t>여 년간 항전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③ </a:t>
            </a:r>
            <a:r>
              <a:rPr lang="ko-KR" altLang="en-US" sz="2400" b="1" dirty="0" err="1" smtClean="0"/>
              <a:t>대몽</a:t>
            </a:r>
            <a:r>
              <a:rPr lang="ko-KR" altLang="en-US" sz="2400" b="1" dirty="0" smtClean="0"/>
              <a:t> 항쟁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하층민의 적극 항전 </a:t>
            </a:r>
            <a:r>
              <a:rPr lang="en-US" altLang="ko-KR" sz="2400" b="1" dirty="0" smtClean="0"/>
              <a:t>– </a:t>
            </a:r>
            <a:r>
              <a:rPr lang="ko-KR" altLang="en-US" sz="2400" b="1" dirty="0" err="1" smtClean="0"/>
              <a:t>처인성</a:t>
            </a:r>
            <a:r>
              <a:rPr lang="ko-KR" altLang="en-US" sz="2400" b="1" dirty="0" smtClean="0"/>
              <a:t> 전투</a:t>
            </a:r>
            <a:r>
              <a:rPr lang="en-US" altLang="ko-KR" sz="2400" b="1" dirty="0" smtClean="0"/>
              <a:t>,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err="1" smtClean="0"/>
              <a:t>충주성</a:t>
            </a:r>
            <a:r>
              <a:rPr lang="ko-KR" altLang="en-US" sz="2400" b="1" dirty="0" smtClean="0"/>
              <a:t> 전투 등</a:t>
            </a:r>
            <a:endParaRPr lang="en-US" altLang="ko-KR" sz="24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331849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</TotalTime>
  <Words>548</Words>
  <Application>Microsoft Office PowerPoint</Application>
  <PresentationFormat>화면 슬라이드 쇼(4:3)</PresentationFormat>
  <Paragraphs>87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user</cp:lastModifiedBy>
  <cp:revision>279</cp:revision>
  <dcterms:created xsi:type="dcterms:W3CDTF">2013-03-25T12:51:11Z</dcterms:created>
  <dcterms:modified xsi:type="dcterms:W3CDTF">2013-12-18T00:24:54Z</dcterms:modified>
</cp:coreProperties>
</file>