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0" r:id="rId6"/>
    <p:sldId id="274" r:id="rId7"/>
    <p:sldId id="269" r:id="rId8"/>
    <p:sldId id="272" r:id="rId9"/>
    <p:sldId id="273" r:id="rId10"/>
    <p:sldId id="275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12120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1. </a:t>
            </a:r>
            <a:r>
              <a:rPr lang="ko-KR" altLang="en-US" sz="2300" b="1" dirty="0" smtClean="0"/>
              <a:t>고려의 성립과 정치 발전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문벌 귀족 사회의 성립과 동요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5940152" y="3603555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3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9607" y="1778962"/>
            <a:ext cx="8724881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1, 2]</a:t>
            </a:r>
            <a:r>
              <a:rPr lang="ko-KR" altLang="en-US" sz="2400" b="1" dirty="0"/>
              <a:t>를 토대로 두 인물이 주장한 대외 정책의</a:t>
            </a:r>
            <a:r>
              <a:rPr lang="en-US" altLang="ko-KR" sz="2400" b="1" dirty="0"/>
              <a:t> </a:t>
            </a:r>
            <a:r>
              <a:rPr lang="ko-KR" altLang="en-US" sz="2400" b="1" dirty="0"/>
              <a:t>차이점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  </a:t>
            </a:r>
            <a:r>
              <a:rPr lang="ko-KR" altLang="en-US" sz="2400" b="1" dirty="0"/>
              <a:t>을 추론해 보자</a:t>
            </a:r>
            <a:r>
              <a:rPr lang="en-US" altLang="ko-KR" sz="2400" b="1" dirty="0"/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청은 </a:t>
            </a:r>
            <a:r>
              <a:rPr lang="ko-KR" altLang="en-US" sz="2400" b="1" dirty="0" err="1">
                <a:solidFill>
                  <a:srgbClr val="0000FF"/>
                </a:solidFill>
              </a:rPr>
              <a:t>금국</a:t>
            </a:r>
            <a:r>
              <a:rPr lang="ko-KR" altLang="en-US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err="1" smtClean="0">
                <a:solidFill>
                  <a:srgbClr val="0000FF"/>
                </a:solidFill>
              </a:rPr>
              <a:t>정벌ㆍ칭제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건원을 주장한 것으로 미루어</a:t>
            </a:r>
            <a:endParaRPr lang="en-US" altLang="ko-KR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     </a:t>
            </a:r>
            <a:r>
              <a:rPr lang="ko-KR" altLang="en-US" sz="2400" b="1" dirty="0">
                <a:solidFill>
                  <a:srgbClr val="0000FF"/>
                </a:solidFill>
              </a:rPr>
              <a:t>자주적인 대외 정책을 추진하려고 하였다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그러나</a:t>
            </a:r>
            <a:endParaRPr lang="en-US" altLang="ko-KR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     </a:t>
            </a:r>
            <a:r>
              <a:rPr lang="ko-KR" altLang="en-US" sz="2400" b="1" dirty="0">
                <a:solidFill>
                  <a:srgbClr val="0000FF"/>
                </a:solidFill>
              </a:rPr>
              <a:t>김부식은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당시 금이 요를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멸망시킬 </a:t>
            </a:r>
            <a:r>
              <a:rPr lang="ko-KR" altLang="en-US" sz="2400" b="1" dirty="0">
                <a:solidFill>
                  <a:srgbClr val="0000FF"/>
                </a:solidFill>
              </a:rPr>
              <a:t>만큼 강했기 때문에</a:t>
            </a:r>
            <a:endParaRPr lang="en-US" altLang="ko-KR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     </a:t>
            </a:r>
            <a:r>
              <a:rPr lang="ko-KR" altLang="en-US" sz="2400" b="1" dirty="0">
                <a:solidFill>
                  <a:srgbClr val="0000FF"/>
                </a:solidFill>
              </a:rPr>
              <a:t>금에 대한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사대 관계를 통한 고려의 안정을 더욱 중시</a:t>
            </a:r>
            <a:endParaRPr lang="en-US" altLang="ko-KR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     </a:t>
            </a:r>
            <a:r>
              <a:rPr lang="ko-KR" altLang="en-US" sz="2400" b="1" dirty="0">
                <a:solidFill>
                  <a:srgbClr val="0000FF"/>
                </a:solidFill>
              </a:rPr>
              <a:t>하였다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문벌 귀족 사회의 성립과 동요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317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810311"/>
            <a:ext cx="3168352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송</a:t>
            </a: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거란</a:t>
            </a: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여진과의 관계</a:t>
            </a:r>
            <a:endParaRPr lang="en-US" altLang="ko-KR" sz="20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31190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627334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3" y="2257349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고려 문벌 귀족 사회의 성립과</a:t>
            </a:r>
            <a:endParaRPr lang="en-US" altLang="ko-KR" sz="24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전개 과정에 대해 설명할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3528680"/>
            <a:ext cx="501262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 err="1" smtClean="0">
                <a:latin typeface="+mn-ea"/>
              </a:rPr>
              <a:t>이자겸의</a:t>
            </a:r>
            <a:r>
              <a:rPr lang="ko-KR" altLang="en-US" sz="2400" b="1" dirty="0" smtClean="0">
                <a:latin typeface="+mn-ea"/>
              </a:rPr>
              <a:t> 난과 </a:t>
            </a:r>
            <a:r>
              <a:rPr lang="ko-KR" altLang="en-US" sz="2400" b="1" dirty="0" err="1" smtClean="0">
                <a:latin typeface="+mn-ea"/>
              </a:rPr>
              <a:t>묘청의</a:t>
            </a:r>
            <a:r>
              <a:rPr lang="ko-KR" altLang="en-US" sz="2400" b="1" dirty="0" smtClean="0">
                <a:latin typeface="+mn-ea"/>
              </a:rPr>
              <a:t> 서경 천도 운동에 대해 이해하고 문벌 귀족</a:t>
            </a:r>
            <a:endParaRPr lang="en-US" altLang="ko-KR" sz="24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사회의 몰락에 대해 파악할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en-US" altLang="ko-KR" sz="2400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문벌 귀족 사회의 성립과 동요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467544" y="1844824"/>
            <a:ext cx="453650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이자겸은</a:t>
            </a:r>
            <a:r>
              <a:rPr lang="ko-KR" altLang="en-US" sz="2400" b="1" dirty="0" smtClean="0"/>
              <a:t> 스스로 </a:t>
            </a:r>
            <a:r>
              <a:rPr lang="ko-KR" altLang="en-US" sz="2400" b="1" dirty="0" err="1" smtClean="0"/>
              <a:t>국공이</a:t>
            </a:r>
            <a:r>
              <a:rPr lang="ko-KR" altLang="en-US" sz="2400" b="1" dirty="0" smtClean="0"/>
              <a:t> 되어 왕태자와 대등한 대우를 받았다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자신의 생일을 왕과 같이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err="1" smtClean="0"/>
              <a:t>인수절이라고</a:t>
            </a:r>
            <a:r>
              <a:rPr lang="ko-KR" altLang="en-US" sz="2400" b="1" dirty="0" smtClean="0"/>
              <a:t> 부르고</a:t>
            </a:r>
            <a:r>
              <a:rPr lang="en-US" altLang="ko-KR" sz="2400" b="1" dirty="0" smtClean="0"/>
              <a:t>……</a:t>
            </a:r>
            <a:r>
              <a:rPr lang="ko-KR" altLang="en-US" sz="2400" b="1" dirty="0" smtClean="0"/>
              <a:t> 사방에서 바치는 음식 선물이 넘치게 들어오니 썩어서 버리는 고기가 항상 수만 근이었다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                    - “</a:t>
            </a:r>
            <a:r>
              <a:rPr lang="ko-KR" altLang="en-US" sz="2400" b="1" dirty="0" smtClean="0"/>
              <a:t>고려사”</a:t>
            </a:r>
            <a:r>
              <a:rPr lang="en-US" altLang="ko-KR" sz="2400" b="1" dirty="0" smtClean="0"/>
              <a:t>-</a:t>
            </a:r>
            <a:endParaRPr lang="ko-KR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5209455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이자겸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 가문과 왕실의 혼인 관계</a:t>
            </a:r>
            <a:endParaRPr lang="ko-KR" altLang="en-US" sz="105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79" y="1936182"/>
            <a:ext cx="3846109" cy="3149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4056" y="1772816"/>
            <a:ext cx="853244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1.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문벌 귀족 사회의 성립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① 출신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일부 호족과 </a:t>
            </a:r>
            <a:r>
              <a:rPr lang="en-US" altLang="ko-KR" sz="2400" b="1" dirty="0" smtClean="0"/>
              <a:t>6</a:t>
            </a:r>
            <a:r>
              <a:rPr lang="ko-KR" altLang="en-US" sz="2400" b="1" dirty="0" err="1" smtClean="0"/>
              <a:t>두품</a:t>
            </a:r>
            <a:r>
              <a:rPr lang="ko-KR" altLang="en-US" sz="2400" b="1" dirty="0" smtClean="0"/>
              <a:t> 계열 유학자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문벌 귀족 사회의 형성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과거ㆍ음서를</a:t>
            </a:r>
            <a:r>
              <a:rPr lang="ko-KR" altLang="en-US" sz="2400" b="1" dirty="0" smtClean="0"/>
              <a:t> 통한 관직 독점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과전ㆍ공음전</a:t>
            </a:r>
            <a:r>
              <a:rPr lang="ko-KR" altLang="en-US" sz="2400" b="1" dirty="0" smtClean="0"/>
              <a:t> 등을 통한 경제적 혜택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정략 결혼으로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결속 강화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문제점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정치 권력과 경제적 혜택을 둘러싼 귀족 사회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내부 분열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과거로 진출한 신진 관료들의 문벌 귀족에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대한 반감</a:t>
            </a:r>
            <a:endParaRPr lang="ko-KR" altLang="en-US" sz="2400" b="1" dirty="0"/>
          </a:p>
        </p:txBody>
      </p:sp>
      <p:grpSp>
        <p:nvGrpSpPr>
          <p:cNvPr id="19" name="그룹 18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20" name="TextBox 19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문벌 귀족 사회의 성립과 동요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18" y="1844824"/>
            <a:ext cx="3440870" cy="3622458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문벌 귀족 사회의 성립과 동요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3528" y="1890463"/>
            <a:ext cx="540060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err="1" smtClean="0">
                <a:solidFill>
                  <a:srgbClr val="0070C0"/>
                </a:solidFill>
              </a:rPr>
              <a:t>이자겸의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 난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(1126)</a:t>
            </a: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배경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경원 이씨가 왕실의 외척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으로 권력 독점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측근 세력과 갈등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경과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이자겸이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척준경과</a:t>
            </a:r>
            <a:r>
              <a:rPr lang="ko-KR" altLang="en-US" sz="2400" b="1" dirty="0" smtClean="0"/>
              <a:t> 함께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난을 일으킴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→ </a:t>
            </a:r>
            <a:r>
              <a:rPr lang="ko-KR" altLang="en-US" sz="2400" b="1" dirty="0" err="1" smtClean="0"/>
              <a:t>척준경의</a:t>
            </a:r>
            <a:r>
              <a:rPr lang="ko-KR" altLang="en-US" sz="2400" b="1" dirty="0" smtClean="0"/>
              <a:t> 배신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으로 실패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영향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문벌 귀족 사회의 분열 심화</a:t>
            </a:r>
            <a:endParaRPr lang="en-US" altLang="ko-KR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3853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0" name="그룹 9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문벌 귀족 사회의 성립과 동요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5536" y="2348880"/>
            <a:ext cx="54006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err="1" smtClean="0">
                <a:solidFill>
                  <a:srgbClr val="0070C0"/>
                </a:solidFill>
              </a:rPr>
              <a:t>묘청의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 서경 천도 운동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(1135)</a:t>
            </a: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배경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중앙 문벌 귀족 세력과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지방 출신 신진 관리의 대립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자주적 전통 사상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풍수지리설</a:t>
            </a:r>
            <a:r>
              <a:rPr lang="en-US" altLang="ko-KR" sz="2400" b="1" dirty="0" smtClean="0"/>
              <a:t>),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고구려 계승 의식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주장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칭제건원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금국</a:t>
            </a:r>
            <a:r>
              <a:rPr lang="ko-KR" altLang="en-US" sz="2400" b="1" dirty="0" smtClean="0"/>
              <a:t> 정벌</a:t>
            </a:r>
            <a:endParaRPr lang="en-US" altLang="ko-KR" sz="2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000240"/>
            <a:ext cx="3357586" cy="33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337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72833"/>
            <a:ext cx="3973249" cy="3159658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문벌 귀족 사회의 성립과 동요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67544" y="1951321"/>
            <a:ext cx="4752528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③ 경과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개경파와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서경파의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대립 → </a:t>
            </a:r>
            <a:r>
              <a:rPr lang="ko-KR" altLang="en-US" sz="2400" b="1" dirty="0" err="1" smtClean="0"/>
              <a:t>묘청</a:t>
            </a:r>
            <a:r>
              <a:rPr lang="ko-KR" altLang="en-US" sz="2400" b="1" dirty="0" smtClean="0"/>
              <a:t> 등이 국호 </a:t>
            </a:r>
            <a:r>
              <a:rPr lang="en-US" altLang="ko-KR" sz="2400" b="1" dirty="0" smtClean="0"/>
              <a:t>‘</a:t>
            </a:r>
            <a:r>
              <a:rPr lang="ko-KR" altLang="en-US" sz="2400" b="1" dirty="0" smtClean="0"/>
              <a:t>대위</a:t>
            </a:r>
            <a:r>
              <a:rPr lang="en-US" altLang="ko-KR" sz="2400" b="1" dirty="0" smtClean="0"/>
              <a:t>’,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연호 </a:t>
            </a:r>
            <a:r>
              <a:rPr lang="en-US" altLang="ko-KR" sz="2400" b="1" dirty="0" smtClean="0"/>
              <a:t>‘</a:t>
            </a:r>
            <a:r>
              <a:rPr lang="ko-KR" altLang="en-US" sz="2400" b="1" dirty="0" err="1" smtClean="0"/>
              <a:t>천개</a:t>
            </a:r>
            <a:r>
              <a:rPr lang="en-US" altLang="ko-KR" sz="2400" b="1" dirty="0" smtClean="0"/>
              <a:t>’ </a:t>
            </a:r>
            <a:r>
              <a:rPr lang="ko-KR" altLang="en-US" sz="2400" b="1" dirty="0" smtClean="0"/>
              <a:t>제정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반란 →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김부식이 이끄는 관군에 </a:t>
            </a:r>
            <a:r>
              <a:rPr lang="en-US" altLang="ko-KR" sz="2400" b="1" dirty="0" smtClean="0"/>
              <a:t>1</a:t>
            </a:r>
            <a:r>
              <a:rPr lang="ko-KR" altLang="en-US" sz="2400" b="1" dirty="0" smtClean="0"/>
              <a:t>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만에 진압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④ 결과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문벌 귀족 사회의 모순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심화 → 이후 무신 정변으로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문벌 귀족 몰락</a:t>
            </a:r>
            <a:r>
              <a:rPr lang="en-US" altLang="ko-KR" sz="2400" b="1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2816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686"/>
            <a:ext cx="9144000" cy="4098562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문벌 귀족 사회의 성립과 동요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003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2200796"/>
            <a:ext cx="87248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자료 </a:t>
            </a:r>
            <a:r>
              <a:rPr lang="en-US" altLang="ko-KR" sz="2400" b="1" dirty="0" smtClean="0"/>
              <a:t>1, 2]</a:t>
            </a:r>
            <a:r>
              <a:rPr lang="ko-KR" altLang="en-US" sz="2400" b="1" dirty="0" smtClean="0"/>
              <a:t>를 참고하여 </a:t>
            </a:r>
            <a:r>
              <a:rPr lang="ko-KR" altLang="en-US" sz="2400" b="1" dirty="0" err="1" smtClean="0"/>
              <a:t>묘청과</a:t>
            </a:r>
            <a:r>
              <a:rPr lang="ko-KR" altLang="en-US" sz="2400" b="1" dirty="0" smtClean="0"/>
              <a:t> 김부식의 사상적 차이점을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비교해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 </a:t>
            </a:r>
            <a:r>
              <a:rPr lang="ko-KR" altLang="en-US" sz="2400" b="1" dirty="0" err="1" smtClean="0">
                <a:solidFill>
                  <a:srgbClr val="0000FF"/>
                </a:solidFill>
              </a:rPr>
              <a:t>묘청은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풍수지리설과 </a:t>
            </a:r>
            <a:r>
              <a:rPr lang="ko-KR" altLang="en-US" sz="2400" b="1" dirty="0" err="1" smtClean="0">
                <a:solidFill>
                  <a:srgbClr val="0000FF"/>
                </a:solidFill>
              </a:rPr>
              <a:t>낭ㆍ불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양가를 바탕으로 하였고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김부식은 유교 사상을 바탕으로 대립하였다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문벌 귀족 사회의 성립과 동요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592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522</Words>
  <Application>Microsoft Office PowerPoint</Application>
  <PresentationFormat>화면 슬라이드 쇼(4:3)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250</cp:revision>
  <dcterms:created xsi:type="dcterms:W3CDTF">2013-03-25T12:51:11Z</dcterms:created>
  <dcterms:modified xsi:type="dcterms:W3CDTF">2013-12-18T00:19:10Z</dcterms:modified>
</cp:coreProperties>
</file>