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0" r:id="rId6"/>
    <p:sldId id="265" r:id="rId7"/>
    <p:sldId id="266" r:id="rId8"/>
    <p:sldId id="269" r:id="rId9"/>
    <p:sldId id="271" r:id="rId10"/>
    <p:sldId id="272" r:id="rId11"/>
    <p:sldId id="273" r:id="rId12"/>
    <p:sldId id="264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12120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1. </a:t>
            </a:r>
            <a:r>
              <a:rPr lang="ko-KR" altLang="en-US" sz="2300" b="1" dirty="0" smtClean="0"/>
              <a:t>고려의 성립과 정치 발전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고려의 건국과 국가 기틀의 확립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5724128" y="3603555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28" y="1412776"/>
            <a:ext cx="9146828" cy="4581054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3635896" y="77723"/>
            <a:ext cx="5328592" cy="830997"/>
            <a:chOff x="3635896" y="26621"/>
            <a:chExt cx="5328592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779912" y="26621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고려의 건국과 국가 기틀의 확립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3635896" y="476672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003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1614" y="1628800"/>
            <a:ext cx="872488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/>
              <a:t>① </a:t>
            </a:r>
            <a:r>
              <a:rPr lang="ko-KR" altLang="en-US" sz="2400" b="1" smtClean="0"/>
              <a:t>자료의 </a:t>
            </a:r>
            <a:r>
              <a:rPr lang="ko-KR" altLang="en-US" sz="2400" b="1" dirty="0" smtClean="0"/>
              <a:t>조항에 해당하는 의미가 무엇인지 빈칸을 채워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8381" y="2662757"/>
            <a:ext cx="6418907" cy="32145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87824" y="3861048"/>
            <a:ext cx="468052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불사를 폐지하여 민생 안정 추구</a:t>
            </a:r>
            <a:endParaRPr lang="en-US" altLang="ko-KR" sz="2400" b="1" dirty="0" smtClean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824" y="4509120"/>
            <a:ext cx="395205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공신 및 호족 세력의 포용</a:t>
            </a:r>
            <a:endParaRPr lang="en-US" altLang="ko-KR" sz="2400" b="1" dirty="0" smtClean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5229200"/>
            <a:ext cx="41680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유교 정치 이념의 수용</a:t>
            </a:r>
            <a:endParaRPr lang="en-US" altLang="ko-KR" sz="2400" b="1" dirty="0" smtClean="0">
              <a:solidFill>
                <a:srgbClr val="0000FF"/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3635896" y="77723"/>
            <a:ext cx="5328592" cy="830997"/>
            <a:chOff x="3635896" y="26621"/>
            <a:chExt cx="5328592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3779912" y="26621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고려의 건국과 국가 기틀의 확립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3635896" y="476672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592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810311"/>
            <a:ext cx="3168352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통치 체제의 정비</a:t>
            </a:r>
            <a:endParaRPr lang="en-US" altLang="ko-KR" sz="2000" b="1" dirty="0" smtClean="0"/>
          </a:p>
          <a:p>
            <a:pPr algn="r">
              <a:lnSpc>
                <a:spcPct val="120000"/>
              </a:lnSpc>
            </a:pPr>
            <a:endParaRPr lang="en-US" altLang="ko-KR" sz="20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331190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627334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3" y="2257349"/>
            <a:ext cx="50126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고려의 통일 </a:t>
            </a:r>
            <a:r>
              <a:rPr lang="ko-KR" altLang="en-US" sz="2400" b="1" dirty="0">
                <a:latin typeface="+mn-ea"/>
              </a:rPr>
              <a:t>과정을 </a:t>
            </a:r>
            <a:r>
              <a:rPr lang="ko-KR" altLang="en-US" sz="2400" b="1" dirty="0" smtClean="0">
                <a:latin typeface="+mn-ea"/>
              </a:rPr>
              <a:t>당시</a:t>
            </a:r>
            <a:r>
              <a:rPr lang="en-US" altLang="ko-KR" sz="2400" b="1" dirty="0">
                <a:latin typeface="+mn-ea"/>
              </a:rPr>
              <a:t> </a:t>
            </a:r>
            <a:r>
              <a:rPr lang="ko-KR" altLang="en-US" sz="2400" b="1" dirty="0" smtClean="0">
                <a:latin typeface="+mn-ea"/>
              </a:rPr>
              <a:t>동아시아 </a:t>
            </a:r>
            <a:r>
              <a:rPr lang="ko-KR" altLang="en-US" sz="2400" b="1" dirty="0">
                <a:latin typeface="+mn-ea"/>
              </a:rPr>
              <a:t>정세와 연관 지어 정리할 수 있다</a:t>
            </a:r>
            <a:r>
              <a:rPr lang="en-US" altLang="ko-KR" sz="2400" b="1" dirty="0">
                <a:latin typeface="+mn-ea"/>
              </a:rPr>
              <a:t>.</a:t>
            </a:r>
            <a:endParaRPr lang="ko-KR" altLang="en-US" sz="2400" b="1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ko-KR" altLang="en-US" sz="24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3528680"/>
            <a:ext cx="4868609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고려 초기 </a:t>
            </a:r>
            <a:r>
              <a:rPr lang="en-US" altLang="ko-KR" sz="2400" b="1" dirty="0" err="1">
                <a:latin typeface="+mn-ea"/>
              </a:rPr>
              <a:t>왕권</a:t>
            </a:r>
            <a:r>
              <a:rPr lang="en-US" altLang="ko-KR" sz="2400" b="1" dirty="0">
                <a:latin typeface="+mn-ea"/>
              </a:rPr>
              <a:t> </a:t>
            </a:r>
            <a:r>
              <a:rPr lang="en-US" altLang="ko-KR" sz="2400" b="1" dirty="0" err="1">
                <a:latin typeface="+mn-ea"/>
              </a:rPr>
              <a:t>강화와</a:t>
            </a:r>
            <a:r>
              <a:rPr lang="en-US" altLang="ko-KR" sz="2400" b="1" dirty="0">
                <a:latin typeface="+mn-ea"/>
              </a:rPr>
              <a:t> </a:t>
            </a:r>
            <a:r>
              <a:rPr lang="en-US" altLang="ko-KR" sz="2400" b="1" dirty="0" err="1">
                <a:latin typeface="+mn-ea"/>
              </a:rPr>
              <a:t>국가</a:t>
            </a:r>
            <a:r>
              <a:rPr lang="en-US" altLang="ko-KR" sz="2400" b="1" dirty="0">
                <a:latin typeface="+mn-ea"/>
              </a:rPr>
              <a:t> </a:t>
            </a:r>
            <a:r>
              <a:rPr lang="en-US" altLang="ko-KR" sz="2400" b="1" dirty="0" err="1">
                <a:latin typeface="+mn-ea"/>
              </a:rPr>
              <a:t>체제의</a:t>
            </a:r>
            <a:r>
              <a:rPr lang="en-US" altLang="ko-KR" sz="2400" b="1" dirty="0">
                <a:latin typeface="+mn-ea"/>
              </a:rPr>
              <a:t> </a:t>
            </a:r>
            <a:r>
              <a:rPr lang="en-US" altLang="ko-KR" sz="2400" b="1" dirty="0" err="1">
                <a:latin typeface="+mn-ea"/>
              </a:rPr>
              <a:t>확립을</a:t>
            </a:r>
            <a:r>
              <a:rPr lang="en-US" altLang="ko-KR" sz="2400" b="1" dirty="0">
                <a:latin typeface="+mn-ea"/>
              </a:rPr>
              <a:t> </a:t>
            </a:r>
            <a:r>
              <a:rPr lang="en-US" altLang="ko-KR" sz="2400" b="1" dirty="0" err="1">
                <a:latin typeface="+mn-ea"/>
              </a:rPr>
              <a:t>위한</a:t>
            </a:r>
            <a:r>
              <a:rPr lang="en-US" altLang="ko-KR" sz="2400" b="1" dirty="0">
                <a:latin typeface="+mn-ea"/>
              </a:rPr>
              <a:t> </a:t>
            </a:r>
            <a:r>
              <a:rPr lang="en-US" altLang="ko-KR" sz="2400" b="1" dirty="0" err="1">
                <a:latin typeface="+mn-ea"/>
              </a:rPr>
              <a:t>노력을</a:t>
            </a:r>
            <a:r>
              <a:rPr lang="en-US" altLang="ko-KR" sz="2400" b="1" dirty="0">
                <a:latin typeface="+mn-ea"/>
              </a:rPr>
              <a:t> </a:t>
            </a:r>
            <a:r>
              <a:rPr lang="en-US" altLang="ko-KR" sz="2400" b="1" dirty="0" err="1">
                <a:latin typeface="+mn-ea"/>
              </a:rPr>
              <a:t>이해할</a:t>
            </a:r>
            <a:r>
              <a:rPr lang="en-US" altLang="ko-KR" sz="2400" b="1" dirty="0">
                <a:latin typeface="+mn-ea"/>
              </a:rPr>
              <a:t> 수 </a:t>
            </a:r>
            <a:r>
              <a:rPr lang="en-US" altLang="ko-KR" sz="2400" b="1" dirty="0" err="1">
                <a:latin typeface="+mn-ea"/>
              </a:rPr>
              <a:t>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en-US" altLang="ko-KR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635896" y="77723"/>
            <a:ext cx="5328592" cy="830997"/>
            <a:chOff x="3635896" y="26621"/>
            <a:chExt cx="5328592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779912" y="26621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고려의 건국과 국가 기틀의 확립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3635896" y="476672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31640" y="5785519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▲태조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왕건상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평양 조선중앙역사박물관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과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현릉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개성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567981"/>
            <a:ext cx="6518496" cy="415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1890463"/>
            <a:ext cx="518457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1.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고려의 건국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(918)</a:t>
            </a: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국내외적 상황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후삼국 성립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중국 </a:t>
            </a:r>
            <a:r>
              <a:rPr lang="en-US" altLang="ko-KR" sz="2400" b="1" dirty="0" smtClean="0"/>
              <a:t>5</a:t>
            </a:r>
            <a:r>
              <a:rPr lang="ko-KR" altLang="en-US" sz="2400" b="1" dirty="0" smtClean="0"/>
              <a:t>대 </a:t>
            </a:r>
            <a:r>
              <a:rPr lang="en-US" altLang="ko-KR" sz="2400" b="1" dirty="0" smtClean="0"/>
              <a:t>10</a:t>
            </a:r>
            <a:r>
              <a:rPr lang="ko-KR" altLang="en-US" sz="2400" b="1" dirty="0" smtClean="0"/>
              <a:t>국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북방 거란의 성장</a:t>
            </a: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왕건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해상 무역으로 성장한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호족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건국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고구려 계승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국호 </a:t>
            </a:r>
            <a:r>
              <a:rPr lang="en-US" altLang="ko-KR" sz="2400" b="1" dirty="0" smtClean="0"/>
              <a:t>‘</a:t>
            </a:r>
            <a:r>
              <a:rPr lang="ko-KR" altLang="en-US" sz="2400" b="1" dirty="0" smtClean="0"/>
              <a:t>고려</a:t>
            </a:r>
            <a:r>
              <a:rPr lang="en-US" altLang="ko-KR" sz="2400" b="1" dirty="0" smtClean="0"/>
              <a:t>’,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송악으로</a:t>
            </a:r>
            <a:r>
              <a:rPr lang="ko-KR" altLang="en-US" sz="2400" b="1" dirty="0" smtClean="0"/>
              <a:t> 천도</a:t>
            </a:r>
            <a:endParaRPr lang="en-US" altLang="ko-KR" sz="2400" b="1" dirty="0" smtClean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7257" y="1772816"/>
            <a:ext cx="3599239" cy="3764292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3635896" y="77723"/>
            <a:ext cx="5328592" cy="830997"/>
            <a:chOff x="3635896" y="26621"/>
            <a:chExt cx="5328592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779912" y="26621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고려의 건국과 국가 기틀의 확립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635896" y="476672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0262" y="2066606"/>
            <a:ext cx="3594226" cy="3011829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3635896" y="77723"/>
            <a:ext cx="5328592" cy="830997"/>
            <a:chOff x="3635896" y="26621"/>
            <a:chExt cx="5328592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779912" y="26621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고려의 건국과 국가 기틀의 확립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635896" y="476672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23528" y="1890463"/>
            <a:ext cx="5184576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민족의 재통일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(936)</a:t>
            </a: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통일 정책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호족 세력 통합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신라에 우호적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중국 </a:t>
            </a:r>
            <a:r>
              <a:rPr lang="en-US" altLang="ko-KR" sz="2400" b="1" dirty="0" smtClean="0"/>
              <a:t>5</a:t>
            </a:r>
            <a:r>
              <a:rPr lang="ko-KR" altLang="en-US" sz="2400" b="1" dirty="0" smtClean="0"/>
              <a:t>대와 교류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후삼국 통일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신라 병합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경순왕의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항복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후백제 격파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견훤의 귀순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후백제군 격파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발해 유민까지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포함한 민족의 재통일 완수</a:t>
            </a:r>
            <a:endParaRPr lang="en-US" altLang="ko-KR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3853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4056" y="1772816"/>
            <a:ext cx="853244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태조의 정책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① 민생 안정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취민 유도를 내세워 조세 인하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흑창</a:t>
            </a:r>
            <a:r>
              <a:rPr lang="ko-KR" altLang="en-US" sz="2400" b="1" dirty="0" smtClean="0"/>
              <a:t> 설치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불교 숭상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호족 통합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혼인 정책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왕씨</a:t>
            </a:r>
            <a:r>
              <a:rPr lang="ko-KR" altLang="en-US" sz="2400" b="1" dirty="0" smtClean="0"/>
              <a:t> 성 하사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관직ㆍ토지</a:t>
            </a:r>
            <a:r>
              <a:rPr lang="ko-KR" altLang="en-US" sz="2400" b="1" dirty="0" smtClean="0"/>
              <a:t> 하사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호족 견제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사심관 제도와 기인 제도 활용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④ 북진 정책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고구려 옛 영토 회복 목적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서경 중시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거란 배격 → 영토 확장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청천강</a:t>
            </a:r>
            <a:r>
              <a:rPr lang="en-US" altLang="ko-KR" sz="2400" b="1" dirty="0" smtClean="0"/>
              <a:t>~</a:t>
            </a:r>
            <a:r>
              <a:rPr lang="ko-KR" altLang="en-US" sz="2400" b="1" dirty="0" err="1" smtClean="0"/>
              <a:t>영흥만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⑤ 훈요 </a:t>
            </a:r>
            <a:r>
              <a:rPr lang="en-US" altLang="ko-KR" sz="2400" b="1" dirty="0" smtClean="0"/>
              <a:t>10</a:t>
            </a:r>
            <a:r>
              <a:rPr lang="ko-KR" altLang="en-US" sz="2400" b="1" dirty="0" smtClean="0"/>
              <a:t>조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후대 왕들이 지켜야 할 정책 방향 제시</a:t>
            </a:r>
            <a:endParaRPr lang="ko-KR" altLang="en-US" sz="2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635896" y="77723"/>
            <a:ext cx="5328592" cy="830997"/>
            <a:chOff x="3635896" y="26621"/>
            <a:chExt cx="5328592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779912" y="26621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고려의 건국과 국가 기틀의 확립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635896" y="476672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005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178623"/>
            <a:ext cx="7811521" cy="5346721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3635896" y="77723"/>
            <a:ext cx="5328592" cy="830997"/>
            <a:chOff x="3635896" y="26621"/>
            <a:chExt cx="5328592" cy="830997"/>
          </a:xfrm>
        </p:grpSpPr>
        <p:sp>
          <p:nvSpPr>
            <p:cNvPr id="12" name="TextBox 11"/>
            <p:cNvSpPr txBox="1"/>
            <p:nvPr/>
          </p:nvSpPr>
          <p:spPr>
            <a:xfrm>
              <a:off x="3779912" y="26621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고려의 건국과 국가 기틀의 확립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3635896" y="476672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355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7544" y="1890463"/>
            <a:ext cx="518457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광종의 개혁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호족 세력 억압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왕권 강화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</a:t>
            </a:r>
            <a:r>
              <a:rPr lang="ko-KR" altLang="en-US" sz="2400" b="1" dirty="0" err="1" smtClean="0"/>
              <a:t>노비안검법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국가 재정 확보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err="1" smtClean="0"/>
              <a:t>공신ㆍ호족의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경제ㆍ군사적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기반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약화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 smtClean="0"/>
              <a:t>과거제</a:t>
            </a:r>
            <a:r>
              <a:rPr lang="ko-KR" altLang="en-US" sz="2400" b="1" dirty="0" smtClean="0"/>
              <a:t> 실시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유교적 소양을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갖춘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인물 등용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공복 제정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관리 기강 확립</a:t>
            </a:r>
            <a:endParaRPr lang="en-US" altLang="ko-KR" sz="2400" b="1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6489" y="2308634"/>
            <a:ext cx="3877999" cy="2833734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3635896" y="77723"/>
            <a:ext cx="5328592" cy="830997"/>
            <a:chOff x="3635896" y="26621"/>
            <a:chExt cx="5328592" cy="830997"/>
          </a:xfrm>
        </p:grpSpPr>
        <p:sp>
          <p:nvSpPr>
            <p:cNvPr id="12" name="TextBox 11"/>
            <p:cNvSpPr txBox="1"/>
            <p:nvPr/>
          </p:nvSpPr>
          <p:spPr>
            <a:xfrm>
              <a:off x="3779912" y="26621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고려의 건국과 국가 기틀의 확립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3635896" y="476672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8169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(64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772816"/>
            <a:ext cx="853244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5.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성종의 개혁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① 유교 정치 이념을 바탕으로 한 통치 체제 정비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 err="1" smtClean="0"/>
              <a:t>최승로의</a:t>
            </a:r>
            <a:r>
              <a:rPr lang="ko-KR" altLang="en-US" sz="2400" b="1" dirty="0" smtClean="0"/>
              <a:t> 시무 </a:t>
            </a:r>
            <a:r>
              <a:rPr lang="en-US" altLang="ko-KR" sz="2400" b="1" dirty="0" smtClean="0"/>
              <a:t>28</a:t>
            </a:r>
            <a:r>
              <a:rPr lang="ko-KR" altLang="en-US" sz="2400" b="1" dirty="0" smtClean="0"/>
              <a:t>조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→ </a:t>
            </a:r>
            <a:r>
              <a:rPr lang="en-US" altLang="ko-KR" sz="2400" b="1" dirty="0" smtClean="0"/>
              <a:t>2</a:t>
            </a:r>
            <a:r>
              <a:rPr lang="ko-KR" altLang="en-US" sz="2400" b="1" dirty="0" smtClean="0"/>
              <a:t>성 </a:t>
            </a:r>
            <a:r>
              <a:rPr lang="en-US" altLang="ko-KR" sz="2400" b="1" dirty="0" smtClean="0"/>
              <a:t>6</a:t>
            </a:r>
            <a:r>
              <a:rPr lang="ko-KR" altLang="en-US" sz="2400" b="1" dirty="0" smtClean="0"/>
              <a:t>부제</a:t>
            </a:r>
            <a:r>
              <a:rPr lang="en-US" altLang="ko-KR" sz="2400" b="1" dirty="0" smtClean="0"/>
              <a:t>, 12</a:t>
            </a:r>
            <a:r>
              <a:rPr lang="ko-KR" altLang="en-US" sz="2400" b="1" dirty="0" smtClean="0"/>
              <a:t>목에 지방관 파견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국자감 설치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경학박사 파견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의의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문치주의 전통 수립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개인 능력 중시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신라보다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개방적</a:t>
            </a:r>
            <a:r>
              <a:rPr lang="en-US" altLang="ko-KR" sz="2400" b="1" dirty="0" smtClean="0"/>
              <a:t>)</a:t>
            </a:r>
            <a:endParaRPr lang="ko-KR" altLang="en-US" sz="2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635896" y="77723"/>
            <a:ext cx="5328592" cy="830997"/>
            <a:chOff x="3635896" y="26621"/>
            <a:chExt cx="5328592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779912" y="26621"/>
              <a:ext cx="518457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고려의 성립과 정치 발전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고려의 건국과 국가 기틀의 확립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635896" y="476672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512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511</Words>
  <Application>Microsoft Office PowerPoint</Application>
  <PresentationFormat>화면 슬라이드 쇼(4:3)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216</cp:revision>
  <dcterms:created xsi:type="dcterms:W3CDTF">2013-03-25T12:51:11Z</dcterms:created>
  <dcterms:modified xsi:type="dcterms:W3CDTF">2013-12-11T02:02:33Z</dcterms:modified>
</cp:coreProperties>
</file>