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3" r:id="rId3"/>
    <p:sldId id="260" r:id="rId4"/>
    <p:sldId id="270" r:id="rId5"/>
    <p:sldId id="265" r:id="rId6"/>
    <p:sldId id="275" r:id="rId7"/>
    <p:sldId id="264" r:id="rId8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/>
  </p:normalViewPr>
  <p:slideViewPr>
    <p:cSldViewPr>
      <p:cViewPr>
        <p:scale>
          <a:sx n="105" d="100"/>
          <a:sy n="105" d="100"/>
        </p:scale>
        <p:origin x="-15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896100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713168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518225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729209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973590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866260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641804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158112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178261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030955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635352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BE023F-E1DC-4E18-88F1-E0F974871E8E}" type="datetimeFigureOut">
              <a:rPr lang="ko-KR" altLang="en-US" smtClean="0"/>
              <a:pPr/>
              <a:t>2013-12-11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691263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099"/>
            <a:ext cx="9144000" cy="685380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07904" y="3121200"/>
            <a:ext cx="5328592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altLang="ko-KR" sz="2300" b="1" dirty="0" smtClean="0"/>
              <a:t>5. </a:t>
            </a:r>
            <a:r>
              <a:rPr lang="ko-KR" altLang="en-US" sz="2300" b="1" dirty="0" smtClean="0"/>
              <a:t>폭넓은 대외 교류와 문화의 발전</a:t>
            </a:r>
            <a:endParaRPr lang="en-US" altLang="ko-KR" sz="2300" b="1" dirty="0" smtClean="0"/>
          </a:p>
          <a:p>
            <a:pPr algn="r">
              <a:lnSpc>
                <a:spcPct val="120000"/>
              </a:lnSpc>
            </a:pPr>
            <a:r>
              <a:rPr lang="ko-KR" altLang="en-US" sz="1600" dirty="0" smtClean="0"/>
              <a:t>유교의 수용과 학문의 발달</a:t>
            </a:r>
            <a:endParaRPr lang="ko-KR" altLang="en-US" sz="1600" dirty="0"/>
          </a:p>
        </p:txBody>
      </p:sp>
      <p:grpSp>
        <p:nvGrpSpPr>
          <p:cNvPr id="7" name="그룹 6"/>
          <p:cNvGrpSpPr/>
          <p:nvPr/>
        </p:nvGrpSpPr>
        <p:grpSpPr>
          <a:xfrm>
            <a:off x="6156176" y="3603555"/>
            <a:ext cx="260873" cy="338554"/>
            <a:chOff x="6381669" y="3444431"/>
            <a:chExt cx="260873" cy="338554"/>
          </a:xfrm>
        </p:grpSpPr>
        <p:sp>
          <p:nvSpPr>
            <p:cNvPr id="8" name="TextBox 7"/>
            <p:cNvSpPr txBox="1"/>
            <p:nvPr/>
          </p:nvSpPr>
          <p:spPr>
            <a:xfrm>
              <a:off x="6381669" y="3444431"/>
              <a:ext cx="260873" cy="338554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600" dirty="0" smtClean="0">
                  <a:ln w="12700">
                    <a:noFill/>
                  </a:ln>
                </a:rPr>
                <a:t>3</a:t>
              </a:r>
              <a:endParaRPr lang="ko-KR" altLang="en-US" sz="1600" dirty="0">
                <a:ln w="12700">
                  <a:noFill/>
                </a:ln>
              </a:endParaRPr>
            </a:p>
          </p:txBody>
        </p:sp>
        <p:sp>
          <p:nvSpPr>
            <p:cNvPr id="9" name="직사각형 8"/>
            <p:cNvSpPr/>
            <p:nvPr/>
          </p:nvSpPr>
          <p:spPr>
            <a:xfrm>
              <a:off x="6399359" y="3501008"/>
              <a:ext cx="216024" cy="216024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1854753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680"/>
            <a:ext cx="9144000" cy="6856320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07704" y="2331190"/>
            <a:ext cx="531992" cy="352923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9471" y="3627334"/>
            <a:ext cx="530225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39697" y="2257349"/>
            <a:ext cx="4940616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2400" b="1" dirty="0" smtClean="0"/>
              <a:t> 유교가 수용된 배경에 대해 탐구할 수 있다</a:t>
            </a:r>
            <a:r>
              <a:rPr lang="en-US" altLang="ko-KR" sz="2400" b="1" dirty="0" smtClean="0"/>
              <a:t>.</a:t>
            </a:r>
            <a:endParaRPr lang="ko-KR" altLang="en-US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439695" y="3528680"/>
            <a:ext cx="4868609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2400" b="1" dirty="0" smtClean="0"/>
              <a:t> 신라 말 도당 유학생의 역할에 대해 파악할 수 있다</a:t>
            </a:r>
            <a:r>
              <a:rPr lang="en-US" altLang="ko-KR" sz="2400" b="1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795644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208"/>
            <a:ext cx="9144000" cy="68563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35696" y="456927"/>
            <a:ext cx="7008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(52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grpSp>
        <p:nvGrpSpPr>
          <p:cNvPr id="7" name="그룹 6"/>
          <p:cNvGrpSpPr/>
          <p:nvPr/>
        </p:nvGrpSpPr>
        <p:grpSpPr>
          <a:xfrm>
            <a:off x="3779912" y="77723"/>
            <a:ext cx="5184576" cy="830997"/>
            <a:chOff x="3779912" y="131728"/>
            <a:chExt cx="5184576" cy="830997"/>
          </a:xfrm>
        </p:grpSpPr>
        <p:sp>
          <p:nvSpPr>
            <p:cNvPr id="9" name="TextBox 8"/>
            <p:cNvSpPr txBox="1"/>
            <p:nvPr/>
          </p:nvSpPr>
          <p:spPr>
            <a:xfrm>
              <a:off x="3779912" y="131728"/>
              <a:ext cx="518457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5.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폭넓은 대외 교류와 문화의 발전</a:t>
              </a:r>
              <a:endParaRPr lang="en-US" altLang="ko-KR" sz="28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유교의 수용과 학문의 발달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6" name="모서리가 둥근 직사각형 5"/>
            <p:cNvSpPr/>
            <p:nvPr/>
          </p:nvSpPr>
          <p:spPr bwMode="auto">
            <a:xfrm>
              <a:off x="4427984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3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sp>
        <p:nvSpPr>
          <p:cNvPr id="11" name="직사각형 10"/>
          <p:cNvSpPr/>
          <p:nvPr/>
        </p:nvSpPr>
        <p:spPr>
          <a:xfrm>
            <a:off x="611560" y="1529613"/>
            <a:ext cx="5256583" cy="4745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atinLnBrk="0">
              <a:lnSpc>
                <a:spcPct val="120000"/>
              </a:lnSpc>
            </a:pPr>
            <a:r>
              <a:rPr lang="ko-KR" altLang="en-US" sz="2100" b="1" dirty="0" smtClean="0"/>
              <a:t>  임신년 </a:t>
            </a:r>
            <a:r>
              <a:rPr lang="en-US" altLang="ko-KR" sz="2100" b="1" dirty="0" smtClean="0"/>
              <a:t>6</a:t>
            </a:r>
            <a:r>
              <a:rPr lang="ko-KR" altLang="en-US" sz="2100" b="1" dirty="0" smtClean="0"/>
              <a:t>월 </a:t>
            </a:r>
            <a:r>
              <a:rPr lang="en-US" altLang="ko-KR" sz="2100" b="1" dirty="0" smtClean="0"/>
              <a:t>16</a:t>
            </a:r>
            <a:r>
              <a:rPr lang="ko-KR" altLang="en-US" sz="2100" b="1" dirty="0" smtClean="0"/>
              <a:t>일에 두 사람이 함께 맹서하고 기록한다</a:t>
            </a:r>
            <a:r>
              <a:rPr lang="en-US" altLang="ko-KR" sz="2100" b="1" dirty="0" smtClean="0"/>
              <a:t>. </a:t>
            </a:r>
            <a:r>
              <a:rPr lang="ko-KR" altLang="en-US" sz="2100" b="1" dirty="0" smtClean="0"/>
              <a:t>하늘 앞에 맹서한다</a:t>
            </a:r>
            <a:r>
              <a:rPr lang="en-US" altLang="ko-KR" sz="2100" b="1" dirty="0" smtClean="0"/>
              <a:t>. </a:t>
            </a:r>
            <a:r>
              <a:rPr lang="ko-KR" altLang="en-US" sz="2100" b="1" dirty="0" smtClean="0"/>
              <a:t>지금부터 </a:t>
            </a:r>
            <a:r>
              <a:rPr lang="en-US" altLang="ko-KR" sz="2100" b="1" dirty="0" smtClean="0"/>
              <a:t>3</a:t>
            </a:r>
            <a:r>
              <a:rPr lang="ko-KR" altLang="en-US" sz="2100" b="1" dirty="0" smtClean="0"/>
              <a:t>년 이후 충도</a:t>
            </a:r>
            <a:r>
              <a:rPr lang="en-US" altLang="ko-KR" sz="2100" b="1" dirty="0" smtClean="0"/>
              <a:t>(</a:t>
            </a:r>
            <a:r>
              <a:rPr lang="ko-KR" altLang="en-US" sz="2100" b="1" dirty="0" smtClean="0"/>
              <a:t>忠道</a:t>
            </a:r>
            <a:r>
              <a:rPr lang="en-US" altLang="ko-KR" sz="2100" b="1" dirty="0" smtClean="0"/>
              <a:t>)</a:t>
            </a:r>
            <a:r>
              <a:rPr lang="ko-KR" altLang="en-US" sz="2100" b="1" dirty="0" smtClean="0"/>
              <a:t>를 지켜 과실이 없기를 맹서한다</a:t>
            </a:r>
            <a:r>
              <a:rPr lang="en-US" altLang="ko-KR" sz="2100" b="1" dirty="0" smtClean="0"/>
              <a:t>. </a:t>
            </a:r>
            <a:r>
              <a:rPr lang="ko-KR" altLang="en-US" sz="2100" b="1" dirty="0" smtClean="0"/>
              <a:t>만약에 맹서를 저버리면 하늘의 큰 벌을 받을 것을 맹서한다</a:t>
            </a:r>
            <a:r>
              <a:rPr lang="en-US" altLang="ko-KR" sz="2100" b="1" dirty="0" smtClean="0"/>
              <a:t>. </a:t>
            </a:r>
            <a:r>
              <a:rPr lang="ko-KR" altLang="en-US" sz="2100" b="1" dirty="0" smtClean="0"/>
              <a:t>만약 나라가 불안하고 세상이 크게 어지러워도</a:t>
            </a:r>
            <a:r>
              <a:rPr lang="en-US" altLang="ko-KR" sz="2100" b="1" dirty="0" smtClean="0"/>
              <a:t>, </a:t>
            </a:r>
            <a:r>
              <a:rPr lang="ko-KR" altLang="en-US" sz="2100" b="1" dirty="0" smtClean="0"/>
              <a:t>행할 것을 맹서한다</a:t>
            </a:r>
            <a:r>
              <a:rPr lang="en-US" altLang="ko-KR" sz="2100" b="1" dirty="0" smtClean="0"/>
              <a:t>.</a:t>
            </a:r>
          </a:p>
          <a:p>
            <a:pPr fontAlgn="base" latinLnBrk="0">
              <a:lnSpc>
                <a:spcPct val="120000"/>
              </a:lnSpc>
            </a:pPr>
            <a:r>
              <a:rPr lang="ko-KR" altLang="en-US" sz="2100" b="1" dirty="0" smtClean="0"/>
              <a:t>또 따로 </a:t>
            </a:r>
            <a:r>
              <a:rPr lang="en-US" altLang="ko-KR" sz="2100" b="1" dirty="0" smtClean="0"/>
              <a:t>(3</a:t>
            </a:r>
            <a:r>
              <a:rPr lang="ko-KR" altLang="en-US" sz="2100" b="1" dirty="0" smtClean="0"/>
              <a:t>년 전인</a:t>
            </a:r>
            <a:r>
              <a:rPr lang="en-US" altLang="ko-KR" sz="2100" b="1" dirty="0" smtClean="0"/>
              <a:t>) </a:t>
            </a:r>
            <a:r>
              <a:rPr lang="ko-KR" altLang="en-US" sz="2100" b="1" dirty="0" smtClean="0"/>
              <a:t>신미년 </a:t>
            </a:r>
            <a:r>
              <a:rPr lang="en-US" altLang="ko-KR" sz="2100" b="1" dirty="0" smtClean="0"/>
              <a:t>7</a:t>
            </a:r>
            <a:r>
              <a:rPr lang="ko-KR" altLang="en-US" sz="2100" b="1" dirty="0" smtClean="0"/>
              <a:t>월 </a:t>
            </a:r>
            <a:r>
              <a:rPr lang="en-US" altLang="ko-KR" sz="2100" b="1" dirty="0" smtClean="0"/>
              <a:t>22</a:t>
            </a:r>
            <a:r>
              <a:rPr lang="ko-KR" altLang="en-US" sz="2100" b="1" dirty="0" smtClean="0"/>
              <a:t>일에 맹서하였다</a:t>
            </a:r>
            <a:r>
              <a:rPr lang="en-US" altLang="ko-KR" sz="2100" b="1" dirty="0" smtClean="0"/>
              <a:t>. </a:t>
            </a:r>
            <a:r>
              <a:rPr lang="ko-KR" altLang="en-US" sz="2100" b="1" dirty="0" err="1" smtClean="0"/>
              <a:t>시경ㆍ상서ㆍ예기ㆍ춘추좌전</a:t>
            </a:r>
            <a:r>
              <a:rPr lang="ko-KR" altLang="en-US" sz="2100" b="1" dirty="0" smtClean="0"/>
              <a:t> 등을 차례로 </a:t>
            </a:r>
            <a:r>
              <a:rPr lang="en-US" altLang="ko-KR" sz="2100" b="1" dirty="0" smtClean="0"/>
              <a:t>3</a:t>
            </a:r>
            <a:r>
              <a:rPr lang="ko-KR" altLang="en-US" sz="2100" b="1" dirty="0" smtClean="0"/>
              <a:t>년에 습득할 것을 맹서하였다</a:t>
            </a:r>
            <a:r>
              <a:rPr lang="en-US" altLang="ko-KR" sz="2100" b="1" dirty="0" smtClean="0"/>
              <a:t>.</a:t>
            </a:r>
          </a:p>
          <a:p>
            <a:pPr fontAlgn="base" latinLnBrk="0">
              <a:lnSpc>
                <a:spcPct val="120000"/>
              </a:lnSpc>
            </a:pPr>
            <a:r>
              <a:rPr lang="en-US" altLang="ko-KR" sz="2100" b="1" dirty="0" smtClean="0"/>
              <a:t>                                  - </a:t>
            </a:r>
            <a:r>
              <a:rPr lang="ko-KR" altLang="en-US" sz="2100" b="1" dirty="0" err="1" smtClean="0"/>
              <a:t>임신서기석</a:t>
            </a:r>
            <a:r>
              <a:rPr lang="en-US" altLang="ko-KR" sz="2100" b="1" dirty="0" smtClean="0"/>
              <a:t>-</a:t>
            </a:r>
            <a:endParaRPr lang="ko-KR" altLang="en-US" sz="21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6012160" y="6073551"/>
            <a:ext cx="24863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 smtClean="0">
                <a:latin typeface="나눔고딕 ExtraBold"/>
                <a:ea typeface="나눔고딕 ExtraBold"/>
              </a:rPr>
              <a:t>▲</a:t>
            </a:r>
            <a:r>
              <a:rPr lang="ko-KR" altLang="en-US" sz="1400" b="1" dirty="0" err="1" smtClean="0">
                <a:latin typeface="나눔고딕 ExtraBold"/>
                <a:ea typeface="나눔고딕 ExtraBold"/>
              </a:rPr>
              <a:t>임신서기석</a:t>
            </a:r>
            <a:r>
              <a:rPr lang="en-US" altLang="ko-KR" sz="1400" b="1" dirty="0" smtClean="0">
                <a:latin typeface="나눔고딕 ExtraBold"/>
                <a:ea typeface="나눔고딕 ExtraBold"/>
              </a:rPr>
              <a:t>(</a:t>
            </a:r>
            <a:r>
              <a:rPr lang="ko-KR" altLang="en-US" sz="1400" b="1" dirty="0" smtClean="0">
                <a:latin typeface="나눔고딕 ExtraBold"/>
                <a:ea typeface="나눔고딕 ExtraBold"/>
              </a:rPr>
              <a:t>국립경주박물관</a:t>
            </a:r>
            <a:r>
              <a:rPr lang="en-US" altLang="ko-KR" sz="1400" b="1" dirty="0" smtClean="0">
                <a:latin typeface="나눔고딕 ExtraBold"/>
                <a:ea typeface="나눔고딕 ExtraBold"/>
              </a:rPr>
              <a:t>)</a:t>
            </a:r>
            <a:endParaRPr lang="ko-KR" altLang="en-US" sz="1050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7897" y="1156429"/>
            <a:ext cx="2385199" cy="4864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0258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39552" y="1640989"/>
            <a:ext cx="831641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20000"/>
              </a:lnSpc>
              <a:buAutoNum type="arabicPeriod"/>
            </a:pPr>
            <a:r>
              <a:rPr lang="ko-KR" altLang="en-US" sz="2400" b="1" dirty="0" smtClean="0">
                <a:solidFill>
                  <a:srgbClr val="0070C0"/>
                </a:solidFill>
              </a:rPr>
              <a:t>삼국의 교육</a:t>
            </a:r>
            <a:endParaRPr lang="en-US" altLang="ko-KR" sz="2400" b="1" dirty="0" smtClean="0">
              <a:solidFill>
                <a:srgbClr val="0070C0"/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ko-KR" sz="2400" b="1" dirty="0" smtClean="0"/>
              <a:t> </a:t>
            </a:r>
            <a:r>
              <a:rPr lang="ko-KR" altLang="en-US" sz="2400" b="1" dirty="0" smtClean="0"/>
              <a:t>① 고구려</a:t>
            </a:r>
            <a:r>
              <a:rPr lang="en-US" altLang="ko-KR" sz="2400" b="1" dirty="0" smtClean="0"/>
              <a:t>: </a:t>
            </a:r>
            <a:r>
              <a:rPr lang="ko-KR" altLang="en-US" sz="2400" b="1" dirty="0" smtClean="0"/>
              <a:t>수도</a:t>
            </a:r>
            <a:r>
              <a:rPr lang="en-US" altLang="ko-KR" sz="2400" b="1" dirty="0" smtClean="0"/>
              <a:t>-</a:t>
            </a:r>
            <a:r>
              <a:rPr lang="ko-KR" altLang="en-US" sz="2400" b="1" dirty="0" smtClean="0"/>
              <a:t>태학</a:t>
            </a:r>
            <a:r>
              <a:rPr lang="en-US" altLang="ko-KR" sz="2400" b="1" dirty="0" smtClean="0"/>
              <a:t>(</a:t>
            </a:r>
            <a:r>
              <a:rPr lang="ko-KR" altLang="en-US" sz="2400" b="1" dirty="0" err="1" smtClean="0"/>
              <a:t>소수림왕</a:t>
            </a:r>
            <a:r>
              <a:rPr lang="en-US" altLang="ko-KR" sz="2400" b="1" dirty="0" smtClean="0"/>
              <a:t>), </a:t>
            </a:r>
            <a:r>
              <a:rPr lang="ko-KR" altLang="en-US" sz="2400" b="1" dirty="0" smtClean="0"/>
              <a:t>지방</a:t>
            </a:r>
            <a:r>
              <a:rPr lang="en-US" altLang="ko-KR" sz="2400" b="1" dirty="0" smtClean="0"/>
              <a:t>-</a:t>
            </a:r>
            <a:r>
              <a:rPr lang="ko-KR" altLang="en-US" sz="2400" b="1" dirty="0" smtClean="0"/>
              <a:t>경당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ko-KR" altLang="en-US" sz="2400" b="1" dirty="0" smtClean="0"/>
              <a:t> ② 백제</a:t>
            </a:r>
            <a:r>
              <a:rPr lang="en-US" altLang="ko-KR" sz="2400" b="1" dirty="0" smtClean="0"/>
              <a:t>: </a:t>
            </a:r>
            <a:r>
              <a:rPr lang="ko-KR" altLang="en-US" sz="2400" b="1" dirty="0" smtClean="0"/>
              <a:t>오경박사</a:t>
            </a:r>
            <a:r>
              <a:rPr lang="en-US" altLang="ko-KR" sz="2400" b="1" dirty="0" smtClean="0"/>
              <a:t>, </a:t>
            </a:r>
            <a:r>
              <a:rPr lang="ko-KR" altLang="en-US" sz="2400" b="1" dirty="0" err="1" smtClean="0"/>
              <a:t>의박사</a:t>
            </a:r>
            <a:r>
              <a:rPr lang="en-US" altLang="ko-KR" sz="2400" b="1" dirty="0" smtClean="0"/>
              <a:t>, </a:t>
            </a:r>
            <a:r>
              <a:rPr lang="ko-KR" altLang="en-US" sz="2400" b="1" dirty="0" err="1" smtClean="0"/>
              <a:t>역박사</a:t>
            </a:r>
            <a:r>
              <a:rPr lang="en-US" altLang="ko-KR" sz="2400" b="1" dirty="0"/>
              <a:t> </a:t>
            </a:r>
            <a:r>
              <a:rPr lang="en-US" altLang="ko-KR" sz="2400" b="1" dirty="0" smtClean="0"/>
              <a:t>– </a:t>
            </a:r>
            <a:r>
              <a:rPr lang="ko-KR" altLang="en-US" sz="2400" b="1" dirty="0" smtClean="0"/>
              <a:t>유교 경전</a:t>
            </a:r>
            <a:r>
              <a:rPr lang="en-US" altLang="ko-KR" sz="2400" b="1" dirty="0" smtClean="0"/>
              <a:t>, </a:t>
            </a:r>
            <a:r>
              <a:rPr lang="ko-KR" altLang="en-US" sz="2400" b="1" dirty="0" smtClean="0"/>
              <a:t>의학</a:t>
            </a:r>
            <a:r>
              <a:rPr lang="en-US" altLang="ko-KR" sz="2400" b="1" dirty="0" smtClean="0"/>
              <a:t>, </a:t>
            </a:r>
            <a:r>
              <a:rPr lang="ko-KR" altLang="en-US" sz="2400" b="1" dirty="0" smtClean="0"/>
              <a:t>천문</a:t>
            </a:r>
            <a:r>
              <a:rPr lang="en-US" altLang="ko-KR" sz="2400" b="1" dirty="0" smtClean="0"/>
              <a:t>,</a:t>
            </a:r>
          </a:p>
          <a:p>
            <a:pPr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역법 교육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ko-KR" altLang="en-US" sz="2400" b="1" dirty="0" smtClean="0"/>
              <a:t> ③ 신라</a:t>
            </a:r>
            <a:r>
              <a:rPr lang="en-US" altLang="ko-KR" sz="2400" b="1" dirty="0" smtClean="0"/>
              <a:t>:</a:t>
            </a:r>
            <a:r>
              <a:rPr lang="ko-KR" altLang="en-US" sz="2400" b="1" dirty="0"/>
              <a:t> </a:t>
            </a:r>
            <a:r>
              <a:rPr lang="ko-KR" altLang="en-US" sz="2400" b="1" dirty="0" err="1" smtClean="0"/>
              <a:t>임신서기석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endParaRPr lang="en-US" altLang="ko-KR" sz="2400" b="1" dirty="0"/>
          </a:p>
          <a:p>
            <a:pPr>
              <a:lnSpc>
                <a:spcPct val="120000"/>
              </a:lnSpc>
            </a:pPr>
            <a:r>
              <a:rPr lang="en-US" altLang="ko-KR" sz="2400" b="1" dirty="0" smtClean="0">
                <a:solidFill>
                  <a:srgbClr val="0070C0"/>
                </a:solidFill>
                <a:latin typeface="+mj-ea"/>
                <a:ea typeface="+mj-ea"/>
              </a:rPr>
              <a:t>2. </a:t>
            </a:r>
            <a:r>
              <a:rPr lang="ko-KR" altLang="en-US" sz="2400" b="1" dirty="0" smtClean="0">
                <a:solidFill>
                  <a:srgbClr val="0070C0"/>
                </a:solidFill>
                <a:latin typeface="+mj-ea"/>
                <a:ea typeface="+mj-ea"/>
              </a:rPr>
              <a:t>역사서 편찬</a:t>
            </a:r>
            <a:endParaRPr lang="en-US" altLang="ko-KR" sz="2400" b="1" dirty="0" smtClean="0">
              <a:solidFill>
                <a:srgbClr val="0070C0"/>
              </a:solidFill>
              <a:latin typeface="+mj-ea"/>
              <a:ea typeface="+mj-ea"/>
            </a:endParaRPr>
          </a:p>
          <a:p>
            <a:pPr>
              <a:lnSpc>
                <a:spcPct val="120000"/>
              </a:lnSpc>
            </a:pPr>
            <a:r>
              <a:rPr lang="ko-KR" altLang="en-US" sz="2400" b="1" dirty="0" smtClean="0"/>
              <a:t> ① 고구려</a:t>
            </a:r>
            <a:r>
              <a:rPr lang="en-US" altLang="ko-KR" sz="2400" b="1" dirty="0" smtClean="0"/>
              <a:t>: “</a:t>
            </a:r>
            <a:r>
              <a:rPr lang="ko-KR" altLang="en-US" sz="2400" b="1" dirty="0" smtClean="0"/>
              <a:t>유기</a:t>
            </a:r>
            <a:r>
              <a:rPr lang="en-US" altLang="ko-KR" sz="2400" b="1" dirty="0" smtClean="0"/>
              <a:t>” </a:t>
            </a:r>
            <a:r>
              <a:rPr lang="ko-KR" altLang="en-US" sz="2400" b="1" dirty="0" smtClean="0"/>
              <a:t>→ </a:t>
            </a:r>
            <a:r>
              <a:rPr lang="en-US" altLang="ko-KR" sz="2400" b="1" dirty="0" smtClean="0"/>
              <a:t>“</a:t>
            </a:r>
            <a:r>
              <a:rPr lang="ko-KR" altLang="en-US" sz="2400" b="1" dirty="0" err="1" smtClean="0"/>
              <a:t>신집</a:t>
            </a:r>
            <a:r>
              <a:rPr lang="en-US" altLang="ko-KR" sz="2400" b="1" dirty="0" smtClean="0"/>
              <a:t>”(</a:t>
            </a:r>
            <a:r>
              <a:rPr lang="ko-KR" altLang="en-US" sz="2400" b="1" dirty="0" err="1" smtClean="0"/>
              <a:t>영양왕</a:t>
            </a:r>
            <a:r>
              <a:rPr lang="ko-KR" altLang="en-US" sz="2400" b="1" dirty="0" smtClean="0"/>
              <a:t> 때 이문진</a:t>
            </a:r>
            <a:r>
              <a:rPr lang="en-US" altLang="ko-KR" sz="2400" b="1" dirty="0" smtClean="0"/>
              <a:t>)</a:t>
            </a:r>
          </a:p>
          <a:p>
            <a:pPr>
              <a:lnSpc>
                <a:spcPct val="120000"/>
              </a:lnSpc>
            </a:pPr>
            <a:r>
              <a:rPr lang="ko-KR" altLang="en-US" sz="2400" b="1" dirty="0" smtClean="0"/>
              <a:t> ② 백제</a:t>
            </a:r>
            <a:r>
              <a:rPr lang="en-US" altLang="ko-KR" sz="2400" b="1" dirty="0" smtClean="0"/>
              <a:t>: “</a:t>
            </a:r>
            <a:r>
              <a:rPr lang="ko-KR" altLang="en-US" sz="2400" b="1" dirty="0" smtClean="0"/>
              <a:t>서기</a:t>
            </a:r>
            <a:r>
              <a:rPr lang="en-US" altLang="ko-KR" sz="2400" b="1" dirty="0" smtClean="0"/>
              <a:t>”(</a:t>
            </a:r>
            <a:r>
              <a:rPr lang="ko-KR" altLang="en-US" sz="2400" b="1" dirty="0" err="1" smtClean="0"/>
              <a:t>근초고왕</a:t>
            </a:r>
            <a:r>
              <a:rPr lang="ko-KR" altLang="en-US" sz="2400" b="1" dirty="0" smtClean="0"/>
              <a:t> 때 </a:t>
            </a:r>
            <a:r>
              <a:rPr lang="ko-KR" altLang="en-US" sz="2400" b="1" dirty="0" err="1" smtClean="0"/>
              <a:t>고흥</a:t>
            </a:r>
            <a:r>
              <a:rPr lang="en-US" altLang="ko-KR" sz="2400" b="1" dirty="0" smtClean="0"/>
              <a:t>)</a:t>
            </a:r>
          </a:p>
          <a:p>
            <a:pPr>
              <a:lnSpc>
                <a:spcPct val="120000"/>
              </a:lnSpc>
            </a:pPr>
            <a:r>
              <a:rPr lang="ko-KR" altLang="en-US" sz="2400" b="1" dirty="0" smtClean="0"/>
              <a:t> ③ 신라</a:t>
            </a:r>
            <a:r>
              <a:rPr lang="en-US" altLang="ko-KR" sz="2400" b="1" dirty="0" smtClean="0"/>
              <a:t>: “</a:t>
            </a:r>
            <a:r>
              <a:rPr lang="ko-KR" altLang="en-US" sz="2400" b="1" dirty="0" smtClean="0"/>
              <a:t>국사</a:t>
            </a:r>
            <a:r>
              <a:rPr lang="en-US" altLang="ko-KR" sz="2400" b="1" dirty="0" smtClean="0"/>
              <a:t>”(</a:t>
            </a:r>
            <a:r>
              <a:rPr lang="ko-KR" altLang="en-US" sz="2400" b="1" dirty="0" smtClean="0"/>
              <a:t>진흥왕 때 </a:t>
            </a:r>
            <a:r>
              <a:rPr lang="ko-KR" altLang="en-US" sz="2400" b="1" dirty="0" err="1" smtClean="0"/>
              <a:t>거칠부</a:t>
            </a:r>
            <a:r>
              <a:rPr lang="en-US" altLang="ko-KR" sz="2400" b="1" dirty="0" smtClean="0"/>
              <a:t>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99592" y="456927"/>
            <a:ext cx="7008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(52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grpSp>
        <p:nvGrpSpPr>
          <p:cNvPr id="9" name="그룹 8"/>
          <p:cNvGrpSpPr/>
          <p:nvPr/>
        </p:nvGrpSpPr>
        <p:grpSpPr>
          <a:xfrm>
            <a:off x="3779912" y="77723"/>
            <a:ext cx="5184576" cy="830997"/>
            <a:chOff x="3779912" y="131728"/>
            <a:chExt cx="5184576" cy="830997"/>
          </a:xfrm>
        </p:grpSpPr>
        <p:sp>
          <p:nvSpPr>
            <p:cNvPr id="10" name="TextBox 9"/>
            <p:cNvSpPr txBox="1"/>
            <p:nvPr/>
          </p:nvSpPr>
          <p:spPr>
            <a:xfrm>
              <a:off x="3779912" y="131728"/>
              <a:ext cx="518457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5.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폭넓은 대외 교류와 문화의 발전</a:t>
              </a:r>
              <a:endParaRPr lang="en-US" altLang="ko-KR" sz="28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유교의 수용과 학문의 발달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1" name="모서리가 둥근 직사각형 10"/>
            <p:cNvSpPr/>
            <p:nvPr/>
          </p:nvSpPr>
          <p:spPr bwMode="auto">
            <a:xfrm>
              <a:off x="4427984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3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891692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9592" y="456927"/>
            <a:ext cx="7008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(52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grpSp>
        <p:nvGrpSpPr>
          <p:cNvPr id="9" name="그룹 8"/>
          <p:cNvGrpSpPr/>
          <p:nvPr/>
        </p:nvGrpSpPr>
        <p:grpSpPr>
          <a:xfrm>
            <a:off x="3779912" y="77723"/>
            <a:ext cx="5184576" cy="830997"/>
            <a:chOff x="3779912" y="131728"/>
            <a:chExt cx="5184576" cy="830997"/>
          </a:xfrm>
        </p:grpSpPr>
        <p:sp>
          <p:nvSpPr>
            <p:cNvPr id="10" name="TextBox 9"/>
            <p:cNvSpPr txBox="1"/>
            <p:nvPr/>
          </p:nvSpPr>
          <p:spPr>
            <a:xfrm>
              <a:off x="3779912" y="131728"/>
              <a:ext cx="518457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5.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폭넓은 대외 교류와 문화의 발전</a:t>
              </a:r>
              <a:endParaRPr lang="en-US" altLang="ko-KR" sz="28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유교의 수용과 학문의 발달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1" name="모서리가 둥근 직사각형 10"/>
            <p:cNvSpPr/>
            <p:nvPr/>
          </p:nvSpPr>
          <p:spPr bwMode="auto">
            <a:xfrm>
              <a:off x="4427984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3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323528" y="1772816"/>
            <a:ext cx="5067158" cy="4081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sz="2400" b="1" dirty="0" smtClean="0">
                <a:solidFill>
                  <a:srgbClr val="0070C0"/>
                </a:solidFill>
              </a:rPr>
              <a:t>3. </a:t>
            </a:r>
            <a:r>
              <a:rPr lang="ko-KR" altLang="en-US" sz="2400" b="1" dirty="0" smtClean="0">
                <a:solidFill>
                  <a:srgbClr val="0070C0"/>
                </a:solidFill>
              </a:rPr>
              <a:t>통일 신라의 유학</a:t>
            </a:r>
            <a:endParaRPr lang="en-US" altLang="ko-KR" sz="2400" b="1" dirty="0" smtClean="0">
              <a:solidFill>
                <a:srgbClr val="0070C0"/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ko-KR" sz="2400" dirty="0" smtClean="0"/>
              <a:t> </a:t>
            </a:r>
            <a:r>
              <a:rPr lang="ko-KR" altLang="en-US" sz="2400" b="1" dirty="0" smtClean="0"/>
              <a:t>① 국학 설립</a:t>
            </a:r>
            <a:r>
              <a:rPr lang="en-US" altLang="ko-KR" sz="2400" b="1" dirty="0" smtClean="0"/>
              <a:t>(</a:t>
            </a:r>
            <a:r>
              <a:rPr lang="ko-KR" altLang="en-US" sz="2400" b="1" dirty="0" err="1" smtClean="0"/>
              <a:t>신문왕</a:t>
            </a:r>
            <a:r>
              <a:rPr lang="en-US" altLang="ko-KR" sz="2400" b="1" dirty="0" smtClean="0"/>
              <a:t>) </a:t>
            </a:r>
            <a:r>
              <a:rPr lang="ko-KR" altLang="en-US" sz="2400" b="1" dirty="0" smtClean="0"/>
              <a:t>→ 태학으로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 개칭</a:t>
            </a:r>
            <a:r>
              <a:rPr lang="en-US" altLang="ko-KR" sz="2400" b="1" dirty="0" smtClean="0"/>
              <a:t>(</a:t>
            </a:r>
            <a:r>
              <a:rPr lang="ko-KR" altLang="en-US" sz="2400" b="1" dirty="0" err="1" smtClean="0"/>
              <a:t>경덕왕</a:t>
            </a:r>
            <a:r>
              <a:rPr lang="en-US" altLang="ko-KR" sz="2400" b="1" dirty="0" smtClean="0"/>
              <a:t>), </a:t>
            </a:r>
            <a:r>
              <a:rPr lang="ko-KR" altLang="en-US" sz="2400" b="1" dirty="0" smtClean="0"/>
              <a:t>박사와 조교 마련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ko-KR" altLang="en-US" sz="2400" b="1" dirty="0" smtClean="0"/>
              <a:t> ② </a:t>
            </a:r>
            <a:r>
              <a:rPr lang="ko-KR" altLang="en-US" sz="2400" b="1" dirty="0" err="1" smtClean="0"/>
              <a:t>독서삼품과</a:t>
            </a:r>
            <a:r>
              <a:rPr lang="ko-KR" altLang="en-US" sz="2400" b="1" dirty="0" smtClean="0"/>
              <a:t> 실시</a:t>
            </a:r>
            <a:r>
              <a:rPr lang="en-US" altLang="ko-KR" sz="2400" b="1" dirty="0" smtClean="0"/>
              <a:t>(</a:t>
            </a:r>
            <a:r>
              <a:rPr lang="ko-KR" altLang="en-US" sz="2400" b="1" dirty="0" err="1" smtClean="0"/>
              <a:t>원성왕</a:t>
            </a:r>
            <a:r>
              <a:rPr lang="en-US" altLang="ko-KR" sz="2400" b="1" dirty="0" smtClean="0"/>
              <a:t>): </a:t>
            </a:r>
            <a:r>
              <a:rPr lang="ko-KR" altLang="en-US" sz="2400" b="1" dirty="0" smtClean="0"/>
              <a:t>유학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</a:t>
            </a:r>
            <a:r>
              <a:rPr lang="ko-KR" altLang="en-US" sz="2400" b="1" dirty="0" smtClean="0"/>
              <a:t>  보급에 기여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ko-KR" altLang="en-US" sz="2400" b="1" dirty="0" smtClean="0"/>
              <a:t> ③ 대표 학자</a:t>
            </a:r>
            <a:r>
              <a:rPr lang="en-US" altLang="ko-KR" sz="2400" b="1" dirty="0" smtClean="0"/>
              <a:t>: </a:t>
            </a:r>
            <a:r>
              <a:rPr lang="ko-KR" altLang="en-US" sz="2400" b="1" dirty="0" smtClean="0"/>
              <a:t>주로 </a:t>
            </a:r>
            <a:r>
              <a:rPr lang="en-US" altLang="ko-KR" sz="2400" b="1" dirty="0" smtClean="0"/>
              <a:t>6</a:t>
            </a:r>
            <a:r>
              <a:rPr lang="ko-KR" altLang="en-US" sz="2400" b="1" dirty="0" err="1" smtClean="0"/>
              <a:t>두품</a:t>
            </a:r>
            <a:r>
              <a:rPr lang="ko-KR" altLang="en-US" sz="2400" b="1" dirty="0" smtClean="0"/>
              <a:t> 출신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(</a:t>
            </a:r>
            <a:r>
              <a:rPr lang="ko-KR" altLang="en-US" sz="2400" b="1" dirty="0" smtClean="0"/>
              <a:t>강수</a:t>
            </a:r>
            <a:r>
              <a:rPr lang="en-US" altLang="ko-KR" sz="2400" b="1" dirty="0" smtClean="0"/>
              <a:t>-</a:t>
            </a:r>
            <a:r>
              <a:rPr lang="ko-KR" altLang="en-US" sz="2400" b="1" dirty="0" smtClean="0"/>
              <a:t>뛰어난 외교 문서 작성</a:t>
            </a:r>
            <a:r>
              <a:rPr lang="en-US" altLang="ko-KR" sz="2400" b="1" dirty="0" smtClean="0"/>
              <a:t>, </a:t>
            </a:r>
          </a:p>
          <a:p>
            <a:pPr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err="1" smtClean="0"/>
              <a:t>설총</a:t>
            </a:r>
            <a:r>
              <a:rPr lang="en-US" altLang="ko-KR" sz="2400" b="1" dirty="0" smtClean="0"/>
              <a:t>-</a:t>
            </a:r>
            <a:r>
              <a:rPr lang="ko-KR" altLang="en-US" sz="2400" b="1" dirty="0" smtClean="0"/>
              <a:t>이두 정리</a:t>
            </a:r>
            <a:r>
              <a:rPr lang="en-US" altLang="ko-KR" sz="2400" b="1" dirty="0" smtClean="0"/>
              <a:t>, “</a:t>
            </a:r>
            <a:r>
              <a:rPr lang="ko-KR" altLang="en-US" sz="2400" b="1" dirty="0" smtClean="0"/>
              <a:t>화왕계</a:t>
            </a:r>
            <a:r>
              <a:rPr lang="en-US" altLang="ko-KR" sz="2400" b="1" dirty="0" smtClean="0"/>
              <a:t>” </a:t>
            </a:r>
            <a:r>
              <a:rPr lang="ko-KR" altLang="en-US" sz="2400" b="1" dirty="0" smtClean="0"/>
              <a:t>저술</a:t>
            </a:r>
            <a:r>
              <a:rPr lang="en-US" altLang="ko-KR" sz="2400" b="1" dirty="0" smtClean="0"/>
              <a:t>,</a:t>
            </a:r>
          </a:p>
          <a:p>
            <a:pPr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유교적 도덕 정치 강조</a:t>
            </a:r>
            <a:r>
              <a:rPr lang="en-US" altLang="ko-KR" sz="2400" b="1" dirty="0" smtClean="0"/>
              <a:t>)</a:t>
            </a: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92080" y="2236206"/>
            <a:ext cx="3606464" cy="2933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00544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9592" y="456927"/>
            <a:ext cx="7008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(53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grpSp>
        <p:nvGrpSpPr>
          <p:cNvPr id="9" name="그룹 8"/>
          <p:cNvGrpSpPr/>
          <p:nvPr/>
        </p:nvGrpSpPr>
        <p:grpSpPr>
          <a:xfrm>
            <a:off x="3779912" y="77723"/>
            <a:ext cx="5184576" cy="830997"/>
            <a:chOff x="3779912" y="131728"/>
            <a:chExt cx="5184576" cy="830997"/>
          </a:xfrm>
        </p:grpSpPr>
        <p:sp>
          <p:nvSpPr>
            <p:cNvPr id="10" name="TextBox 9"/>
            <p:cNvSpPr txBox="1"/>
            <p:nvPr/>
          </p:nvSpPr>
          <p:spPr>
            <a:xfrm>
              <a:off x="3779912" y="131728"/>
              <a:ext cx="518457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5.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폭넓은 대외 교류와 문화의 발전</a:t>
              </a:r>
              <a:endParaRPr lang="en-US" altLang="ko-KR" sz="28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유교의 수용과 학문의 발달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1" name="모서리가 둥근 직사각형 10"/>
            <p:cNvSpPr/>
            <p:nvPr/>
          </p:nvSpPr>
          <p:spPr bwMode="auto">
            <a:xfrm>
              <a:off x="4427984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3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395536" y="1628800"/>
            <a:ext cx="5067158" cy="4081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2400" b="1" dirty="0" smtClean="0"/>
              <a:t>④ 도당 유학생</a:t>
            </a:r>
            <a:r>
              <a:rPr lang="en-US" altLang="ko-KR" sz="2400" b="1" dirty="0" smtClean="0"/>
              <a:t>: </a:t>
            </a:r>
            <a:r>
              <a:rPr lang="ko-KR" altLang="en-US" sz="2400" b="1" dirty="0" err="1" smtClean="0"/>
              <a:t>골품제</a:t>
            </a:r>
            <a:r>
              <a:rPr lang="ko-KR" altLang="en-US" sz="2400" b="1" dirty="0" smtClean="0"/>
              <a:t> 사회의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모순을 비판</a:t>
            </a:r>
            <a:r>
              <a:rPr lang="en-US" altLang="ko-KR" sz="2400" b="1" dirty="0" smtClean="0"/>
              <a:t>(</a:t>
            </a:r>
            <a:r>
              <a:rPr lang="ko-KR" altLang="en-US" sz="2400" b="1" dirty="0" smtClean="0"/>
              <a:t>최치원</a:t>
            </a:r>
            <a:r>
              <a:rPr lang="en-US" altLang="ko-KR" sz="2400" b="1" dirty="0" smtClean="0"/>
              <a:t>, </a:t>
            </a:r>
            <a:r>
              <a:rPr lang="ko-KR" altLang="en-US" sz="2400" b="1" dirty="0" smtClean="0"/>
              <a:t>개혁안 </a:t>
            </a:r>
            <a:r>
              <a:rPr lang="en-US" altLang="ko-KR" sz="2400" b="1" dirty="0" smtClean="0"/>
              <a:t>10</a:t>
            </a:r>
            <a:r>
              <a:rPr lang="ko-KR" altLang="en-US" sz="2400" b="1" dirty="0" smtClean="0"/>
              <a:t>여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</a:t>
            </a:r>
            <a:r>
              <a:rPr lang="ko-KR" altLang="en-US" sz="2400" b="1" dirty="0" smtClean="0"/>
              <a:t> </a:t>
            </a:r>
            <a:r>
              <a:rPr lang="ko-KR" altLang="en-US" sz="2400" b="1" dirty="0" smtClean="0"/>
              <a:t>조 건의</a:t>
            </a:r>
            <a:r>
              <a:rPr lang="en-US" altLang="ko-KR" sz="2400" b="1" dirty="0" smtClean="0"/>
              <a:t>) </a:t>
            </a:r>
            <a:r>
              <a:rPr lang="ko-KR" altLang="en-US" sz="2400" b="1" dirty="0" smtClean="0"/>
              <a:t>→ 점차 반신라적 경향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endParaRPr lang="en-US" altLang="ko-KR" sz="2400" b="1" dirty="0" smtClean="0">
              <a:solidFill>
                <a:srgbClr val="0070C0"/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ko-KR" sz="2400" b="1" dirty="0" smtClean="0">
                <a:solidFill>
                  <a:srgbClr val="0070C0"/>
                </a:solidFill>
              </a:rPr>
              <a:t>4. </a:t>
            </a:r>
            <a:r>
              <a:rPr lang="ko-KR" altLang="en-US" sz="2400" b="1" dirty="0" smtClean="0">
                <a:solidFill>
                  <a:srgbClr val="0070C0"/>
                </a:solidFill>
              </a:rPr>
              <a:t>발해의 유학과 한문학</a:t>
            </a:r>
            <a:endParaRPr lang="en-US" altLang="ko-KR" sz="2400" b="1" dirty="0" smtClean="0">
              <a:solidFill>
                <a:srgbClr val="0070C0"/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ko-KR" sz="2400" dirty="0" smtClean="0"/>
              <a:t> </a:t>
            </a:r>
            <a:r>
              <a:rPr lang="ko-KR" altLang="en-US" sz="2400" b="1" dirty="0" smtClean="0"/>
              <a:t>① 유학</a:t>
            </a:r>
            <a:r>
              <a:rPr lang="en-US" altLang="ko-KR" sz="2400" b="1" dirty="0" smtClean="0"/>
              <a:t>: </a:t>
            </a:r>
            <a:r>
              <a:rPr lang="ko-KR" altLang="en-US" sz="2400" b="1" dirty="0" err="1" smtClean="0"/>
              <a:t>주자감</a:t>
            </a:r>
            <a:r>
              <a:rPr lang="en-US" altLang="ko-KR" sz="2400" b="1" dirty="0" smtClean="0"/>
              <a:t>, </a:t>
            </a:r>
            <a:r>
              <a:rPr lang="ko-KR" altLang="en-US" sz="2400" b="1" dirty="0" smtClean="0"/>
              <a:t>당에 유학생 파견</a:t>
            </a:r>
            <a:r>
              <a:rPr lang="en-US" altLang="ko-KR" sz="2400" b="1" dirty="0" smtClean="0"/>
              <a:t>,</a:t>
            </a:r>
          </a:p>
          <a:p>
            <a:pPr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유교 덕목을 </a:t>
            </a:r>
            <a:r>
              <a:rPr lang="en-US" altLang="ko-KR" sz="2400" b="1" dirty="0" smtClean="0"/>
              <a:t>6</a:t>
            </a:r>
            <a:r>
              <a:rPr lang="ko-KR" altLang="en-US" sz="2400" b="1" dirty="0" smtClean="0"/>
              <a:t>부 명칭으로 삼음</a:t>
            </a:r>
            <a:r>
              <a:rPr lang="en-US" altLang="ko-KR" sz="2400" b="1" dirty="0" smtClean="0"/>
              <a:t>.</a:t>
            </a:r>
          </a:p>
          <a:p>
            <a:pPr>
              <a:lnSpc>
                <a:spcPct val="120000"/>
              </a:lnSpc>
            </a:pPr>
            <a:r>
              <a:rPr lang="ko-KR" altLang="en-US" sz="2400" b="1" dirty="0" smtClean="0"/>
              <a:t> ② 한문학</a:t>
            </a:r>
            <a:r>
              <a:rPr lang="en-US" altLang="ko-KR" sz="2400" b="1" dirty="0" smtClean="0"/>
              <a:t>: </a:t>
            </a:r>
            <a:r>
              <a:rPr lang="ko-KR" altLang="en-US" sz="2400" b="1" dirty="0" smtClean="0"/>
              <a:t>정혜</a:t>
            </a:r>
            <a:r>
              <a:rPr lang="en-US" altLang="ko-KR" sz="2400" b="1" dirty="0" smtClean="0"/>
              <a:t>, </a:t>
            </a:r>
            <a:r>
              <a:rPr lang="ko-KR" altLang="en-US" sz="2400" b="1" dirty="0" smtClean="0"/>
              <a:t>정효 공주 </a:t>
            </a:r>
            <a:r>
              <a:rPr lang="ko-KR" altLang="en-US" sz="2400" b="1" dirty="0" err="1" smtClean="0"/>
              <a:t>묘지문</a:t>
            </a:r>
            <a:r>
              <a:rPr lang="en-US" altLang="ko-KR" sz="2400" b="1" dirty="0" smtClean="0"/>
              <a:t>,</a:t>
            </a:r>
          </a:p>
          <a:p>
            <a:pPr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양태사의 시 등 높은 수준</a:t>
            </a:r>
            <a:endParaRPr lang="en-US" altLang="ko-KR" sz="2400" b="1" dirty="0" smtClean="0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36096" y="2118512"/>
            <a:ext cx="3465995" cy="3158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08342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20"/>
            <a:ext cx="9144000" cy="68571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15816" y="2738303"/>
            <a:ext cx="3744416" cy="14957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2800" b="1" dirty="0" smtClean="0">
                <a:solidFill>
                  <a:schemeClr val="accent3">
                    <a:lumMod val="50000"/>
                  </a:schemeClr>
                </a:solidFill>
              </a:rPr>
              <a:t>과학 기술과 예술의 발달</a:t>
            </a:r>
            <a:endParaRPr lang="en-US" altLang="ko-KR" sz="28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ko-KR" altLang="en-US" sz="2000" b="1" dirty="0" smtClean="0"/>
              <a:t>                              입니다</a:t>
            </a:r>
            <a:r>
              <a:rPr lang="en-US" altLang="ko-KR" sz="2000" b="1" dirty="0" smtClean="0"/>
              <a:t>.</a:t>
            </a:r>
            <a:endParaRPr lang="ko-KR" altLang="en-US" sz="2000" b="1" dirty="0"/>
          </a:p>
        </p:txBody>
      </p:sp>
      <p:sp>
        <p:nvSpPr>
          <p:cNvPr id="5" name="모서리가 둥근 직사각형 4"/>
          <p:cNvSpPr/>
          <p:nvPr/>
        </p:nvSpPr>
        <p:spPr bwMode="auto">
          <a:xfrm>
            <a:off x="2585787" y="2885171"/>
            <a:ext cx="357188" cy="357188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4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32872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898</TotalTime>
  <Words>398</Words>
  <Application>Microsoft Office PowerPoint</Application>
  <PresentationFormat>화면 슬라이드 쇼(4:3)</PresentationFormat>
  <Paragraphs>56</Paragraphs>
  <Slides>7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7</vt:i4>
      </vt:variant>
    </vt:vector>
  </HeadingPairs>
  <TitlesOfParts>
    <vt:vector size="8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kweni</dc:creator>
  <cp:lastModifiedBy>misuser</cp:lastModifiedBy>
  <cp:revision>289</cp:revision>
  <dcterms:created xsi:type="dcterms:W3CDTF">2013-03-25T12:51:11Z</dcterms:created>
  <dcterms:modified xsi:type="dcterms:W3CDTF">2013-12-11T00:59:26Z</dcterms:modified>
</cp:coreProperties>
</file>