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3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5" d="100"/>
          <a:sy n="105" d="100"/>
        </p:scale>
        <p:origin x="-1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D311C-5305-4ACF-899D-7B1BF959F7DA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5ADAF-D3E8-4B89-97E5-6629679914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5ADAF-D3E8-4B89-97E5-6629679914DC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99"/>
            <a:ext cx="9144000" cy="6853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8512" y="3121200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400" b="1" dirty="0" smtClean="0"/>
              <a:t>2. </a:t>
            </a:r>
            <a:r>
              <a:rPr lang="ko-KR" altLang="en-US" sz="2400" b="1" dirty="0" smtClean="0"/>
              <a:t>삼국의 성립과 정치 발전</a:t>
            </a:r>
            <a:endParaRPr lang="en-US" altLang="ko-KR" sz="500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삼국의 </a:t>
            </a:r>
            <a:r>
              <a:rPr lang="ko-KR" altLang="en-US" sz="1600" dirty="0"/>
              <a:t>교류와 </a:t>
            </a:r>
            <a:r>
              <a:rPr lang="ko-KR" altLang="en-US" sz="1600" dirty="0" smtClean="0"/>
              <a:t>경쟁</a:t>
            </a:r>
            <a:endParaRPr lang="ko-KR" altLang="en-US" sz="1600" dirty="0"/>
          </a:p>
        </p:txBody>
      </p:sp>
      <p:grpSp>
        <p:nvGrpSpPr>
          <p:cNvPr id="5" name="그룹 4"/>
          <p:cNvGrpSpPr/>
          <p:nvPr/>
        </p:nvGrpSpPr>
        <p:grpSpPr>
          <a:xfrm>
            <a:off x="6588224" y="3603555"/>
            <a:ext cx="260873" cy="338554"/>
            <a:chOff x="4842342" y="3444431"/>
            <a:chExt cx="260873" cy="338554"/>
          </a:xfrm>
        </p:grpSpPr>
        <p:sp>
          <p:nvSpPr>
            <p:cNvPr id="7" name="TextBox 6"/>
            <p:cNvSpPr txBox="1"/>
            <p:nvPr/>
          </p:nvSpPr>
          <p:spPr>
            <a:xfrm>
              <a:off x="4842342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860032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2564904"/>
            <a:ext cx="4320480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  삼국 간의 항쟁과 신라      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의 삼국 통일</a:t>
            </a:r>
            <a:endParaRPr lang="en-US" altLang="ko-KR" sz="20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513779" y="2708920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322137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852411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9697" y="2276872"/>
            <a:ext cx="4940616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sz="2400" b="1" dirty="0" smtClean="0"/>
              <a:t>삼국이 </a:t>
            </a:r>
            <a:r>
              <a:rPr lang="ko-KR" altLang="en-US" sz="2400" b="1" dirty="0"/>
              <a:t>고대 국가 체제 정비 과정에서 교류와 항쟁을 통해 성장했음을 이해한다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9696" y="3790080"/>
            <a:ext cx="4940617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삼국의 </a:t>
            </a:r>
            <a:r>
              <a:rPr lang="ko-KR" altLang="en-US" sz="2400" b="1" dirty="0"/>
              <a:t>항쟁에서 갖는 한강 유역의 중요성에 대해 파악한다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1027" name="Picture 3" descr="C:\Users\ygp_ad\Desktop\3223232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132" y="1412776"/>
            <a:ext cx="7281735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그룹 11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삼국의 교류와 경쟁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80112" y="458982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6931" y="1410273"/>
            <a:ext cx="853244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삼국의 경쟁</a:t>
            </a:r>
            <a:endParaRPr lang="en-US" altLang="ko-KR" sz="2400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① </a:t>
            </a:r>
            <a:r>
              <a:rPr lang="ko-KR" altLang="en-US" sz="2400" b="1" dirty="0"/>
              <a:t>국제 정세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중국은 </a:t>
            </a:r>
            <a:r>
              <a:rPr lang="en-US" altLang="ko-KR" sz="2400" b="1" dirty="0"/>
              <a:t>5</a:t>
            </a:r>
            <a:r>
              <a:rPr lang="ko-KR" altLang="en-US" sz="2400" b="1" dirty="0"/>
              <a:t>호 </a:t>
            </a:r>
            <a:r>
              <a:rPr lang="en-US" altLang="ko-KR" sz="2400" b="1" dirty="0"/>
              <a:t>16</a:t>
            </a:r>
            <a:r>
              <a:rPr lang="ko-KR" altLang="en-US" sz="2400" b="1" dirty="0"/>
              <a:t>국</a:t>
            </a:r>
            <a:r>
              <a:rPr lang="en-US" altLang="ko-KR" sz="2400" b="1" dirty="0"/>
              <a:t>~</a:t>
            </a:r>
            <a:r>
              <a:rPr lang="ko-KR" altLang="en-US" sz="2400" b="1" dirty="0"/>
              <a:t>남북조 시대에 </a:t>
            </a:r>
            <a:r>
              <a:rPr lang="ko-KR" altLang="en-US" sz="2400" b="1" dirty="0" smtClean="0"/>
              <a:t>이르는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분열기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삼국의 경쟁</a:t>
            </a:r>
            <a:r>
              <a:rPr lang="en-US" altLang="ko-KR" sz="2400" b="1" dirty="0"/>
              <a:t>: 4</a:t>
            </a:r>
            <a:r>
              <a:rPr lang="ko-KR" altLang="en-US" sz="2400" b="1" dirty="0"/>
              <a:t>세기 후반 영역을 직접 맞닿게 </a:t>
            </a:r>
            <a:r>
              <a:rPr lang="ko-KR" altLang="en-US" sz="2400" b="1" dirty="0" smtClean="0"/>
              <a:t>되면서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본격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적인 </a:t>
            </a:r>
            <a:r>
              <a:rPr lang="ko-KR" altLang="en-US" sz="2400" b="1" dirty="0"/>
              <a:t>항쟁 전개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국제 정세를 적절히 </a:t>
            </a:r>
            <a:r>
              <a:rPr lang="ko-KR" altLang="en-US" sz="2400" b="1" dirty="0" smtClean="0"/>
              <a:t>이용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endParaRPr lang="ko-KR" altLang="en-US" sz="2400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고구려의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성장</a:t>
            </a:r>
            <a:endParaRPr lang="ko-KR" altLang="en-US" sz="2400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위기와 극복</a:t>
            </a:r>
            <a:r>
              <a:rPr lang="en-US" altLang="ko-KR" sz="2400" b="1" dirty="0"/>
              <a:t>: 4</a:t>
            </a:r>
            <a:r>
              <a:rPr lang="ko-KR" altLang="en-US" sz="2400" b="1" dirty="0"/>
              <a:t>세기 전연과 백제의 침입으로 국가적 위기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→ </a:t>
            </a:r>
            <a:r>
              <a:rPr lang="ko-KR" altLang="en-US" sz="2400" b="1" dirty="0"/>
              <a:t>소수림왕의 </a:t>
            </a:r>
            <a:r>
              <a:rPr lang="ko-KR" altLang="en-US" sz="2400" b="1" dirty="0" smtClean="0"/>
              <a:t>개혁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삼국의 교류와 경쟁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5580112" y="458982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121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2069296"/>
            <a:ext cx="5643221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발전</a:t>
            </a:r>
            <a:r>
              <a:rPr lang="en-US" altLang="ko-KR" sz="2400" b="1" dirty="0"/>
              <a:t>(5</a:t>
            </a:r>
            <a:r>
              <a:rPr lang="ko-KR" altLang="en-US" sz="2400" b="1" dirty="0"/>
              <a:t>세기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• </a:t>
            </a:r>
            <a:r>
              <a:rPr lang="ko-KR" altLang="en-US" sz="2400" b="1" dirty="0"/>
              <a:t>광개토 대왕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백제 압박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신라를 </a:t>
            </a:r>
            <a:r>
              <a:rPr lang="ko-KR" altLang="en-US" sz="2400" b="1" dirty="0" smtClean="0"/>
              <a:t>침입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한 왜군 </a:t>
            </a:r>
            <a:r>
              <a:rPr lang="ko-KR" altLang="en-US" sz="2400" b="1" dirty="0"/>
              <a:t>격퇴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가야 공격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요동과 만주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일대 장악 → 독자적 연호 ‘영락</a:t>
            </a:r>
            <a:r>
              <a:rPr lang="en-US" altLang="ko-KR" sz="2400" b="1" dirty="0" smtClean="0"/>
              <a:t>(</a:t>
            </a:r>
            <a:r>
              <a:rPr lang="ko-KR" altLang="en-US" sz="2400" b="1" dirty="0"/>
              <a:t>榮樂</a:t>
            </a:r>
            <a:r>
              <a:rPr lang="en-US" altLang="ko-KR" sz="2400" b="1" dirty="0" smtClean="0"/>
              <a:t>)’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사용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• </a:t>
            </a:r>
            <a:r>
              <a:rPr lang="ko-KR" altLang="en-US" sz="2400" b="1" dirty="0"/>
              <a:t>장수왕 </a:t>
            </a:r>
            <a:r>
              <a:rPr lang="en-US" altLang="ko-KR" sz="2400" b="1" dirty="0"/>
              <a:t>:</a:t>
            </a:r>
            <a:r>
              <a:rPr lang="ko-KR" altLang="en-US" sz="2400" b="1" dirty="0"/>
              <a:t>남북조와 동시에 외교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북방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유목 민족과 활발히 교류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평양 천도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(</a:t>
            </a:r>
            <a:r>
              <a:rPr lang="en-US" altLang="ko-KR" sz="2400" b="1" dirty="0"/>
              <a:t>427), </a:t>
            </a:r>
            <a:r>
              <a:rPr lang="ko-KR" altLang="en-US" sz="2400" b="1" dirty="0"/>
              <a:t>한강 유역 장악</a:t>
            </a:r>
            <a:r>
              <a:rPr lang="en-US" altLang="ko-KR" sz="2400" b="1" dirty="0"/>
              <a:t>(475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3" name="Picture 2" descr="C:\Users\ygp_ad\Desktop\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3176" y="1785926"/>
            <a:ext cx="3123810" cy="40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삼국의 교류와 경쟁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80112" y="458982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313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6931" y="2060848"/>
            <a:ext cx="8532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백제의 중흥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노력</a:t>
            </a:r>
            <a:endParaRPr lang="ko-KR" altLang="en-US" sz="2400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위기</a:t>
            </a:r>
            <a:r>
              <a:rPr lang="en-US" altLang="ko-KR" sz="2400" b="1" dirty="0"/>
              <a:t>(5</a:t>
            </a:r>
            <a:r>
              <a:rPr lang="ko-KR" altLang="en-US" sz="2400" b="1" dirty="0"/>
              <a:t>세기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고구려의 남진 </a:t>
            </a:r>
            <a:r>
              <a:rPr lang="ko-KR" altLang="en-US" sz="2400" b="1" dirty="0" smtClean="0"/>
              <a:t>정책에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신라와 나</a:t>
            </a:r>
            <a:r>
              <a:rPr lang="en-US" altLang="ko-KR" sz="2400" b="1" dirty="0" smtClean="0"/>
              <a:t> · </a:t>
            </a:r>
            <a:r>
              <a:rPr lang="ko-KR" altLang="en-US" sz="2400" b="1" dirty="0" smtClean="0"/>
              <a:t>제 </a:t>
            </a:r>
            <a:r>
              <a:rPr lang="ko-KR" altLang="en-US" sz="2400" b="1" dirty="0"/>
              <a:t>동맹</a:t>
            </a:r>
            <a:r>
              <a:rPr lang="en-US" altLang="ko-KR" sz="2400" b="1" dirty="0"/>
              <a:t>(433)</a:t>
            </a:r>
            <a:r>
              <a:rPr lang="ko-KR" altLang="en-US" sz="2400" b="1" dirty="0" smtClean="0"/>
              <a:t>을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맺어 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항 → 고구려에게 한강 </a:t>
            </a:r>
            <a:r>
              <a:rPr lang="ko-KR" altLang="en-US" sz="2400" b="1" dirty="0"/>
              <a:t>유역 상실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웅진으로 천도</a:t>
            </a:r>
            <a:r>
              <a:rPr lang="en-US" altLang="ko-KR" sz="2400" b="1" dirty="0"/>
              <a:t>(475)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3" name="Picture 2" descr="C:\Users\ygp_ad\Desktop\33211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09272"/>
            <a:ext cx="2777977" cy="377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삼국의 교류와 경쟁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80112" y="458982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1243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6931" y="2296669"/>
            <a:ext cx="8532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중흥</a:t>
            </a:r>
            <a:r>
              <a:rPr lang="en-US" altLang="ko-KR" sz="2400" b="1" dirty="0"/>
              <a:t>(6</a:t>
            </a:r>
            <a:r>
              <a:rPr lang="ko-KR" altLang="en-US" sz="2400" b="1" dirty="0"/>
              <a:t>세기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• </a:t>
            </a:r>
            <a:r>
              <a:rPr lang="ko-KR" altLang="en-US" sz="2400" b="1" dirty="0"/>
              <a:t>동성왕</a:t>
            </a:r>
            <a:r>
              <a:rPr lang="en-US" altLang="ko-KR" sz="2400" b="1" dirty="0"/>
              <a:t>: </a:t>
            </a:r>
            <a:r>
              <a:rPr lang="ko-KR" altLang="en-US" sz="2400" b="1" dirty="0" smtClean="0"/>
              <a:t>나</a:t>
            </a:r>
            <a:r>
              <a:rPr lang="en-US" altLang="ko-KR" sz="2400" b="1" dirty="0" smtClean="0"/>
              <a:t> · </a:t>
            </a:r>
            <a:r>
              <a:rPr lang="ko-KR" altLang="en-US" sz="2400" b="1" dirty="0" smtClean="0"/>
              <a:t>제 </a:t>
            </a:r>
            <a:r>
              <a:rPr lang="ko-KR" altLang="en-US" sz="2400" b="1" dirty="0"/>
              <a:t>동맹 강화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중국 남조와 국교 </a:t>
            </a:r>
            <a:r>
              <a:rPr lang="ko-KR" altLang="en-US" sz="2400" b="1" dirty="0" smtClean="0"/>
              <a:t>재개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• </a:t>
            </a:r>
            <a:r>
              <a:rPr lang="ko-KR" altLang="en-US" sz="2400" b="1" dirty="0"/>
              <a:t>무령왕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지방 통제 강화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지방 </a:t>
            </a:r>
            <a:r>
              <a:rPr lang="en-US" altLang="ko-KR" sz="2400" b="1" dirty="0"/>
              <a:t>22</a:t>
            </a:r>
            <a:r>
              <a:rPr lang="ko-KR" altLang="en-US" sz="2400" b="1" dirty="0"/>
              <a:t>담로에 왕족 파견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• </a:t>
            </a:r>
            <a:r>
              <a:rPr lang="ko-KR" altLang="en-US" sz="2400" b="1" dirty="0"/>
              <a:t>성왕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사비 천도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국호 ‘남부여’ 선포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통치 조직 정비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불교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장려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신라와 협공하여 한강 유역 탈환 → </a:t>
            </a:r>
            <a:r>
              <a:rPr lang="ko-KR" altLang="en-US" sz="2400" b="1" dirty="0" smtClean="0"/>
              <a:t>신라에게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상실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삼국의 교류와 경쟁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5580112" y="458982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93202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6931" y="1772816"/>
            <a:ext cx="853244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신라의 발전</a:t>
            </a:r>
            <a:r>
              <a:rPr lang="en-US" altLang="ko-KR" sz="2400" b="1" dirty="0">
                <a:solidFill>
                  <a:srgbClr val="0070C0"/>
                </a:solidFill>
              </a:rPr>
              <a:t>(6</a:t>
            </a:r>
            <a:r>
              <a:rPr lang="ko-KR" altLang="en-US" sz="2400" b="1" dirty="0">
                <a:solidFill>
                  <a:srgbClr val="0070C0"/>
                </a:solidFill>
              </a:rPr>
              <a:t>세기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)</a:t>
            </a:r>
            <a:endParaRPr lang="ko-KR" altLang="en-US" sz="2400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dirty="0" smtClean="0"/>
              <a:t> </a:t>
            </a:r>
            <a:r>
              <a:rPr lang="ko-KR" altLang="en-US" sz="2400" b="1" dirty="0" smtClean="0"/>
              <a:t>① </a:t>
            </a:r>
            <a:r>
              <a:rPr lang="ko-KR" altLang="en-US" sz="2400" b="1" dirty="0"/>
              <a:t>통치 체제 </a:t>
            </a:r>
            <a:r>
              <a:rPr lang="ko-KR" altLang="en-US" sz="2400" b="1" dirty="0" smtClean="0"/>
              <a:t>정비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지증왕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우경과 </a:t>
            </a:r>
            <a:r>
              <a:rPr lang="ko-KR" altLang="en-US" sz="2400" b="1" dirty="0" smtClean="0"/>
              <a:t>수리 사업 </a:t>
            </a:r>
            <a:r>
              <a:rPr lang="ko-KR" altLang="en-US" sz="2400" b="1" dirty="0"/>
              <a:t>장려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국호 </a:t>
            </a:r>
            <a:r>
              <a:rPr lang="ko-KR" altLang="en-US" sz="2400" b="1" dirty="0"/>
              <a:t>‘신라’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왕호 ‘왕’ 사용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전국의 </a:t>
            </a:r>
            <a:r>
              <a:rPr lang="ko-KR" altLang="en-US" sz="2400" b="1" dirty="0"/>
              <a:t>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현 </a:t>
            </a:r>
            <a:r>
              <a:rPr lang="ko-KR" altLang="en-US" sz="2400" b="1" dirty="0" smtClean="0"/>
              <a:t>정비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법흥왕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불교 공인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율령 반포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병부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및 상대등 </a:t>
            </a:r>
            <a:r>
              <a:rPr lang="ko-KR" altLang="en-US" sz="2400" b="1" dirty="0"/>
              <a:t>설치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연호 ‘건원’ </a:t>
            </a:r>
            <a:r>
              <a:rPr lang="ko-KR" altLang="en-US" sz="2400" b="1" dirty="0" smtClean="0"/>
              <a:t>사용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진흥왕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화랑도를 국가적 조직으로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개편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3" name="Picture 2" descr="C:\Users\ygp_ad\Desktop\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2816"/>
            <a:ext cx="2632662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삼국의 교류와 경쟁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80112" y="458982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9720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6931" y="1844824"/>
            <a:ext cx="853244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영토 </a:t>
            </a:r>
            <a:r>
              <a:rPr lang="ko-KR" altLang="en-US" sz="2400" b="1" dirty="0" smtClean="0"/>
              <a:t>확장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• </a:t>
            </a:r>
            <a:r>
              <a:rPr lang="ko-KR" altLang="en-US" sz="2400" b="1" dirty="0"/>
              <a:t>지증왕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우산국 </a:t>
            </a:r>
            <a:r>
              <a:rPr lang="ko-KR" altLang="en-US" sz="2400" b="1" dirty="0" smtClean="0"/>
              <a:t>복속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• </a:t>
            </a:r>
            <a:r>
              <a:rPr lang="ko-KR" altLang="en-US" sz="2400" b="1" dirty="0"/>
              <a:t>법흥왕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금관가야 </a:t>
            </a:r>
            <a:r>
              <a:rPr lang="ko-KR" altLang="en-US" sz="2400" b="1" dirty="0" smtClean="0"/>
              <a:t>흡수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• </a:t>
            </a:r>
            <a:r>
              <a:rPr lang="ko-KR" altLang="en-US" sz="2400" b="1" dirty="0"/>
              <a:t>진흥왕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한강 유역 차지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대가야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정복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함경도 </a:t>
            </a:r>
            <a:r>
              <a:rPr lang="ko-KR" altLang="en-US" sz="2400" b="1" dirty="0"/>
              <a:t>지방까지 영토 </a:t>
            </a:r>
            <a:r>
              <a:rPr lang="ko-KR" altLang="en-US" sz="2400" b="1" dirty="0" smtClean="0"/>
              <a:t>확대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(</a:t>
            </a:r>
            <a:r>
              <a:rPr lang="ko-KR" altLang="en-US" sz="2400" b="1" dirty="0"/>
              <a:t>단양 </a:t>
            </a:r>
            <a:r>
              <a:rPr lang="ko-KR" altLang="en-US" sz="2400" b="1" dirty="0" smtClean="0"/>
              <a:t>신라 </a:t>
            </a:r>
            <a:r>
              <a:rPr lang="ko-KR" altLang="en-US" sz="2400" b="1" dirty="0"/>
              <a:t>적성비와 </a:t>
            </a:r>
            <a:r>
              <a:rPr lang="en-US" altLang="ko-KR" sz="2400" b="1" dirty="0"/>
              <a:t>4</a:t>
            </a:r>
            <a:r>
              <a:rPr lang="ko-KR" altLang="en-US" sz="2400" b="1" dirty="0" smtClean="0"/>
              <a:t>개의 순수비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건립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삼국의 교류와 경쟁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80112" y="458982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85926"/>
            <a:ext cx="3286148" cy="392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072198" y="5929330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▲ </a:t>
            </a:r>
            <a:r>
              <a:rPr lang="ko-KR" altLang="en-US" sz="1400" b="1" dirty="0" smtClean="0"/>
              <a:t>신라의 발전</a:t>
            </a:r>
            <a:r>
              <a:rPr lang="en-US" altLang="ko-KR" sz="1400" b="1" dirty="0" smtClean="0"/>
              <a:t>(6</a:t>
            </a:r>
            <a:r>
              <a:rPr lang="ko-KR" altLang="en-US" sz="1400" b="1" dirty="0" smtClean="0"/>
              <a:t>세기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3504112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494</Words>
  <Application>Microsoft Office PowerPoint</Application>
  <PresentationFormat>화면 슬라이드 쇼(4:3)</PresentationFormat>
  <Paragraphs>82</Paragraphs>
  <Slides>10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79</cp:revision>
  <dcterms:created xsi:type="dcterms:W3CDTF">2013-03-25T12:51:11Z</dcterms:created>
  <dcterms:modified xsi:type="dcterms:W3CDTF">2013-12-17T23:57:19Z</dcterms:modified>
</cp:coreProperties>
</file>