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3" r:id="rId3"/>
    <p:sldId id="260" r:id="rId4"/>
    <p:sldId id="281" r:id="rId5"/>
    <p:sldId id="267" r:id="rId6"/>
    <p:sldId id="276" r:id="rId7"/>
    <p:sldId id="269" r:id="rId8"/>
    <p:sldId id="277" r:id="rId9"/>
    <p:sldId id="271" r:id="rId10"/>
    <p:sldId id="272" r:id="rId11"/>
    <p:sldId id="278" r:id="rId12"/>
    <p:sldId id="279" r:id="rId13"/>
    <p:sldId id="280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082E-4921-49FD-B220-D73F02D0DF6A}" type="datetimeFigureOut">
              <a:rPr lang="ko-KR" altLang="en-US" smtClean="0"/>
              <a:t>2013-12-18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36E7-3B39-4C5C-96F0-CD37DBFE96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36E7-3B39-4C5C-96F0-CD37DBFE965C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동트는 우리 역사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여러 나라의 성립과 발전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111327" y="3603555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5122" name="Picture 2" descr="C:\Users\ygp_ad\Desktop\근만\한국사 1단원\ppt들어갈파일\1-1-4\21쪽 솟대와하늘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8" y="2698452"/>
            <a:ext cx="2463800" cy="389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142" y="6127993"/>
            <a:ext cx="6744154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▶</a:t>
            </a:r>
            <a:r>
              <a:rPr lang="ko-KR" altLang="en-US" sz="1400" b="1" dirty="0" smtClean="0"/>
              <a:t>솟대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강원 강릉</a:t>
            </a:r>
            <a:r>
              <a:rPr lang="en-US" altLang="ko-KR" sz="1400" b="1" dirty="0" smtClean="0"/>
              <a:t>) </a:t>
            </a:r>
            <a:r>
              <a:rPr lang="ko-KR" altLang="en-US" sz="1050" dirty="0" smtClean="0"/>
              <a:t>장대를 세우고 그 위에 새의 형상을 올려 놓았다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고대 사회에서 새는 하늘과 사람을</a:t>
            </a:r>
            <a:endParaRPr lang="en-US" altLang="ko-KR" sz="1050" dirty="0" smtClean="0"/>
          </a:p>
          <a:p>
            <a:r>
              <a:rPr lang="en-US" altLang="ko-KR" sz="1050" dirty="0"/>
              <a:t> </a:t>
            </a:r>
            <a:r>
              <a:rPr lang="en-US" altLang="ko-KR" sz="1050" dirty="0" smtClean="0"/>
              <a:t>                               </a:t>
            </a:r>
            <a:r>
              <a:rPr lang="ko-KR" altLang="en-US" sz="1050" dirty="0" smtClean="0"/>
              <a:t>이어주는 존재로 여겨졌다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삼한의 소도와 관련된 것으로 보인다</a:t>
            </a:r>
            <a:r>
              <a:rPr lang="en-US" altLang="ko-KR" sz="1050" dirty="0" smtClean="0"/>
              <a:t>.</a:t>
            </a:r>
            <a:endParaRPr lang="ko-KR" alt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931" y="1056790"/>
            <a:ext cx="8667557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삼한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고조선 유이민의 남하를 </a:t>
            </a:r>
            <a:r>
              <a:rPr lang="ko-KR" altLang="en-US" sz="2400" b="1" dirty="0" smtClean="0"/>
              <a:t>계기로 한강 </a:t>
            </a:r>
            <a:r>
              <a:rPr lang="ko-KR" altLang="en-US" sz="2400" b="1" dirty="0"/>
              <a:t>이남 </a:t>
            </a:r>
            <a:r>
              <a:rPr lang="ko-KR" altLang="en-US" sz="2400" b="1" dirty="0" smtClean="0"/>
              <a:t>사회 변동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촉진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소국들이 연맹체 </a:t>
            </a:r>
            <a:r>
              <a:rPr lang="ko-KR" altLang="en-US" sz="2400" b="1" dirty="0"/>
              <a:t>결성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마한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변한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진한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마한의 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지국이 </a:t>
            </a:r>
            <a:r>
              <a:rPr lang="ko-KR" altLang="en-US" sz="2400" b="1" dirty="0"/>
              <a:t>삼한 사회 주도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철기 문화와 벼농사 발달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변한은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철을 </a:t>
            </a:r>
            <a:r>
              <a:rPr lang="ko-KR" altLang="en-US" sz="2400" b="1" dirty="0" smtClean="0"/>
              <a:t>낙랑</a:t>
            </a:r>
            <a:r>
              <a:rPr lang="ko-KR" altLang="en-US" sz="2400" b="1" dirty="0" smtClean="0"/>
              <a:t>군</a:t>
            </a:r>
            <a:r>
              <a:rPr lang="ko-KR" altLang="en-US" sz="2400" b="1" dirty="0" smtClean="0"/>
              <a:t>과 </a:t>
            </a:r>
            <a:r>
              <a:rPr lang="ko-KR" altLang="en-US" sz="2400" b="1" dirty="0" smtClean="0"/>
              <a:t>왜에 수출하고 화폐로도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사용함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③ </a:t>
            </a:r>
            <a:r>
              <a:rPr lang="ko-KR" altLang="en-US" sz="2400" b="1" dirty="0"/>
              <a:t>풍속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제정 분리 </a:t>
            </a:r>
            <a:r>
              <a:rPr lang="ko-KR" altLang="en-US" sz="2400" b="1" dirty="0" smtClean="0"/>
              <a:t>사회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천군과 소도 존재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5</a:t>
            </a:r>
            <a:r>
              <a:rPr lang="ko-KR" altLang="en-US" sz="2400" b="1" dirty="0"/>
              <a:t>월 </a:t>
            </a:r>
            <a:r>
              <a:rPr lang="ko-KR" altLang="en-US" sz="2400" b="1" dirty="0" smtClean="0"/>
              <a:t>수릿날과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10</a:t>
            </a:r>
            <a:r>
              <a:rPr lang="ko-KR" altLang="en-US" sz="2400" b="1" dirty="0"/>
              <a:t>월 계절제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구야국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사로국이 각각 마한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변한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진한을 통합</a:t>
            </a:r>
            <a:endParaRPr lang="ko-KR" altLang="en-US" sz="2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93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8" name="TextBox 7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_ad\Desktop\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r="6688"/>
          <a:stretch>
            <a:fillRect/>
          </a:stretch>
        </p:blipFill>
        <p:spPr bwMode="auto">
          <a:xfrm>
            <a:off x="0" y="1340768"/>
            <a:ext cx="9138234" cy="46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8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931" y="1410274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 나타난 고조선의 정치적 변동이 한강 이남 </a:t>
            </a:r>
            <a:r>
              <a:rPr lang="ko-KR" altLang="en-US" sz="2400" b="1" dirty="0" smtClean="0"/>
              <a:t>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회에 </a:t>
            </a:r>
            <a:r>
              <a:rPr lang="ko-KR" altLang="en-US" sz="2400" b="1" dirty="0"/>
              <a:t>어떤 영향을 미쳤는지 추론해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위만에게 왕위를 빼앗긴 준왕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우거왕과 정치적 갈등을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빚은 역계경은 </a:t>
            </a:r>
            <a:r>
              <a:rPr lang="ko-KR" altLang="en-US" sz="2400" b="1" dirty="0">
                <a:solidFill>
                  <a:srgbClr val="0000FF"/>
                </a:solidFill>
              </a:rPr>
              <a:t>백성을 이끌고 남하하였다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 밖에도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고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 </a:t>
            </a:r>
            <a:r>
              <a:rPr lang="ko-KR" altLang="en-US" sz="2400" b="1" dirty="0">
                <a:solidFill>
                  <a:srgbClr val="0000FF"/>
                </a:solidFill>
              </a:rPr>
              <a:t>멸망 후 많은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유이민들이 </a:t>
            </a:r>
            <a:r>
              <a:rPr lang="ko-KR" altLang="en-US" sz="2400" b="1" dirty="0">
                <a:solidFill>
                  <a:srgbClr val="0000FF"/>
                </a:solidFill>
              </a:rPr>
              <a:t>남하하였다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이들이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지니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고 </a:t>
            </a:r>
            <a:r>
              <a:rPr lang="ko-KR" altLang="en-US" sz="2400" b="1" dirty="0">
                <a:solidFill>
                  <a:srgbClr val="0000FF"/>
                </a:solidFill>
              </a:rPr>
              <a:t>있던 선진적인 철기 문화와 한강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이남의 </a:t>
            </a:r>
            <a:r>
              <a:rPr lang="ko-KR" altLang="en-US" sz="2400" b="1" dirty="0">
                <a:solidFill>
                  <a:srgbClr val="0000FF"/>
                </a:solidFill>
              </a:rPr>
              <a:t>토착 문화가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결합하면서 </a:t>
            </a:r>
            <a:r>
              <a:rPr lang="ko-KR" altLang="en-US" sz="2400" b="1" dirty="0">
                <a:solidFill>
                  <a:srgbClr val="0000FF"/>
                </a:solidFill>
              </a:rPr>
              <a:t>사회 발전이 촉진되었고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그 결과 마한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변한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진한의 </a:t>
            </a:r>
            <a:r>
              <a:rPr lang="ko-KR" altLang="en-US" sz="2400" b="1" dirty="0">
                <a:solidFill>
                  <a:srgbClr val="0000FF"/>
                </a:solidFill>
              </a:rPr>
              <a:t>연맹체가 등장하였다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832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6931" y="1853472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통해 알 수 있는 삼한 사회의 성격을 </a:t>
            </a:r>
            <a:r>
              <a:rPr lang="ko-KR" altLang="en-US" sz="2400" b="1" dirty="0" smtClean="0"/>
              <a:t>설명해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정치적 지배자와 별도로 제사장인 천군이 있었던 점과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정치 </a:t>
            </a:r>
            <a:r>
              <a:rPr lang="ko-KR" altLang="en-US" sz="2400" b="1" dirty="0">
                <a:solidFill>
                  <a:srgbClr val="0000FF"/>
                </a:solidFill>
              </a:rPr>
              <a:t>권력이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미치지 </a:t>
            </a:r>
            <a:r>
              <a:rPr lang="ko-KR" altLang="en-US" sz="2400" b="1" dirty="0">
                <a:solidFill>
                  <a:srgbClr val="0000FF"/>
                </a:solidFill>
              </a:rPr>
              <a:t>못하는 신성한 지역인 소도가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존재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했다는 </a:t>
            </a:r>
            <a:r>
              <a:rPr lang="ko-KR" altLang="en-US" sz="2400" b="1" dirty="0">
                <a:solidFill>
                  <a:srgbClr val="0000FF"/>
                </a:solidFill>
              </a:rPr>
              <a:t>사실을 통해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삼한이 </a:t>
            </a:r>
            <a:r>
              <a:rPr lang="ko-KR" altLang="en-US" sz="2400" b="1" dirty="0">
                <a:solidFill>
                  <a:srgbClr val="0000FF"/>
                </a:solidFill>
              </a:rPr>
              <a:t>제정 분리 사회였음을 알 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630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204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삼국과 가야의 성장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1703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고조선 이후에 등장한 여러 나라의 모습을 비교할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645024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부여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옥저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동예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삼한의 정치와 풍습에 대해 말할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79512" y="1052965"/>
            <a:ext cx="612068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•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부여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흰 옷을 즐겨 입어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흰 베로 만든 큰 소매 달린 도포와 바지를 입고 가죽신을 신는다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•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고구려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부여의 별종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別種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이라 하는데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말이나 풍속 따위는 부여와 많이 같지만 기질이나 옷차림이 다르다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•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옥저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말은 고구려와 대체로 같지만 경우에 따라 다르기도 하다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•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노인들은 예로부터 스스로 일컫기를 고구려와 같은 종족이라고 하였다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•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한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해마다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월이면 씨 뿌리기를 마치고 귀신에게 제사를 지낸다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떼를 지어 노래와 춤을 즐기고 술을 마시며 밤낮을 가리지 않는다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r" fontAlgn="base" latinLnBrk="0">
              <a:lnSpc>
                <a:spcPct val="120000"/>
              </a:lnSpc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- “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삼국지” 위서 동이전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 latinLnBrk="0">
              <a:lnSpc>
                <a:spcPct val="120000"/>
              </a:lnSpc>
            </a:pP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1924" y="5641503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▲ </a:t>
            </a:r>
            <a:r>
              <a:rPr lang="ko-KR" altLang="en-US" sz="1400" b="1" dirty="0" smtClean="0"/>
              <a:t>여러 나라의 성장</a:t>
            </a:r>
            <a:endParaRPr lang="ko-KR" alt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2928958" cy="355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734090"/>
            <a:ext cx="51125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여러 나라의 성립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부여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쑹화 강 유역의 평야 지대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압록 강 지류인 훈장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강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유역의 졸본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환런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지방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③ 옥저와 동예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함경도와 강원도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의 북부 동해안 지역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④ 삼한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마한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경기도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충청도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라도 지방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진한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대구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경주 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역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변한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김해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창원 지역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68046" y="5835867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▲ </a:t>
            </a:r>
            <a:r>
              <a:rPr lang="ko-KR" altLang="en-US" sz="1400" b="1" dirty="0" smtClean="0"/>
              <a:t>여러 나라의 성장</a:t>
            </a:r>
            <a:endParaRPr lang="ko-KR" altLang="en-US" sz="1400" b="1" dirty="0"/>
          </a:p>
        </p:txBody>
      </p:sp>
      <p:grpSp>
        <p:nvGrpSpPr>
          <p:cNvPr id="3" name="그룹 9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3286148" cy="398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25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410273"/>
            <a:ext cx="859555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부여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국가 단계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연맹 왕국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마가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우가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구가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저가들이 각자 관리   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를 두고 사출도 지배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흉년 시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왕을 문책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왕을 선출하기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도 함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풍속과 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영고</a:t>
            </a:r>
            <a:r>
              <a:rPr lang="en-US" altLang="ko-KR" sz="2400" b="1" dirty="0" smtClean="0"/>
              <a:t>(12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순장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소의 굽으로 점을 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우제점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복</a:t>
            </a:r>
            <a:r>
              <a:rPr lang="en-US" altLang="ko-KR" sz="2400" b="1" dirty="0" smtClean="0"/>
              <a:t>), 4</a:t>
            </a:r>
            <a:r>
              <a:rPr lang="ko-KR" altLang="en-US" sz="2400" b="1" dirty="0" smtClean="0"/>
              <a:t>조목의 법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③ 쇠망</a:t>
            </a:r>
            <a:r>
              <a:rPr lang="en-US" altLang="ko-KR" sz="2400" b="1" dirty="0" smtClean="0"/>
              <a:t>: 3</a:t>
            </a:r>
            <a:r>
              <a:rPr lang="ko-KR" altLang="en-US" sz="2400" b="1" dirty="0" smtClean="0"/>
              <a:t>세기 말 선비족의 침입으로 위축 →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세기 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고구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려에 흡수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④ 의의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고구려와 백제의 모체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21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300839"/>
            <a:ext cx="432048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▶ 부여 법과 고조선 </a:t>
            </a:r>
            <a:r>
              <a:rPr lang="en-US" altLang="ko-KR" sz="2400" b="1" dirty="0" smtClean="0"/>
              <a:t>8</a:t>
            </a:r>
            <a:r>
              <a:rPr lang="ko-KR" altLang="en-US" sz="2400" b="1" dirty="0" smtClean="0"/>
              <a:t>조법의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공통점은 무엇일까</a:t>
            </a:r>
            <a:r>
              <a:rPr lang="en-US" altLang="ko-KR" sz="2400" b="1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부여도 고조선과 마찬가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지로 생명과 노동력이 중 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시되었고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사유 재산과 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급이 존재하였다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특히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책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12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법은 법이 매우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격했고 사유 재산을 중시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했음을 보여 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아울러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부녀자의 정절을 강조했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던 가부장적 사회였다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Picture 2" descr="C:\Users\ygp_ad\Desktop\443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" y="1412776"/>
            <a:ext cx="4350019" cy="39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02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0" y="1388440"/>
            <a:ext cx="859554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고구려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성립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부여계</a:t>
            </a:r>
            <a:r>
              <a:rPr lang="ko-KR" altLang="en-US" sz="2400" b="1" dirty="0"/>
              <a:t> </a:t>
            </a:r>
            <a:r>
              <a:rPr lang="ko-KR" altLang="en-US" sz="2400" b="1" dirty="0" err="1" smtClean="0"/>
              <a:t>유이민과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압록강 유역 토착민의 결합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주몽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이 </a:t>
            </a:r>
            <a:r>
              <a:rPr lang="ko-KR" altLang="en-US" sz="2400" b="1" dirty="0"/>
              <a:t>건국</a:t>
            </a:r>
            <a:r>
              <a:rPr lang="en-US" altLang="ko-KR" sz="2400" b="1" dirty="0"/>
              <a:t>(“</a:t>
            </a:r>
            <a:r>
              <a:rPr lang="ko-KR" altLang="en-US" sz="2400" b="1" dirty="0"/>
              <a:t>삼국사기”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기원전 </a:t>
            </a:r>
            <a:r>
              <a:rPr lang="en-US" altLang="ko-KR" sz="2400" b="1" dirty="0"/>
              <a:t>37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국가 단계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연맹 왕국</a:t>
            </a:r>
            <a:r>
              <a:rPr lang="en-US" altLang="ko-KR" sz="2400" b="1" dirty="0"/>
              <a:t>(5</a:t>
            </a:r>
            <a:r>
              <a:rPr lang="ko-KR" altLang="en-US" sz="2400" b="1" smtClean="0"/>
              <a:t>부 </a:t>
            </a:r>
            <a:r>
              <a:rPr lang="ko-KR" altLang="en-US" sz="2400" b="1" dirty="0"/>
              <a:t>연맹체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제가들이 </a:t>
            </a:r>
            <a:r>
              <a:rPr lang="ko-KR" altLang="en-US" sz="2400" b="1" dirty="0" smtClean="0"/>
              <a:t>회의로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국가 </a:t>
            </a:r>
            <a:r>
              <a:rPr lang="ko-KR" altLang="en-US" sz="2400" b="1" dirty="0"/>
              <a:t>중대사 </a:t>
            </a:r>
            <a:r>
              <a:rPr lang="ko-KR" altLang="en-US" sz="2400" b="1" dirty="0" smtClean="0"/>
              <a:t>결정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정복 활동 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주변국과 한 군현을 공략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평야 지대 진출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모색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졸본에서 국내성으로 </a:t>
            </a:r>
            <a:r>
              <a:rPr lang="ko-KR" altLang="en-US" sz="2400" b="1" dirty="0" smtClean="0"/>
              <a:t>천도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풍속과 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서옥제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동맹</a:t>
            </a:r>
            <a:r>
              <a:rPr lang="en-US" altLang="ko-KR" sz="2400" b="1" dirty="0"/>
              <a:t>(10</a:t>
            </a:r>
            <a:r>
              <a:rPr lang="ko-KR" altLang="en-US" sz="2400" b="1" dirty="0"/>
              <a:t>월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조상신 숭배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유화부인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주몽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제가 회의를 통해 범죄자 심판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333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2449" y="1340768"/>
            <a:ext cx="4932039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중국이 두 나라에 대해 상반된 </a:t>
            </a:r>
            <a:r>
              <a:rPr lang="ko-KR" altLang="en-US" sz="2400" b="1" dirty="0" smtClean="0"/>
              <a:t>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기록을 </a:t>
            </a:r>
            <a:r>
              <a:rPr lang="ko-KR" altLang="en-US" sz="2400" b="1" dirty="0"/>
              <a:t>남긴 이유는 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000" b="1" dirty="0">
                <a:solidFill>
                  <a:srgbClr val="0000FF"/>
                </a:solidFill>
              </a:rPr>
              <a:t>답</a:t>
            </a:r>
            <a:r>
              <a:rPr lang="en-US" altLang="ko-KR" sz="2000" b="1" dirty="0">
                <a:solidFill>
                  <a:srgbClr val="0000FF"/>
                </a:solidFill>
              </a:rPr>
              <a:t>] </a:t>
            </a:r>
            <a:r>
              <a:rPr lang="ko-KR" altLang="en-US" sz="2000" b="1" dirty="0">
                <a:solidFill>
                  <a:srgbClr val="0000FF"/>
                </a:solidFill>
              </a:rPr>
              <a:t>쑹화 강 유역의 평야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지대를</a:t>
            </a:r>
            <a:r>
              <a:rPr lang="en-US" altLang="ko-KR" sz="20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중심으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로 </a:t>
            </a:r>
            <a:r>
              <a:rPr lang="ko-KR" altLang="en-US" sz="2000" b="1" dirty="0">
                <a:solidFill>
                  <a:srgbClr val="0000FF"/>
                </a:solidFill>
              </a:rPr>
              <a:t>성장한 부여는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농경과 목축을 통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해 </a:t>
            </a:r>
            <a:r>
              <a:rPr lang="ko-KR" altLang="en-US" sz="2000" b="1" dirty="0">
                <a:solidFill>
                  <a:srgbClr val="0000FF"/>
                </a:solidFill>
              </a:rPr>
              <a:t>비교적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여유로운 </a:t>
            </a:r>
            <a:r>
              <a:rPr lang="ko-KR" altLang="en-US" sz="2000" b="1" dirty="0">
                <a:solidFill>
                  <a:srgbClr val="0000FF"/>
                </a:solidFill>
              </a:rPr>
              <a:t>경제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생활을 누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렸으며</a:t>
            </a:r>
            <a:r>
              <a:rPr lang="en-US" altLang="ko-KR" sz="2000" b="1" dirty="0">
                <a:solidFill>
                  <a:srgbClr val="0000FF"/>
                </a:solidFill>
              </a:rPr>
              <a:t>,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중국과 </a:t>
            </a:r>
            <a:r>
              <a:rPr lang="ko-KR" altLang="en-US" sz="2000" b="1" dirty="0">
                <a:solidFill>
                  <a:srgbClr val="0000FF"/>
                </a:solidFill>
              </a:rPr>
              <a:t>대체로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우호적인 관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계를 유지하였다</a:t>
            </a:r>
            <a:r>
              <a:rPr lang="en-US" altLang="ko-KR" sz="2000" b="1" dirty="0">
                <a:solidFill>
                  <a:srgbClr val="0000FF"/>
                </a:solidFill>
              </a:rPr>
              <a:t>. </a:t>
            </a:r>
            <a:r>
              <a:rPr lang="ko-KR" altLang="en-US" sz="2000" b="1" dirty="0">
                <a:solidFill>
                  <a:srgbClr val="0000FF"/>
                </a:solidFill>
              </a:rPr>
              <a:t>반면</a:t>
            </a:r>
            <a:r>
              <a:rPr lang="en-US" altLang="ko-KR" sz="2000" b="1" dirty="0">
                <a:solidFill>
                  <a:srgbClr val="0000FF"/>
                </a:solidFill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</a:rPr>
              <a:t>척박한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산악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지대에 </a:t>
            </a:r>
            <a:r>
              <a:rPr lang="ko-KR" altLang="en-US" sz="2000" b="1" dirty="0">
                <a:solidFill>
                  <a:srgbClr val="0000FF"/>
                </a:solidFill>
              </a:rPr>
              <a:t>자리 잡은 고구려는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정복 전쟁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을 </a:t>
            </a:r>
            <a:r>
              <a:rPr lang="ko-KR" altLang="en-US" sz="2000" b="1" dirty="0">
                <a:solidFill>
                  <a:srgbClr val="0000FF"/>
                </a:solidFill>
              </a:rPr>
              <a:t>활발히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전개하면서 </a:t>
            </a:r>
            <a:r>
              <a:rPr lang="ko-KR" altLang="en-US" sz="2000" b="1" dirty="0">
                <a:solidFill>
                  <a:srgbClr val="0000FF"/>
                </a:solidFill>
              </a:rPr>
              <a:t>평야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지대로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진출하려 </a:t>
            </a:r>
            <a:r>
              <a:rPr lang="ko-KR" altLang="en-US" sz="2000" b="1" dirty="0">
                <a:solidFill>
                  <a:srgbClr val="0000FF"/>
                </a:solidFill>
              </a:rPr>
              <a:t>했고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한 </a:t>
            </a:r>
            <a:r>
              <a:rPr lang="ko-KR" altLang="en-US" sz="2000" b="1" dirty="0">
                <a:solidFill>
                  <a:srgbClr val="0000FF"/>
                </a:solidFill>
              </a:rPr>
              <a:t>군현과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항쟁하며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성장하였다</a:t>
            </a:r>
            <a:r>
              <a:rPr lang="en-US" altLang="ko-KR" sz="2000" b="1" dirty="0">
                <a:solidFill>
                  <a:srgbClr val="0000FF"/>
                </a:solidFill>
              </a:rPr>
              <a:t>. </a:t>
            </a:r>
            <a:r>
              <a:rPr lang="ko-KR" altLang="en-US" sz="2000" b="1" dirty="0">
                <a:solidFill>
                  <a:srgbClr val="0000FF"/>
                </a:solidFill>
              </a:rPr>
              <a:t>이에 중국은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자국의 입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장에 </a:t>
            </a:r>
            <a:r>
              <a:rPr lang="ko-KR" altLang="en-US" sz="2000" b="1" dirty="0">
                <a:solidFill>
                  <a:srgbClr val="0000FF"/>
                </a:solidFill>
              </a:rPr>
              <a:t>따라 부여와 고구려를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상반되게 </a:t>
            </a:r>
            <a:endParaRPr lang="en-US" altLang="ko-KR" sz="20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서술한 </a:t>
            </a:r>
            <a:r>
              <a:rPr lang="ko-KR" altLang="en-US" sz="2000" b="1" dirty="0">
                <a:solidFill>
                  <a:srgbClr val="0000FF"/>
                </a:solidFill>
              </a:rPr>
              <a:t>것이다</a:t>
            </a:r>
            <a:r>
              <a:rPr lang="en-US" altLang="ko-KR" sz="2000" b="1" dirty="0">
                <a:solidFill>
                  <a:srgbClr val="0000FF"/>
                </a:solidFill>
              </a:rPr>
              <a:t>. 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0892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47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631872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옥저와 동예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국가 단계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군장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읍군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삼로 등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자기 부족 통치 → </a:t>
            </a:r>
            <a:r>
              <a:rPr lang="ko-KR" altLang="en-US" sz="2400" b="1" dirty="0" smtClean="0"/>
              <a:t>군장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국가 </a:t>
            </a:r>
            <a:r>
              <a:rPr lang="ko-KR" altLang="en-US" sz="2400" b="1" dirty="0"/>
              <a:t>단계에서 고구려에게 </a:t>
            </a:r>
            <a:r>
              <a:rPr lang="ko-KR" altLang="en-US" sz="2400" b="1" dirty="0" smtClean="0"/>
              <a:t>흡수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토지 비옥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어물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소금 등 해산물 풍부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동예는 </a:t>
            </a:r>
            <a:r>
              <a:rPr lang="ko-KR" altLang="en-US" sz="2400" b="1" dirty="0" smtClean="0"/>
              <a:t>방직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기술 </a:t>
            </a:r>
            <a:r>
              <a:rPr lang="ko-KR" altLang="en-US" sz="2400" b="1" dirty="0"/>
              <a:t>발달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단궁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과하마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반어피로 유명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풍속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옥저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민며느리제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가족 </a:t>
            </a:r>
            <a:r>
              <a:rPr lang="ko-KR" altLang="en-US" sz="2400" b="1" dirty="0" smtClean="0"/>
              <a:t>공동묘제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동예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족외혼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책화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산천 중시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무천</a:t>
            </a:r>
            <a:r>
              <a:rPr lang="en-US" altLang="ko-KR" sz="2400" b="1" dirty="0"/>
              <a:t>(10</a:t>
            </a:r>
            <a:r>
              <a:rPr lang="ko-KR" altLang="en-US" sz="2400" b="1" dirty="0"/>
              <a:t>월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427984" y="26621"/>
            <a:ext cx="4536504" cy="861774"/>
            <a:chOff x="4427984" y="26621"/>
            <a:chExt cx="4536504" cy="861774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26621"/>
              <a:ext cx="45365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동트는 우리 역사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여러 나라의 성립과 발전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4788024" y="440876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0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1028</Words>
  <Application>Microsoft Office PowerPoint</Application>
  <PresentationFormat>화면 슬라이드 쇼(4:3)</PresentationFormat>
  <Paragraphs>150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86</cp:revision>
  <dcterms:created xsi:type="dcterms:W3CDTF">2013-03-25T12:51:11Z</dcterms:created>
  <dcterms:modified xsi:type="dcterms:W3CDTF">2013-12-17T23:47:46Z</dcterms:modified>
</cp:coreProperties>
</file>