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63" r:id="rId3"/>
    <p:sldId id="260" r:id="rId4"/>
    <p:sldId id="257" r:id="rId5"/>
    <p:sldId id="265" r:id="rId6"/>
    <p:sldId id="266" r:id="rId7"/>
    <p:sldId id="269" r:id="rId8"/>
    <p:sldId id="268" r:id="rId9"/>
    <p:sldId id="264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5" d="100"/>
          <a:sy n="105" d="100"/>
        </p:scale>
        <p:origin x="-14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1E682-3109-43EE-866F-700AD77F3381}" type="datetimeFigureOut">
              <a:rPr lang="ko-KR" altLang="en-US" smtClean="0"/>
              <a:t>2013-12-18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DA046-9483-4580-A753-3A5C983A6A5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DA046-9483-4580-A753-3A5C983A6A53}" type="slidenum">
              <a:rPr lang="ko-KR" altLang="en-US" smtClean="0"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99"/>
            <a:ext cx="9144000" cy="68538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08512" y="3121200"/>
            <a:ext cx="4139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400" b="1" dirty="0" smtClean="0"/>
              <a:t>1. </a:t>
            </a:r>
            <a:r>
              <a:rPr lang="ko-KR" altLang="en-US" sz="2400" b="1" dirty="0" smtClean="0"/>
              <a:t>동트는 우리 역사</a:t>
            </a:r>
            <a:endParaRPr lang="en-US" altLang="ko-KR" sz="500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고조선의 성립과 발전</a:t>
            </a:r>
            <a:endParaRPr lang="ko-KR" altLang="en-US" sz="1600" dirty="0"/>
          </a:p>
        </p:txBody>
      </p:sp>
      <p:grpSp>
        <p:nvGrpSpPr>
          <p:cNvPr id="8" name="그룹 7"/>
          <p:cNvGrpSpPr/>
          <p:nvPr/>
        </p:nvGrpSpPr>
        <p:grpSpPr>
          <a:xfrm>
            <a:off x="6372616" y="3603555"/>
            <a:ext cx="260873" cy="338554"/>
            <a:chOff x="4842342" y="3444431"/>
            <a:chExt cx="260873" cy="338554"/>
          </a:xfrm>
        </p:grpSpPr>
        <p:sp>
          <p:nvSpPr>
            <p:cNvPr id="5" name="TextBox 4"/>
            <p:cNvSpPr txBox="1"/>
            <p:nvPr/>
          </p:nvSpPr>
          <p:spPr>
            <a:xfrm>
              <a:off x="4842342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3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4860032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2494972"/>
            <a:ext cx="531992" cy="35292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9471" y="3719108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9697" y="2451190"/>
            <a:ext cx="4940616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b="1" dirty="0" smtClean="0"/>
              <a:t> </a:t>
            </a:r>
            <a:r>
              <a:rPr lang="ko-KR" altLang="en-US" sz="2400" b="1" dirty="0" smtClean="0"/>
              <a:t>고조선 건국의 역사적 의의와 사회 모습을 이해할 수 있다</a:t>
            </a:r>
            <a:r>
              <a:rPr lang="en-US" altLang="ko-KR" sz="2400" b="1" dirty="0" smtClean="0"/>
              <a:t>.</a:t>
            </a:r>
            <a:endParaRPr lang="ko-KR" alt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39696" y="3645024"/>
            <a:ext cx="4940617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b="1" dirty="0" smtClean="0"/>
              <a:t> </a:t>
            </a:r>
            <a:r>
              <a:rPr lang="ko-KR" altLang="en-US" sz="2400" b="1" dirty="0" smtClean="0"/>
              <a:t>고조선의 정치적 발전과 변천 과정을 설명할 수 있다</a:t>
            </a:r>
            <a:r>
              <a:rPr lang="en-US" altLang="ko-KR" sz="2400" b="1" dirty="0" smtClean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1071546"/>
            <a:ext cx="5429288" cy="525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pic>
        <p:nvPicPr>
          <p:cNvPr id="6" name="Picture 7" descr="C:\Users\ygp_ad\Desktop\근만\한국사 1단원\ppt들어갈파일\1-1-3\16쪽 미송리토기S.ep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1944783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ygp_ad\Desktop\근만\한국사 1단원\ppt들어갈파일\1-1-3\16쪽 자루있는비파형동검(누끼)S.ep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96752"/>
            <a:ext cx="1508451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1520" y="3501008"/>
            <a:ext cx="1702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/>
              <a:t>▲ 미송리식 토기</a:t>
            </a:r>
            <a:endParaRPr lang="en-US" altLang="ko-KR" sz="1400" b="1" dirty="0"/>
          </a:p>
          <a:p>
            <a:r>
              <a:rPr lang="en-US" altLang="ko-KR" sz="1400" b="1" dirty="0"/>
              <a:t> </a:t>
            </a:r>
            <a:r>
              <a:rPr lang="en-US" altLang="ko-KR" sz="1400" b="1" dirty="0" smtClean="0"/>
              <a:t> (</a:t>
            </a:r>
            <a:r>
              <a:rPr lang="ko-KR" altLang="en-US" sz="1400" b="1" dirty="0" smtClean="0"/>
              <a:t>평북 의주 출토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164288" y="3501008"/>
            <a:ext cx="1577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/>
              <a:t>▲ 비파형 동검</a:t>
            </a:r>
            <a:endParaRPr lang="en-US" altLang="ko-KR" sz="1400" b="1" dirty="0" smtClean="0"/>
          </a:p>
          <a:p>
            <a:r>
              <a:rPr lang="en-US" altLang="ko-KR" sz="1400" b="1" dirty="0" smtClean="0"/>
              <a:t> (</a:t>
            </a:r>
            <a:r>
              <a:rPr lang="ko-KR" altLang="en-US" sz="1400" b="1" dirty="0" smtClean="0"/>
              <a:t>황해 신천 출토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300192" y="6165304"/>
            <a:ext cx="2053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/>
              <a:t>▲ 고인돌</a:t>
            </a:r>
            <a:r>
              <a:rPr lang="en-US" altLang="ko-KR" sz="1400" b="1" dirty="0" smtClean="0"/>
              <a:t>(</a:t>
            </a:r>
            <a:r>
              <a:rPr lang="ko-KR" altLang="en-US" sz="1400" b="1" dirty="0" smtClean="0"/>
              <a:t>강화 부근리</a:t>
            </a:r>
            <a:r>
              <a:rPr lang="en-US" altLang="ko-KR" sz="1400" b="1" dirty="0" smtClean="0"/>
              <a:t>)</a:t>
            </a:r>
          </a:p>
        </p:txBody>
      </p:sp>
      <p:grpSp>
        <p:nvGrpSpPr>
          <p:cNvPr id="15" name="그룹 14"/>
          <p:cNvGrpSpPr/>
          <p:nvPr/>
        </p:nvGrpSpPr>
        <p:grpSpPr>
          <a:xfrm>
            <a:off x="5004048" y="26621"/>
            <a:ext cx="3960440" cy="861774"/>
            <a:chOff x="5004048" y="26621"/>
            <a:chExt cx="3960440" cy="861774"/>
          </a:xfrm>
        </p:grpSpPr>
        <p:sp>
          <p:nvSpPr>
            <p:cNvPr id="9" name="TextBox 8"/>
            <p:cNvSpPr txBox="1"/>
            <p:nvPr/>
          </p:nvSpPr>
          <p:spPr>
            <a:xfrm>
              <a:off x="5004048" y="26621"/>
              <a:ext cx="396044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동트는 우리 역사            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고조선의 성립과 발전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5220072" y="449513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76407" y="4316428"/>
            <a:ext cx="2867593" cy="182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6930" y="2296669"/>
            <a:ext cx="8667557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AutoNum type="arabicPeriod"/>
            </a:pPr>
            <a:r>
              <a:rPr lang="ko-KR" altLang="en-US" sz="2400" b="1" dirty="0" smtClean="0">
                <a:solidFill>
                  <a:srgbClr val="0070C0"/>
                </a:solidFill>
              </a:rPr>
              <a:t>고조선의 성장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① 건국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기원전 </a:t>
            </a:r>
            <a:r>
              <a:rPr lang="en-US" altLang="ko-KR" sz="2400" b="1" dirty="0" smtClean="0"/>
              <a:t>2333</a:t>
            </a:r>
            <a:r>
              <a:rPr lang="ko-KR" altLang="en-US" sz="2400" b="1" dirty="0" smtClean="0"/>
              <a:t>년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단군왕검이 건국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삼국유사</a:t>
            </a:r>
            <a:r>
              <a:rPr lang="en-US" altLang="ko-KR" sz="2400" b="1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② 단군 신화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고조선이 청동기 문화와 농경 문화를 바탕으로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  성립한 사실 반영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홍익인간 이념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제정일치 사회</a:t>
            </a:r>
            <a:endParaRPr lang="ko-KR" alt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7" name="그룹 6"/>
          <p:cNvGrpSpPr/>
          <p:nvPr/>
        </p:nvGrpSpPr>
        <p:grpSpPr>
          <a:xfrm>
            <a:off x="5004048" y="26621"/>
            <a:ext cx="3960440" cy="861774"/>
            <a:chOff x="5004048" y="26621"/>
            <a:chExt cx="3960440" cy="861774"/>
          </a:xfrm>
        </p:grpSpPr>
        <p:sp>
          <p:nvSpPr>
            <p:cNvPr id="9" name="TextBox 8"/>
            <p:cNvSpPr txBox="1"/>
            <p:nvPr/>
          </p:nvSpPr>
          <p:spPr>
            <a:xfrm>
              <a:off x="5004048" y="26621"/>
              <a:ext cx="396044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동트는 우리 역사            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고조선의 성립과 발전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 bwMode="auto">
            <a:xfrm>
              <a:off x="5220072" y="449513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5542" y="1386234"/>
            <a:ext cx="5016538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③ 영역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랴오닝 지방을 중심으로 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성장 → 한반도 북부까지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세력 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확대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비파형 동검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고인돌 분포 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영역</a:t>
            </a:r>
            <a:r>
              <a:rPr lang="en-US" altLang="ko-KR" sz="2400" b="1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④ 성장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기원전 </a:t>
            </a:r>
            <a:r>
              <a:rPr lang="en-US" altLang="ko-KR" sz="2400" b="1" dirty="0" smtClean="0"/>
              <a:t>3</a:t>
            </a:r>
            <a:r>
              <a:rPr lang="ko-KR" altLang="en-US" sz="2400" b="1" dirty="0" smtClean="0"/>
              <a:t>세기경 왕위 세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 smtClean="0"/>
              <a:t>     </a:t>
            </a:r>
            <a:r>
              <a:rPr lang="ko-KR" altLang="en-US" sz="2400" b="1" dirty="0" smtClean="0"/>
              <a:t>습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관직 마련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상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대부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장군</a:t>
            </a:r>
            <a:r>
              <a:rPr lang="en-US" altLang="ko-KR" sz="2400" b="1" dirty="0" smtClean="0"/>
              <a:t>), 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 smtClean="0"/>
              <a:t>     </a:t>
            </a:r>
            <a:r>
              <a:rPr lang="ko-KR" altLang="en-US" sz="2400" b="1" dirty="0" smtClean="0"/>
              <a:t>연과 대립</a:t>
            </a:r>
            <a:endParaRPr lang="ko-KR" alt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228184" y="5085184"/>
            <a:ext cx="19255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/>
              <a:t>▲고조선의 문화 범위</a:t>
            </a:r>
            <a:endParaRPr lang="en-US" altLang="ko-KR" sz="1400" b="1" dirty="0" smtClean="0"/>
          </a:p>
        </p:txBody>
      </p:sp>
      <p:grpSp>
        <p:nvGrpSpPr>
          <p:cNvPr id="10" name="그룹 9"/>
          <p:cNvGrpSpPr/>
          <p:nvPr/>
        </p:nvGrpSpPr>
        <p:grpSpPr>
          <a:xfrm>
            <a:off x="5004048" y="26621"/>
            <a:ext cx="3960440" cy="861774"/>
            <a:chOff x="5004048" y="26621"/>
            <a:chExt cx="3960440" cy="861774"/>
          </a:xfrm>
        </p:grpSpPr>
        <p:sp>
          <p:nvSpPr>
            <p:cNvPr id="11" name="TextBox 10"/>
            <p:cNvSpPr txBox="1"/>
            <p:nvPr/>
          </p:nvSpPr>
          <p:spPr>
            <a:xfrm>
              <a:off x="5004048" y="26621"/>
              <a:ext cx="396044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동트는 우리 역사            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고조선의 성립과 발전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 bwMode="auto">
            <a:xfrm>
              <a:off x="5220072" y="449513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502427"/>
            <a:ext cx="3714776" cy="359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7677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9512" y="1388440"/>
            <a:ext cx="8649859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2.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위만의 집권</a:t>
            </a:r>
            <a:r>
              <a:rPr lang="en-US" altLang="ko-KR" sz="2400" b="1" dirty="0" smtClean="0">
                <a:solidFill>
                  <a:srgbClr val="0070C0"/>
                </a:solidFill>
              </a:rPr>
              <a:t>(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기원전 </a:t>
            </a:r>
            <a:r>
              <a:rPr lang="en-US" altLang="ko-KR" sz="2400" b="1" dirty="0" smtClean="0">
                <a:solidFill>
                  <a:srgbClr val="0070C0"/>
                </a:solidFill>
              </a:rPr>
              <a:t>194)</a:t>
            </a:r>
          </a:p>
          <a:p>
            <a:pPr>
              <a:lnSpc>
                <a:spcPct val="120000"/>
              </a:lnSpc>
            </a:pPr>
            <a:r>
              <a:rPr lang="en-US" altLang="ko-KR" sz="2400" dirty="0"/>
              <a:t> </a:t>
            </a:r>
            <a:r>
              <a:rPr lang="ko-KR" altLang="en-US" sz="2400" b="1" dirty="0" smtClean="0"/>
              <a:t>① 배경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진</a:t>
            </a:r>
            <a:r>
              <a:rPr lang="en-US" altLang="ko-KR" sz="2400" b="1" dirty="0" smtClean="0"/>
              <a:t>·</a:t>
            </a:r>
            <a:r>
              <a:rPr lang="ko-KR" altLang="en-US" sz="2400" b="1" dirty="0" smtClean="0"/>
              <a:t>한 교체기에 망명한 위만이 준왕을 몰아내고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  즉위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② 발전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철기 문화 적극 수용</a:t>
            </a:r>
            <a:r>
              <a:rPr lang="en-US" altLang="ko-KR" sz="2400" b="1" dirty="0" smtClean="0"/>
              <a:t>, </a:t>
            </a:r>
            <a:r>
              <a:rPr lang="ko-KR" altLang="en-US" sz="2400" b="1" dirty="0"/>
              <a:t>한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漢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과 진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辰</a:t>
            </a:r>
            <a:r>
              <a:rPr lang="en-US" altLang="ko-KR" sz="2400" b="1" dirty="0"/>
              <a:t>) </a:t>
            </a:r>
            <a:r>
              <a:rPr lang="ko-KR" altLang="en-US" sz="2400" b="1" dirty="0"/>
              <a:t>사이에서 중계 </a:t>
            </a: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무역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멸망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기원전 </a:t>
            </a:r>
            <a:r>
              <a:rPr lang="en-US" altLang="ko-KR" sz="2400" b="1" dirty="0"/>
              <a:t>108): </a:t>
            </a:r>
            <a:r>
              <a:rPr lang="ko-KR" altLang="en-US" sz="2400" b="1" dirty="0"/>
              <a:t>한 무제의 침입으로 왕검성 함락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한 군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현 설치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사회 변동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한 군현에 토착민들이 저항 → 법 조항 </a:t>
            </a:r>
            <a:r>
              <a:rPr lang="ko-KR" altLang="en-US" sz="2400" b="1" dirty="0" smtClean="0"/>
              <a:t>증가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en-US" altLang="ko-KR" sz="2400" b="1" dirty="0"/>
              <a:t>8</a:t>
            </a:r>
            <a:r>
              <a:rPr lang="ko-KR" altLang="en-US" sz="2400" b="1" dirty="0"/>
              <a:t>조 → </a:t>
            </a:r>
            <a:r>
              <a:rPr lang="en-US" altLang="ko-KR" sz="2400" b="1" dirty="0"/>
              <a:t>60</a:t>
            </a:r>
            <a:r>
              <a:rPr lang="ko-KR" altLang="en-US" sz="2400" b="1" dirty="0"/>
              <a:t>여 조</a:t>
            </a:r>
            <a:r>
              <a:rPr lang="en-US" altLang="ko-KR" sz="2400" b="1" dirty="0" smtClean="0"/>
              <a:t>)</a:t>
            </a:r>
            <a:endParaRPr lang="ko-KR" alt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7" name="그룹 6"/>
          <p:cNvGrpSpPr/>
          <p:nvPr/>
        </p:nvGrpSpPr>
        <p:grpSpPr>
          <a:xfrm>
            <a:off x="5004048" y="26621"/>
            <a:ext cx="3960440" cy="861774"/>
            <a:chOff x="5004048" y="26621"/>
            <a:chExt cx="3960440" cy="861774"/>
          </a:xfrm>
        </p:grpSpPr>
        <p:sp>
          <p:nvSpPr>
            <p:cNvPr id="9" name="TextBox 8"/>
            <p:cNvSpPr txBox="1"/>
            <p:nvPr/>
          </p:nvSpPr>
          <p:spPr>
            <a:xfrm>
              <a:off x="5004048" y="26621"/>
              <a:ext cx="396044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동트는 우리 역사            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고조선의 성립과 발전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 bwMode="auto">
            <a:xfrm>
              <a:off x="5220072" y="449513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0255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9512" y="1700808"/>
            <a:ext cx="8649859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3.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고조선의 사회 모습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dirty="0"/>
              <a:t> </a:t>
            </a:r>
            <a:r>
              <a:rPr lang="ko-KR" altLang="en-US" sz="2400" b="1" dirty="0" smtClean="0"/>
              <a:t>① </a:t>
            </a:r>
            <a:r>
              <a:rPr lang="en-US" altLang="ko-KR" sz="2400" b="1" dirty="0" smtClean="0"/>
              <a:t>8</a:t>
            </a:r>
            <a:r>
              <a:rPr lang="ko-KR" altLang="en-US" sz="2400" b="1" dirty="0" smtClean="0"/>
              <a:t>조법 존재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개인의 생명과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노동력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사유 재산 중시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계급 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사회 반영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② 남성 중심의 가부장적 가족 제도</a:t>
            </a:r>
            <a:endParaRPr lang="ko-KR" alt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2" name="그룹 6"/>
          <p:cNvGrpSpPr/>
          <p:nvPr/>
        </p:nvGrpSpPr>
        <p:grpSpPr>
          <a:xfrm>
            <a:off x="5004048" y="26621"/>
            <a:ext cx="3960440" cy="861774"/>
            <a:chOff x="5004048" y="26621"/>
            <a:chExt cx="3960440" cy="861774"/>
          </a:xfrm>
        </p:grpSpPr>
        <p:sp>
          <p:nvSpPr>
            <p:cNvPr id="9" name="TextBox 8"/>
            <p:cNvSpPr txBox="1"/>
            <p:nvPr/>
          </p:nvSpPr>
          <p:spPr>
            <a:xfrm>
              <a:off x="5004048" y="26621"/>
              <a:ext cx="396044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동트는 우리 역사            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고조선의 성립과 발전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 bwMode="auto">
            <a:xfrm>
              <a:off x="5220072" y="449513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0255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696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44008" y="1592118"/>
            <a:ext cx="4320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/>
              <a:t>▶ 밑줄 친 부분을 통해 알  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수 있는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당시의 사회 모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습은 어떠했을까</a:t>
            </a:r>
            <a:r>
              <a:rPr lang="en-US" altLang="ko-KR" sz="2400" b="1" dirty="0" smtClean="0"/>
              <a:t>?</a:t>
            </a:r>
          </a:p>
          <a:p>
            <a:pPr>
              <a:lnSpc>
                <a:spcPct val="120000"/>
              </a:lnSpc>
            </a:pPr>
            <a:endParaRPr lang="en-US" altLang="ko-KR" sz="2400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[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답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]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개인의 노동력과 신체가 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중시되었음을 알 수 있다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아울러 상해를 곡식으로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>
                <a:solidFill>
                  <a:srgbClr val="0000FF"/>
                </a:solidFill>
              </a:rPr>
              <a:t>      배상하게 한 점으로 미루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어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농경 사회였음을 짐작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할 수 있다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  <p:pic>
        <p:nvPicPr>
          <p:cNvPr id="3074" name="Picture 2" descr="C:\Users\ygp_ad\Desktop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455" y="1622276"/>
            <a:ext cx="4138161" cy="44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그룹 7"/>
          <p:cNvGrpSpPr/>
          <p:nvPr/>
        </p:nvGrpSpPr>
        <p:grpSpPr>
          <a:xfrm>
            <a:off x="5004048" y="26621"/>
            <a:ext cx="3960440" cy="861774"/>
            <a:chOff x="5004048" y="26621"/>
            <a:chExt cx="3960440" cy="861774"/>
          </a:xfrm>
        </p:grpSpPr>
        <p:sp>
          <p:nvSpPr>
            <p:cNvPr id="9" name="TextBox 8"/>
            <p:cNvSpPr txBox="1"/>
            <p:nvPr/>
          </p:nvSpPr>
          <p:spPr>
            <a:xfrm>
              <a:off x="5004048" y="26621"/>
              <a:ext cx="396044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동트는 우리 역사            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고조선의 성립과 발전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220072" y="449513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5099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1"/>
          <p:cNvSpPr txBox="1"/>
          <p:nvPr/>
        </p:nvSpPr>
        <p:spPr>
          <a:xfrm>
            <a:off x="2411760" y="2681103"/>
            <a:ext cx="4320480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   여러 나라의 성립과 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800" b="1" smtClean="0">
                <a:solidFill>
                  <a:schemeClr val="accent3">
                    <a:lumMod val="50000"/>
                  </a:schemeClr>
                </a:solidFill>
              </a:rPr>
              <a:t>    발전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r">
              <a:lnSpc>
                <a:spcPct val="120000"/>
              </a:lnSpc>
            </a:pP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513779" y="2819576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smtClean="0">
                <a:latin typeface="+mj-lt"/>
                <a:ea typeface="맑은 고딕" pitchFamily="50" charset="-127"/>
              </a:rPr>
              <a:t>4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392</Words>
  <Application>Microsoft Office PowerPoint</Application>
  <PresentationFormat>화면 슬라이드 쇼(4:3)</PresentationFormat>
  <Paragraphs>74</Paragraphs>
  <Slides>9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user</cp:lastModifiedBy>
  <cp:revision>72</cp:revision>
  <dcterms:created xsi:type="dcterms:W3CDTF">2013-03-25T12:51:11Z</dcterms:created>
  <dcterms:modified xsi:type="dcterms:W3CDTF">2013-12-17T23:43:15Z</dcterms:modified>
</cp:coreProperties>
</file>