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24" r:id="rId2"/>
    <p:sldId id="280" r:id="rId3"/>
    <p:sldId id="306" r:id="rId4"/>
    <p:sldId id="327" r:id="rId5"/>
    <p:sldId id="281" r:id="rId6"/>
    <p:sldId id="325" r:id="rId7"/>
  </p:sldIdLst>
  <p:sldSz cx="9144000" cy="6858000" type="screen4x3"/>
  <p:notesSz cx="6858000" cy="9144000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맑은 고딕" pitchFamily="50" charset="-127"/>
        <a:cs typeface="+mn-cs"/>
      </a:defRPr>
    </a:lvl1pPr>
    <a:lvl2pPr marL="457200" algn="ctr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맑은 고딕" pitchFamily="50" charset="-127"/>
        <a:cs typeface="+mn-cs"/>
      </a:defRPr>
    </a:lvl2pPr>
    <a:lvl3pPr marL="914400" algn="ctr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맑은 고딕" pitchFamily="50" charset="-127"/>
        <a:cs typeface="+mn-cs"/>
      </a:defRPr>
    </a:lvl3pPr>
    <a:lvl4pPr marL="1371600" algn="ctr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맑은 고딕" pitchFamily="50" charset="-127"/>
        <a:cs typeface="+mn-cs"/>
      </a:defRPr>
    </a:lvl4pPr>
    <a:lvl5pPr marL="1828800" algn="ctr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맑은 고딕" pitchFamily="50" charset="-127"/>
        <a:cs typeface="+mn-cs"/>
      </a:defRPr>
    </a:lvl5pPr>
    <a:lvl6pPr marL="22860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맑은 고딕" pitchFamily="50" charset="-127"/>
        <a:cs typeface="+mn-cs"/>
      </a:defRPr>
    </a:lvl6pPr>
    <a:lvl7pPr marL="27432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맑은 고딕" pitchFamily="50" charset="-127"/>
        <a:cs typeface="+mn-cs"/>
      </a:defRPr>
    </a:lvl7pPr>
    <a:lvl8pPr marL="32004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맑은 고딕" pitchFamily="50" charset="-127"/>
        <a:cs typeface="+mn-cs"/>
      </a:defRPr>
    </a:lvl8pPr>
    <a:lvl9pPr marL="36576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맑은 고딕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66F26"/>
    <a:srgbClr val="E69826"/>
    <a:srgbClr val="716E9E"/>
    <a:srgbClr val="515EB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EDA3B-3B9C-49C4-AAF1-AF1942F2AE4D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4BD49-0E82-4F39-840F-E4990E3E55F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1124E-0666-4D28-9739-029069EAB574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C6454-36B4-404C-97A7-C45E93B01B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2B153-60EB-40A8-BB87-CB9E1905B6B4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6812D-B231-4CFF-86C5-11A8B85AA2A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84F07-3078-4CB3-A45D-9D5AF0FB8632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9CA35-6DF1-492A-84DA-AA1910473F1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AF860-1E8C-4806-B82E-36946606A38B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ED805-F26C-4108-AB04-214E521069F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32E82-6D92-4BA6-8F0C-3098478C1B42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E247C-D180-4EBD-A402-01D3BC852FB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3FFEA-4F38-41BC-8B00-88DC00AEFC0D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B8AA1-9B4E-407A-975F-A14A2F711F2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9AF0A-3D79-4122-A4A9-028CE2217055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5CF16-2242-42EC-BF85-90CECC43DE8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1F8A2-CB5C-4A6E-97AB-EC6592A3179B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40A1A-1128-4CF8-8C0C-11A77221C47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26109-AF15-4AE7-B656-4656C05853B2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A958C-D04D-4B84-9C0E-70927A1D327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3FD9A-CD31-402F-96B8-30CC0814845E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04E62-0925-4FE1-87BC-084C8C4F2F2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75C61D1-022C-4036-85FC-F90AACA67A73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9772F7B-CF51-4A70-8D95-427D23D325E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맑은 고딕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맑은 고딕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맑은 고딕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맑은 고딕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맑은 고딕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13315" name="Group 7"/>
          <p:cNvGrpSpPr>
            <a:grpSpLocks/>
          </p:cNvGrpSpPr>
          <p:nvPr/>
        </p:nvGrpSpPr>
        <p:grpSpPr bwMode="auto">
          <a:xfrm>
            <a:off x="3367088" y="3541713"/>
            <a:ext cx="2357437" cy="1327150"/>
            <a:chOff x="2121" y="2231"/>
            <a:chExt cx="1485" cy="836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2141" y="2242"/>
              <a:ext cx="1450" cy="408"/>
            </a:xfrm>
            <a:prstGeom prst="roundRect">
              <a:avLst>
                <a:gd name="adj" fmla="val 27116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b="0"/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2245" y="2296"/>
              <a:ext cx="1225" cy="296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kumimoji="0" lang="en-US" altLang="ko-KR" sz="2400" b="0">
                  <a:solidFill>
                    <a:srgbClr val="E66F26"/>
                  </a:solidFill>
                  <a:latin typeface="휴먼둥근헤드라인" pitchFamily="18" charset="-127"/>
                  <a:ea typeface="휴먼둥근헤드라인" pitchFamily="18" charset="-127"/>
                  <a:cs typeface="맑은 고딕"/>
                </a:rPr>
                <a:t>Lesson 8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배수표현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750" y="3644900"/>
            <a:ext cx="7993063" cy="244951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2400" b="1" smtClean="0"/>
              <a:t>The production of paper bags takes </a:t>
            </a:r>
            <a:r>
              <a:rPr lang="en-US" altLang="ko-KR" sz="2400" b="1" smtClean="0">
                <a:solidFill>
                  <a:srgbClr val="E46C0A"/>
                </a:solidFill>
              </a:rPr>
              <a:t>four times more</a:t>
            </a:r>
            <a:r>
              <a:rPr lang="en-US" altLang="ko-KR" sz="2400" b="1" smtClean="0"/>
              <a:t> energy </a:t>
            </a:r>
            <a:r>
              <a:rPr lang="en-US" altLang="ko-KR" sz="2400" b="1" smtClean="0">
                <a:solidFill>
                  <a:srgbClr val="E46C0A"/>
                </a:solidFill>
              </a:rPr>
              <a:t>than</a:t>
            </a:r>
            <a:r>
              <a:rPr lang="en-US" altLang="ko-KR" sz="2400" b="1" smtClean="0"/>
              <a:t> plastic bag production.</a:t>
            </a:r>
          </a:p>
          <a:p>
            <a:pPr eaLnBrk="1" hangingPunct="1">
              <a:buFont typeface="Arial" charset="0"/>
              <a:buNone/>
            </a:pPr>
            <a:endParaRPr lang="en-US" altLang="ko-KR" sz="1000" b="1" smtClean="0"/>
          </a:p>
          <a:p>
            <a:pPr eaLnBrk="1" hangingPunct="1"/>
            <a:r>
              <a:rPr lang="en-US" altLang="ko-KR" sz="2400" b="1" smtClean="0"/>
              <a:t>The new model will be </a:t>
            </a:r>
            <a:r>
              <a:rPr lang="en-US" altLang="ko-KR" sz="2400" b="1" smtClean="0">
                <a:solidFill>
                  <a:srgbClr val="E46C0A"/>
                </a:solidFill>
              </a:rPr>
              <a:t>three times more </a:t>
            </a:r>
            <a:br>
              <a:rPr lang="en-US" altLang="ko-KR" sz="2400" b="1" smtClean="0">
                <a:solidFill>
                  <a:srgbClr val="E46C0A"/>
                </a:solidFill>
              </a:rPr>
            </a:br>
            <a:r>
              <a:rPr lang="en-US" altLang="ko-KR" sz="2400" b="1" smtClean="0"/>
              <a:t>expensive </a:t>
            </a:r>
            <a:r>
              <a:rPr lang="en-US" altLang="ko-KR" sz="2400" b="1" smtClean="0">
                <a:solidFill>
                  <a:srgbClr val="E46C0A"/>
                </a:solidFill>
              </a:rPr>
              <a:t>than</a:t>
            </a:r>
            <a:r>
              <a:rPr lang="en-US" altLang="ko-KR" sz="2400" b="1" smtClean="0"/>
              <a:t> the old one.</a:t>
            </a:r>
          </a:p>
          <a:p>
            <a:pPr eaLnBrk="1" hangingPunct="1">
              <a:buFont typeface="Arial" charset="0"/>
              <a:buNone/>
            </a:pPr>
            <a:endParaRPr lang="en-US" altLang="ko-KR" sz="1000" b="1" smtClean="0"/>
          </a:p>
          <a:p>
            <a:pPr eaLnBrk="1" hangingPunct="1">
              <a:buFont typeface="Arial" charset="0"/>
              <a:buNone/>
            </a:pPr>
            <a:r>
              <a:rPr lang="en-US" altLang="ko-KR" sz="2400" b="1" smtClean="0"/>
              <a:t>cf. Kevin spends twice </a:t>
            </a:r>
            <a:r>
              <a:rPr lang="en-US" altLang="ko-KR" sz="2400" b="1" smtClean="0">
                <a:solidFill>
                  <a:srgbClr val="E46C0A"/>
                </a:solidFill>
              </a:rPr>
              <a:t>as much </a:t>
            </a:r>
            <a:r>
              <a:rPr lang="en-US" altLang="ko-KR" sz="2400" b="1" smtClean="0"/>
              <a:t>money </a:t>
            </a:r>
            <a:r>
              <a:rPr lang="en-US" altLang="ko-KR" sz="2400" b="1" smtClean="0">
                <a:solidFill>
                  <a:srgbClr val="E46C0A"/>
                </a:solidFill>
              </a:rPr>
              <a:t>as</a:t>
            </a:r>
            <a:r>
              <a:rPr lang="en-US" altLang="ko-KR" sz="2400" b="1" smtClean="0"/>
              <a:t> his sister.</a:t>
            </a:r>
          </a:p>
        </p:txBody>
      </p:sp>
      <p:sp>
        <p:nvSpPr>
          <p:cNvPr id="14345" name="Rectangle 6"/>
          <p:cNvSpPr>
            <a:spLocks noChangeArrowheads="1"/>
          </p:cNvSpPr>
          <p:nvPr/>
        </p:nvSpPr>
        <p:spPr bwMode="auto">
          <a:xfrm>
            <a:off x="755650" y="1628775"/>
            <a:ext cx="7416800" cy="1368425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ko-KR" sz="2400">
                <a:solidFill>
                  <a:schemeClr val="bg1"/>
                </a:solidFill>
                <a:sym typeface="Wingdings" pitchFamily="2" charset="2"/>
              </a:rPr>
              <a:t>『</a:t>
            </a:r>
            <a:r>
              <a:rPr lang="en-US" altLang="ko-KR" sz="2400">
                <a:solidFill>
                  <a:schemeClr val="bg1"/>
                </a:solidFill>
              </a:rPr>
              <a:t>A </a:t>
            </a:r>
            <a:r>
              <a:rPr lang="ko-KR" altLang="en-US" sz="2400">
                <a:solidFill>
                  <a:schemeClr val="bg1"/>
                </a:solidFill>
              </a:rPr>
              <a:t>배수사 비교급 </a:t>
            </a:r>
            <a:r>
              <a:rPr lang="en-US" altLang="ko-KR" sz="2400">
                <a:solidFill>
                  <a:schemeClr val="bg1"/>
                </a:solidFill>
              </a:rPr>
              <a:t>than B</a:t>
            </a:r>
            <a:r>
              <a:rPr lang="en-US" altLang="ko-KR" sz="2400">
                <a:solidFill>
                  <a:schemeClr val="bg1"/>
                </a:solidFill>
                <a:sym typeface="Wingdings" pitchFamily="2" charset="2"/>
              </a:rPr>
              <a:t>』</a:t>
            </a:r>
            <a:endParaRPr lang="en-US" altLang="ko-KR" sz="2400">
              <a:solidFill>
                <a:schemeClr val="bg1"/>
              </a:solidFill>
            </a:endParaRPr>
          </a:p>
          <a:p>
            <a:r>
              <a:rPr lang="en-US" altLang="ko-KR" sz="2400">
                <a:solidFill>
                  <a:schemeClr val="bg1"/>
                </a:solidFill>
              </a:rPr>
              <a:t>‘A</a:t>
            </a:r>
            <a:r>
              <a:rPr lang="ko-KR" altLang="en-US" sz="2400">
                <a:solidFill>
                  <a:schemeClr val="bg1"/>
                </a:solidFill>
              </a:rPr>
              <a:t>는 </a:t>
            </a:r>
            <a:r>
              <a:rPr lang="en-US" altLang="ko-KR" sz="2400">
                <a:solidFill>
                  <a:schemeClr val="bg1"/>
                </a:solidFill>
              </a:rPr>
              <a:t>B</a:t>
            </a:r>
            <a:r>
              <a:rPr lang="ko-KR" altLang="en-US" sz="2400">
                <a:solidFill>
                  <a:schemeClr val="bg1"/>
                </a:solidFill>
              </a:rPr>
              <a:t>보다 몇 배 더 </a:t>
            </a:r>
            <a:r>
              <a:rPr lang="en-US" altLang="ko-KR" sz="2400">
                <a:solidFill>
                  <a:schemeClr val="bg1"/>
                </a:solidFill>
              </a:rPr>
              <a:t>~</a:t>
            </a:r>
            <a:r>
              <a:rPr lang="ko-KR" altLang="en-US" sz="2400">
                <a:solidFill>
                  <a:schemeClr val="bg1"/>
                </a:solidFill>
              </a:rPr>
              <a:t>하다</a:t>
            </a:r>
            <a:r>
              <a:rPr lang="en-US" altLang="ko-KR" sz="2400">
                <a:solidFill>
                  <a:schemeClr val="bg1"/>
                </a:solidFill>
              </a:rPr>
              <a:t>’</a:t>
            </a:r>
          </a:p>
          <a:p>
            <a:r>
              <a:rPr lang="en-US" altLang="ko-KR" sz="2400">
                <a:solidFill>
                  <a:schemeClr val="bg1"/>
                </a:solidFill>
              </a:rPr>
              <a:t>= </a:t>
            </a:r>
            <a:r>
              <a:rPr lang="en-US" altLang="ko-KR">
                <a:solidFill>
                  <a:schemeClr val="bg1"/>
                </a:solidFill>
                <a:sym typeface="Wingdings" pitchFamily="2" charset="2"/>
              </a:rPr>
              <a:t>『</a:t>
            </a:r>
            <a:r>
              <a:rPr lang="en-US" altLang="ko-KR" sz="2400">
                <a:solidFill>
                  <a:schemeClr val="bg1"/>
                </a:solidFill>
              </a:rPr>
              <a:t>A </a:t>
            </a:r>
            <a:r>
              <a:rPr lang="ko-KR" altLang="en-US" sz="2400">
                <a:solidFill>
                  <a:schemeClr val="bg1"/>
                </a:solidFill>
              </a:rPr>
              <a:t>배수사 </a:t>
            </a:r>
            <a:r>
              <a:rPr lang="en-US" altLang="ko-KR" sz="2400">
                <a:solidFill>
                  <a:schemeClr val="bg1"/>
                </a:solidFill>
              </a:rPr>
              <a:t>as </a:t>
            </a:r>
            <a:r>
              <a:rPr lang="ko-KR" altLang="en-US" sz="2400">
                <a:solidFill>
                  <a:schemeClr val="bg1"/>
                </a:solidFill>
              </a:rPr>
              <a:t>원급 </a:t>
            </a:r>
            <a:r>
              <a:rPr lang="en-US" altLang="ko-KR" sz="2400">
                <a:solidFill>
                  <a:schemeClr val="bg1"/>
                </a:solidFill>
              </a:rPr>
              <a:t>as B</a:t>
            </a:r>
            <a:r>
              <a:rPr lang="en-US" altLang="ko-KR">
                <a:solidFill>
                  <a:schemeClr val="bg1"/>
                </a:solidFill>
                <a:sym typeface="Wingdings" pitchFamily="2" charset="2"/>
              </a:rPr>
              <a:t>』</a:t>
            </a:r>
          </a:p>
        </p:txBody>
      </p:sp>
      <p:sp>
        <p:nvSpPr>
          <p:cNvPr id="14346" name="WordArt 7"/>
          <p:cNvSpPr>
            <a:spLocks noChangeArrowheads="1" noChangeShapeType="1" noTextEdit="1"/>
          </p:cNvSpPr>
          <p:nvPr/>
        </p:nvSpPr>
        <p:spPr bwMode="auto">
          <a:xfrm>
            <a:off x="468313" y="3357563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i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모서리가 둥근 직사각형 15"/>
          <p:cNvSpPr/>
          <p:nvPr/>
        </p:nvSpPr>
        <p:spPr>
          <a:xfrm>
            <a:off x="827088" y="3716338"/>
            <a:ext cx="7632700" cy="1728787"/>
          </a:xfrm>
          <a:prstGeom prst="roundRect">
            <a:avLst>
              <a:gd name="adj" fmla="val 12265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altLang="ko-KR" sz="1000" b="0">
              <a:solidFill>
                <a:srgbClr val="515EBB"/>
              </a:solidFill>
              <a:latin typeface="굴림" charset="-127"/>
            </a:endParaRPr>
          </a:p>
          <a:p>
            <a:r>
              <a:rPr lang="en-US" altLang="ko-KR" sz="2000" b="0">
                <a:solidFill>
                  <a:srgbClr val="515EBB"/>
                </a:solidFill>
                <a:latin typeface="굴림" charset="-127"/>
              </a:rPr>
              <a:t>5</a:t>
            </a:r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형식 문장에서 목적어가 길 경우</a:t>
            </a:r>
            <a:r>
              <a:rPr lang="en-US" altLang="ko-KR" sz="2000" b="0">
                <a:solidFill>
                  <a:srgbClr val="515EBB"/>
                </a:solidFill>
                <a:latin typeface="굴림" charset="-127"/>
              </a:rPr>
              <a:t>, </a:t>
            </a:r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가목적어 </a:t>
            </a:r>
            <a:r>
              <a:rPr lang="en-US" altLang="ko-KR" sz="2000" b="0">
                <a:solidFill>
                  <a:srgbClr val="515EBB"/>
                </a:solidFill>
                <a:latin typeface="굴림" charset="-127"/>
              </a:rPr>
              <a:t>it</a:t>
            </a:r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을 사용해서</a:t>
            </a:r>
          </a:p>
          <a:p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나타낼 수 있다</a:t>
            </a:r>
            <a:r>
              <a:rPr lang="en-US" altLang="ko-KR" sz="2000" b="0">
                <a:solidFill>
                  <a:srgbClr val="515EBB"/>
                </a:solidFill>
                <a:latin typeface="굴림" charset="-127"/>
              </a:rPr>
              <a:t>. </a:t>
            </a:r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이 때의 </a:t>
            </a:r>
            <a:r>
              <a:rPr lang="en-US" altLang="ko-KR" sz="2000" b="0">
                <a:solidFill>
                  <a:srgbClr val="515EBB"/>
                </a:solidFill>
                <a:latin typeface="굴림" charset="-127"/>
              </a:rPr>
              <a:t>it</a:t>
            </a:r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은 해석하지 않고 </a:t>
            </a:r>
          </a:p>
          <a:p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뒤에 나오는 진목적어</a:t>
            </a:r>
            <a:r>
              <a:rPr lang="en-US" altLang="ko-KR" sz="2000" b="0">
                <a:solidFill>
                  <a:srgbClr val="515EBB"/>
                </a:solidFill>
                <a:latin typeface="굴림" charset="-127"/>
              </a:rPr>
              <a:t>(to</a:t>
            </a:r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부정사</a:t>
            </a:r>
            <a:r>
              <a:rPr lang="en-US" altLang="ko-KR" sz="2000" b="0">
                <a:solidFill>
                  <a:srgbClr val="515EBB"/>
                </a:solidFill>
                <a:latin typeface="굴림" charset="-127"/>
              </a:rPr>
              <a:t>) </a:t>
            </a:r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이후부터 해석한다</a:t>
            </a:r>
            <a:r>
              <a:rPr lang="en-US" altLang="ko-KR" sz="2000" b="0">
                <a:solidFill>
                  <a:srgbClr val="515EBB"/>
                </a:solidFill>
                <a:latin typeface="굴림" charset="-127"/>
              </a:rPr>
              <a:t>. </a:t>
            </a:r>
          </a:p>
          <a:p>
            <a:r>
              <a:rPr lang="en-US" altLang="ko-KR" sz="2000">
                <a:solidFill>
                  <a:srgbClr val="515EBB"/>
                </a:solidFill>
                <a:latin typeface="굴림" charset="-127"/>
                <a:sym typeface="Wingdings" pitchFamily="2" charset="2"/>
              </a:rPr>
              <a:t>『</a:t>
            </a:r>
            <a:r>
              <a:rPr lang="en-US" altLang="ko-KR" sz="2000" b="0">
                <a:solidFill>
                  <a:srgbClr val="515EBB"/>
                </a:solidFill>
                <a:latin typeface="굴림" charset="-127"/>
              </a:rPr>
              <a:t>for+</a:t>
            </a:r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목적격</a:t>
            </a:r>
            <a:r>
              <a:rPr lang="en-US" altLang="ko-KR" sz="2000">
                <a:solidFill>
                  <a:srgbClr val="515EBB"/>
                </a:solidFill>
                <a:latin typeface="굴림" charset="-127"/>
                <a:sym typeface="Wingdings" pitchFamily="2" charset="2"/>
              </a:rPr>
              <a:t>』</a:t>
            </a:r>
            <a:r>
              <a:rPr lang="ko-KR" altLang="en-US" sz="2000">
                <a:solidFill>
                  <a:srgbClr val="515EBB"/>
                </a:solidFill>
                <a:latin typeface="굴림" charset="-127"/>
              </a:rPr>
              <a:t> </a:t>
            </a:r>
            <a:r>
              <a:rPr lang="ko-KR" altLang="en-US" sz="2000" b="0">
                <a:solidFill>
                  <a:srgbClr val="515EBB"/>
                </a:solidFill>
                <a:latin typeface="굴림" charset="-127"/>
              </a:rPr>
              <a:t>은 부정사의 의미상 주어를 나타낸다</a:t>
            </a:r>
            <a:r>
              <a:rPr lang="en-US" altLang="ko-KR" sz="2000" b="0">
                <a:solidFill>
                  <a:srgbClr val="515EBB"/>
                </a:solidFill>
                <a:latin typeface="굴림" charset="-127"/>
              </a:rPr>
              <a:t>.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spc="-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가목적어</a:t>
            </a:r>
            <a:r>
              <a:rPr lang="ko-KR" altLang="en-US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  <a:r>
              <a:rPr lang="ko-KR" altLang="en-US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6425" name="Group 41"/>
          <p:cNvGraphicFramePr>
            <a:graphicFrameLocks noGrp="1"/>
          </p:cNvGraphicFramePr>
          <p:nvPr/>
        </p:nvGraphicFramePr>
        <p:xfrm>
          <a:off x="755650" y="1700213"/>
          <a:ext cx="7777163" cy="2209800"/>
        </p:xfrm>
        <a:graphic>
          <a:graphicData uri="http://schemas.openxmlformats.org/drawingml/2006/table">
            <a:tbl>
              <a:tblPr/>
              <a:tblGrid>
                <a:gridCol w="1687513"/>
                <a:gridCol w="904875"/>
                <a:gridCol w="1871662"/>
                <a:gridCol w="1873250"/>
                <a:gridCol w="1439863"/>
              </a:tblGrid>
              <a:tr h="1800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make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find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believe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consider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think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it 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목적격 보어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(for 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목적격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to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부정사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ko-KR" altLang="en-US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가목적어 </a:t>
            </a:r>
            <a:r>
              <a:rPr lang="en-US" altLang="ko-K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it</a:t>
            </a:r>
            <a:endParaRPr lang="ko-KR" altLang="en-US" sz="360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12" name="WordArt 7"/>
          <p:cNvSpPr>
            <a:spLocks noChangeArrowheads="1" noChangeShapeType="1" noTextEdit="1"/>
          </p:cNvSpPr>
          <p:nvPr/>
        </p:nvSpPr>
        <p:spPr bwMode="auto">
          <a:xfrm>
            <a:off x="611188" y="1700213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i="1" kern="10">
              <a:ln w="9525">
                <a:solidFill>
                  <a:srgbClr val="00000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611188" y="2060575"/>
            <a:ext cx="7705725" cy="23050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kumimoji="0" lang="en-US" altLang="ko-KR" sz="2400">
                <a:latin typeface="맑은 고딕" pitchFamily="50" charset="-127"/>
              </a:rPr>
              <a:t>About 95 percent of garbage is buried beneath layers of soil that </a:t>
            </a:r>
            <a:r>
              <a:rPr kumimoji="0" lang="en-US" altLang="ko-KR" sz="2400">
                <a:solidFill>
                  <a:srgbClr val="E46C0A"/>
                </a:solidFill>
                <a:latin typeface="맑은 고딕" pitchFamily="50" charset="-127"/>
              </a:rPr>
              <a:t>make it difficult for air and light to reach </a:t>
            </a:r>
            <a:r>
              <a:rPr kumimoji="0" lang="en-US" altLang="ko-KR" sz="2400">
                <a:latin typeface="맑은 고딕" pitchFamily="50" charset="-127"/>
              </a:rPr>
              <a:t>the garbage.</a:t>
            </a:r>
          </a:p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endParaRPr kumimoji="0" lang="en-US" altLang="ko-KR" sz="1000">
              <a:latin typeface="맑은 고딕" pitchFamily="50" charset="-127"/>
            </a:endParaRPr>
          </a:p>
          <a:p>
            <a:pPr marL="342900" indent="-342900" algn="l">
              <a:spcBef>
                <a:spcPct val="20000"/>
              </a:spcBef>
              <a:buFont typeface="Arial" charset="0"/>
              <a:buChar char="•"/>
            </a:pPr>
            <a:r>
              <a:rPr kumimoji="0" lang="en-US" altLang="ko-KR" sz="2400">
                <a:latin typeface="맑은 고딕" pitchFamily="50" charset="-127"/>
              </a:rPr>
              <a:t>The car accident </a:t>
            </a:r>
            <a:r>
              <a:rPr kumimoji="0" lang="en-US" altLang="ko-KR" sz="2400">
                <a:solidFill>
                  <a:srgbClr val="E46C0A"/>
                </a:solidFill>
                <a:latin typeface="맑은 고딕" pitchFamily="50" charset="-127"/>
              </a:rPr>
              <a:t>made it hard for him to get </a:t>
            </a:r>
            <a:r>
              <a:rPr kumimoji="0" lang="en-US" altLang="ko-KR" sz="2400">
                <a:latin typeface="맑은 고딕" pitchFamily="50" charset="-127"/>
              </a:rPr>
              <a:t>to the office on time.</a:t>
            </a:r>
            <a:endParaRPr kumimoji="0" lang="en-US" altLang="ko-KR" sz="2000">
              <a:latin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ko-KR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time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539750" y="3429000"/>
            <a:ext cx="7923213" cy="26638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l">
              <a:spcBef>
                <a:spcPct val="20000"/>
              </a:spcBef>
              <a:buFont typeface="Arial" charset="0"/>
              <a:buChar char="•"/>
            </a:pPr>
            <a:r>
              <a:rPr kumimoji="0" lang="en-US" altLang="ko-KR" sz="2400">
                <a:latin typeface="맑은 고딕" pitchFamily="50" charset="-127"/>
              </a:rPr>
              <a:t>The answer should always be “Neither,” </a:t>
            </a:r>
            <a:r>
              <a:rPr kumimoji="0" lang="en-US" altLang="ko-KR" sz="2400">
                <a:solidFill>
                  <a:srgbClr val="E46C0A"/>
                </a:solidFill>
                <a:latin typeface="맑은 고딕" pitchFamily="50" charset="-127"/>
              </a:rPr>
              <a:t>every time</a:t>
            </a:r>
            <a:r>
              <a:rPr kumimoji="0" lang="en-US" altLang="ko-KR" sz="2400">
                <a:latin typeface="맑은 고딕" pitchFamily="50" charset="-127"/>
              </a:rPr>
              <a:t> we hear the question, “Paper or plastic?”</a:t>
            </a:r>
          </a:p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kumimoji="0" lang="en-US" altLang="ko-KR" sz="2400">
                <a:latin typeface="맑은 고딕" pitchFamily="50" charset="-127"/>
              </a:rPr>
              <a:t> </a:t>
            </a:r>
            <a:r>
              <a:rPr kumimoji="0" lang="en-US" altLang="ko-KR" sz="2000">
                <a:latin typeface="맑은 고딕" pitchFamily="50" charset="-127"/>
              </a:rPr>
              <a:t>  </a:t>
            </a:r>
            <a:r>
              <a:rPr kumimoji="0" lang="en-US" altLang="ko-KR" sz="2000"/>
              <a:t>→</a:t>
            </a:r>
            <a:r>
              <a:rPr kumimoji="0" lang="en-US" altLang="ko-KR" sz="2000">
                <a:latin typeface="맑은 고딕" pitchFamily="50" charset="-127"/>
              </a:rPr>
              <a:t> ~ </a:t>
            </a:r>
            <a:r>
              <a:rPr kumimoji="0" lang="en-US" altLang="ko-KR" sz="2000">
                <a:solidFill>
                  <a:srgbClr val="E66F26"/>
                </a:solidFill>
                <a:latin typeface="맑은 고딕" pitchFamily="50" charset="-127"/>
              </a:rPr>
              <a:t>whenever</a:t>
            </a:r>
            <a:r>
              <a:rPr kumimoji="0" lang="en-US" altLang="ko-KR" sz="2000">
                <a:latin typeface="맑은 고딕" pitchFamily="50" charset="-127"/>
              </a:rPr>
              <a:t> we hear the question, “Paper or plastic?”</a:t>
            </a:r>
          </a:p>
          <a:p>
            <a:pPr marL="342900" indent="-342900" algn="l">
              <a:spcBef>
                <a:spcPct val="20000"/>
              </a:spcBef>
              <a:buClr>
                <a:schemeClr val="tx1"/>
              </a:buClr>
              <a:buFont typeface="Arial" charset="0"/>
              <a:buNone/>
            </a:pPr>
            <a:endParaRPr kumimoji="0" lang="en-US" altLang="ko-KR" sz="1000">
              <a:solidFill>
                <a:srgbClr val="E46C0A"/>
              </a:solidFill>
              <a:latin typeface="맑은 고딕" pitchFamily="50" charset="-127"/>
            </a:endParaRPr>
          </a:p>
          <a:p>
            <a:pPr marL="342900" indent="-342900" algn="l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kumimoji="0" lang="en-US" altLang="ko-KR" sz="2400">
                <a:solidFill>
                  <a:srgbClr val="E46C0A"/>
                </a:solidFill>
                <a:latin typeface="맑은 고딕" pitchFamily="50" charset="-127"/>
              </a:rPr>
              <a:t>Every time </a:t>
            </a:r>
            <a:r>
              <a:rPr kumimoji="0" lang="en-US" altLang="ko-KR" sz="2400">
                <a:latin typeface="맑은 고딕" pitchFamily="50" charset="-127"/>
              </a:rPr>
              <a:t>he is late, he always gives the same excuse.</a:t>
            </a:r>
          </a:p>
          <a:p>
            <a:pPr marL="342900" indent="-342900" algn="l">
              <a:spcBef>
                <a:spcPct val="20000"/>
              </a:spcBef>
              <a:buClr>
                <a:schemeClr val="tx1"/>
              </a:buClr>
              <a:buFont typeface="Arial" charset="0"/>
              <a:buNone/>
            </a:pPr>
            <a:r>
              <a:rPr kumimoji="0" lang="en-US" altLang="ko-KR" sz="2000">
                <a:latin typeface="맑은 고딕" pitchFamily="50" charset="-127"/>
              </a:rPr>
              <a:t>   → </a:t>
            </a:r>
            <a:r>
              <a:rPr kumimoji="0" lang="en-US" altLang="ko-KR" sz="2000">
                <a:solidFill>
                  <a:srgbClr val="E66F26"/>
                </a:solidFill>
                <a:latin typeface="맑은 고딕" pitchFamily="50" charset="-127"/>
              </a:rPr>
              <a:t>Whenever</a:t>
            </a:r>
            <a:r>
              <a:rPr kumimoji="0" lang="en-US" altLang="ko-KR" sz="2000">
                <a:latin typeface="맑은 고딕" pitchFamily="50" charset="-127"/>
              </a:rPr>
              <a:t> he is late, he always gives the same excuse.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1116013" y="1700213"/>
            <a:ext cx="6624637" cy="1008062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ko-KR" sz="2400">
                <a:solidFill>
                  <a:schemeClr val="bg1"/>
                </a:solidFill>
              </a:rPr>
              <a:t>every time: ‘~</a:t>
            </a:r>
            <a:r>
              <a:rPr lang="ko-KR" altLang="en-US" sz="2400">
                <a:solidFill>
                  <a:schemeClr val="bg1"/>
                </a:solidFill>
              </a:rPr>
              <a:t>할 때마다</a:t>
            </a:r>
            <a:r>
              <a:rPr lang="en-US" altLang="ko-KR" sz="2400">
                <a:solidFill>
                  <a:schemeClr val="bg1"/>
                </a:solidFill>
              </a:rPr>
              <a:t>’(</a:t>
            </a:r>
            <a:r>
              <a:rPr lang="ko-KR" altLang="en-US" sz="2400">
                <a:solidFill>
                  <a:schemeClr val="bg1"/>
                </a:solidFill>
              </a:rPr>
              <a:t>접속사 역할</a:t>
            </a:r>
            <a:r>
              <a:rPr lang="en-US" altLang="ko-KR" sz="2400">
                <a:solidFill>
                  <a:schemeClr val="bg1"/>
                </a:solidFill>
              </a:rPr>
              <a:t>)</a:t>
            </a:r>
          </a:p>
          <a:p>
            <a:r>
              <a:rPr lang="en-US" altLang="ko-KR" sz="2400">
                <a:solidFill>
                  <a:schemeClr val="bg1"/>
                </a:solidFill>
              </a:rPr>
              <a:t>= whenever</a:t>
            </a:r>
          </a:p>
        </p:txBody>
      </p:sp>
      <p:sp>
        <p:nvSpPr>
          <p:cNvPr id="19462" name="WordArt 7"/>
          <p:cNvSpPr>
            <a:spLocks noChangeArrowheads="1" noChangeShapeType="1" noTextEdit="1"/>
          </p:cNvSpPr>
          <p:nvPr/>
        </p:nvSpPr>
        <p:spPr bwMode="auto">
          <a:xfrm>
            <a:off x="539750" y="3068638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i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960</TotalTime>
  <Words>203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디자인 서식 파일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굴림</vt:lpstr>
      <vt:lpstr>맑은 고딕</vt:lpstr>
      <vt:lpstr>Arial</vt:lpstr>
      <vt:lpstr>휴먼둥근헤드라인</vt:lpstr>
      <vt:lpstr>Microsoft Sans Serif</vt:lpstr>
      <vt:lpstr>Wingdings</vt:lpstr>
      <vt:lpstr>Office 테마</vt:lpstr>
      <vt:lpstr>Grammar Points in Use</vt:lpstr>
      <vt:lpstr>배수표현</vt:lpstr>
      <vt:lpstr>가목적어 it </vt:lpstr>
      <vt:lpstr>가목적어 it</vt:lpstr>
      <vt:lpstr>every time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70</cp:revision>
  <dcterms:created xsi:type="dcterms:W3CDTF">2012-05-13T05:43:10Z</dcterms:created>
  <dcterms:modified xsi:type="dcterms:W3CDTF">2012-09-10T23:36:05Z</dcterms:modified>
</cp:coreProperties>
</file>