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23" r:id="rId2"/>
    <p:sldId id="311" r:id="rId3"/>
    <p:sldId id="279" r:id="rId4"/>
    <p:sldId id="305" r:id="rId5"/>
    <p:sldId id="328" r:id="rId6"/>
    <p:sldId id="325" r:id="rId7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bg1"/>
        </a:solidFill>
        <a:latin typeface="굴림" charset="-127"/>
        <a:ea typeface="맑은 고딕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bg1"/>
        </a:solidFill>
        <a:latin typeface="굴림" charset="-127"/>
        <a:ea typeface="맑은 고딕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bg1"/>
        </a:solidFill>
        <a:latin typeface="굴림" charset="-127"/>
        <a:ea typeface="맑은 고딕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bg1"/>
        </a:solidFill>
        <a:latin typeface="굴림" charset="-127"/>
        <a:ea typeface="맑은 고딕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bg1"/>
        </a:solidFill>
        <a:latin typeface="굴림" charset="-127"/>
        <a:ea typeface="맑은 고딕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bg1"/>
        </a:solidFill>
        <a:latin typeface="굴림" charset="-127"/>
        <a:ea typeface="맑은 고딕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bg1"/>
        </a:solidFill>
        <a:latin typeface="굴림" charset="-127"/>
        <a:ea typeface="맑은 고딕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bg1"/>
        </a:solidFill>
        <a:latin typeface="굴림" charset="-127"/>
        <a:ea typeface="맑은 고딕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bg1"/>
        </a:solidFill>
        <a:latin typeface="굴림" charset="-127"/>
        <a:ea typeface="맑은 고딕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E66F26"/>
    <a:srgbClr val="E69826"/>
    <a:srgbClr val="716E9E"/>
    <a:srgbClr val="515EB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테마 스타일 2 - 강조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C217D-97AF-4745-8FEB-6C80ABE0CD64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A72AC-1D59-47FB-AA31-A4A21ACD6BE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A15B8-A2A3-460B-9882-FF43064827D7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2312A-2323-4FDA-84DC-C3BF2A20131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62B94-6729-4079-B45F-FCEC5EE28B97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3832A-5649-4F12-8490-99CCA93ECEF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0FC81-CED5-4A64-817B-C74F56F202CE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BDE6B-F22F-46B3-AFC6-E36C242574E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72FE4-214C-4EEA-B54C-3FA72FCF4815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0B170-08BC-49CE-B8A0-A9ACA90A5A0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F87CA-E809-40C4-B33E-3886502FB522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8BD88-1FFE-40BF-B029-91F7FA83C90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9D589-1DBA-4D7B-A7F7-79A97518D4D5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78F1D-BC63-4299-80B3-5412EF3229A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DD58F-DBB2-46CB-B54E-1EAD05D4A687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59834-A8E3-4073-B40C-C2FACDA68B8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197C2-3E26-4553-90B3-934F902AEC09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D21EF-5889-4B02-B023-74C35F07BA0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398FF-2824-4DFB-A490-4062BDD12627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E4CCF-9A9C-4A37-ADB0-FAAE4DE69CA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DD291-7181-4106-987D-8130677E84E3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E8598-AB45-4279-BDCE-149808DAB5E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AF5C746-D6E8-4CC9-A354-A3F5331070F1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14A411C-34DA-4336-8D8E-A66359DCE4D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맑은 고딕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맑은 고딕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맑은 고딕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맑은 고딕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맑은 고딕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-36513" y="1773238"/>
            <a:ext cx="9155113" cy="1150937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4800" spc="-300" dirty="0" smtClean="0">
                <a:ln w="28575">
                  <a:noFill/>
                  <a:beve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cs typeface="Microsoft Sans Serif" pitchFamily="34" charset="0"/>
              </a:rPr>
              <a:t>Grammar Points in Use</a:t>
            </a:r>
            <a:endParaRPr lang="ko-KR" altLang="en-US" sz="4800" spc="-300" dirty="0">
              <a:ln w="28575">
                <a:noFill/>
                <a:beve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cs typeface="Microsoft Sans Serif" pitchFamily="34" charset="0"/>
            </a:endParaRPr>
          </a:p>
        </p:txBody>
      </p:sp>
      <p:grpSp>
        <p:nvGrpSpPr>
          <p:cNvPr id="13315" name="Group 7"/>
          <p:cNvGrpSpPr>
            <a:grpSpLocks/>
          </p:cNvGrpSpPr>
          <p:nvPr/>
        </p:nvGrpSpPr>
        <p:grpSpPr bwMode="auto">
          <a:xfrm>
            <a:off x="3367088" y="3541713"/>
            <a:ext cx="2357437" cy="1327150"/>
            <a:chOff x="2121" y="2231"/>
            <a:chExt cx="1485" cy="836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2141" y="2242"/>
              <a:ext cx="1450" cy="408"/>
            </a:xfrm>
            <a:prstGeom prst="roundRect">
              <a:avLst>
                <a:gd name="adj" fmla="val 27116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0" name="모서리가 둥근 직사각형 9"/>
            <p:cNvSpPr/>
            <p:nvPr/>
          </p:nvSpPr>
          <p:spPr>
            <a:xfrm>
              <a:off x="2245" y="2296"/>
              <a:ext cx="1225" cy="296"/>
            </a:xfrm>
            <a:prstGeom prst="roundRect">
              <a:avLst>
                <a:gd name="adj" fmla="val 27116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kumimoji="0" lang="en-US" altLang="ko-KR" sz="2400">
                  <a:solidFill>
                    <a:srgbClr val="E66F26"/>
                  </a:solidFill>
                  <a:latin typeface="휴먼둥근헤드라인" pitchFamily="18" charset="-127"/>
                  <a:ea typeface="휴먼둥근헤드라인" pitchFamily="18" charset="-127"/>
                  <a:cs typeface="맑은 고딕"/>
                </a:rPr>
                <a:t>Lesson 7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ko-KR" altLang="en-US" spc="-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도치</a:t>
            </a:r>
            <a:endParaRPr lang="ko-KR" altLang="en-US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8" name="내용 개체 틀 2"/>
          <p:cNvSpPr>
            <a:spLocks noGrp="1"/>
          </p:cNvSpPr>
          <p:nvPr>
            <p:ph idx="1"/>
          </p:nvPr>
        </p:nvSpPr>
        <p:spPr>
          <a:xfrm>
            <a:off x="468313" y="3716338"/>
            <a:ext cx="8229600" cy="2089150"/>
          </a:xfrm>
        </p:spPr>
        <p:txBody>
          <a:bodyPr/>
          <a:lstStyle/>
          <a:p>
            <a:pPr eaLnBrk="1" hangingPunct="1"/>
            <a:r>
              <a:rPr lang="en-US" altLang="ko-KR" sz="2400" b="1" smtClean="0">
                <a:sym typeface="Wingdings" pitchFamily="2" charset="2"/>
              </a:rPr>
              <a:t> </a:t>
            </a:r>
            <a:r>
              <a:rPr lang="en-US" altLang="ko-KR" sz="2800" b="1" smtClean="0">
                <a:solidFill>
                  <a:srgbClr val="E46C0A"/>
                </a:solidFill>
              </a:rPr>
              <a:t>Inside the jars </a:t>
            </a:r>
            <a:r>
              <a:rPr lang="en-US" altLang="ko-KR" sz="2800" b="1" smtClean="0"/>
              <a:t>were rolls of leather. </a:t>
            </a:r>
            <a:br>
              <a:rPr lang="en-US" altLang="ko-KR" sz="2800" b="1" smtClean="0"/>
            </a:br>
            <a:r>
              <a:rPr lang="en-US" altLang="ko-KR" sz="2400" b="1" smtClean="0"/>
              <a:t>(= Rolls</a:t>
            </a:r>
            <a:r>
              <a:rPr lang="ko-KR" altLang="en-US" sz="2400" b="1" smtClean="0"/>
              <a:t> </a:t>
            </a:r>
            <a:r>
              <a:rPr lang="en-US" altLang="ko-KR" sz="2400" b="1" smtClean="0"/>
              <a:t>of leather were </a:t>
            </a:r>
            <a:r>
              <a:rPr lang="en-US" altLang="ko-KR" sz="2400" b="1" u="sng" smtClean="0"/>
              <a:t>inside the jars</a:t>
            </a:r>
            <a:r>
              <a:rPr lang="en-US" altLang="ko-KR" sz="2400" b="1" smtClean="0"/>
              <a:t>.)</a:t>
            </a:r>
            <a:endParaRPr lang="en-US" altLang="ko-KR" sz="2800" b="1" smtClean="0"/>
          </a:p>
          <a:p>
            <a:pPr eaLnBrk="1" hangingPunct="1">
              <a:buFont typeface="Arial" charset="0"/>
              <a:buNone/>
            </a:pPr>
            <a:endParaRPr lang="en-US" altLang="ko-KR" sz="1000" b="1" smtClean="0"/>
          </a:p>
          <a:p>
            <a:pPr eaLnBrk="1" hangingPunct="1"/>
            <a:r>
              <a:rPr lang="en-US" altLang="ko-KR" sz="2800" b="1" smtClean="0"/>
              <a:t> </a:t>
            </a:r>
            <a:r>
              <a:rPr lang="en-US" altLang="ko-KR" sz="2800" b="1" smtClean="0">
                <a:solidFill>
                  <a:srgbClr val="E46C0A"/>
                </a:solidFill>
              </a:rPr>
              <a:t>Into the room </a:t>
            </a:r>
            <a:r>
              <a:rPr lang="en-US" altLang="ko-KR" sz="2800" b="1" smtClean="0"/>
              <a:t>came a group of boys.</a:t>
            </a:r>
            <a:br>
              <a:rPr lang="en-US" altLang="ko-KR" sz="2800" b="1" smtClean="0"/>
            </a:br>
            <a:r>
              <a:rPr lang="en-US" altLang="ko-KR" sz="2400" b="1" smtClean="0"/>
              <a:t>(= A group of boys came </a:t>
            </a:r>
            <a:r>
              <a:rPr lang="en-US" altLang="ko-KR" sz="2400" b="1" u="sng" smtClean="0"/>
              <a:t>into the room</a:t>
            </a:r>
            <a:r>
              <a:rPr lang="en-US" altLang="ko-KR" sz="2400" b="1" smtClean="0"/>
              <a:t>.)</a:t>
            </a:r>
            <a:endParaRPr lang="en-US" altLang="ko-KR" sz="2800" b="1" smtClean="0"/>
          </a:p>
        </p:txBody>
      </p:sp>
      <p:sp>
        <p:nvSpPr>
          <p:cNvPr id="14339" name="Rectangle 6"/>
          <p:cNvSpPr>
            <a:spLocks noChangeArrowheads="1"/>
          </p:cNvSpPr>
          <p:nvPr/>
        </p:nvSpPr>
        <p:spPr bwMode="auto">
          <a:xfrm>
            <a:off x="900113" y="1628775"/>
            <a:ext cx="7416800" cy="1295400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7647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ko-KR" altLang="en-US" sz="2400" b="1"/>
              <a:t>문장의 보어나 부사어</a:t>
            </a:r>
            <a:r>
              <a:rPr lang="en-US" altLang="ko-KR" sz="2400" b="1"/>
              <a:t>(</a:t>
            </a:r>
            <a:r>
              <a:rPr lang="ko-KR" altLang="en-US" sz="2400" b="1"/>
              <a:t>구</a:t>
            </a:r>
            <a:r>
              <a:rPr lang="en-US" altLang="ko-KR" sz="2400" b="1"/>
              <a:t>)</a:t>
            </a:r>
            <a:r>
              <a:rPr lang="ko-KR" altLang="en-US" sz="2400" b="1"/>
              <a:t>의 의미를 강조하기 위해  문두로 나가면 다음에 오는 주어와 동사는 도치된다</a:t>
            </a:r>
            <a:r>
              <a:rPr lang="en-US" altLang="ko-KR" sz="2400" b="1"/>
              <a:t>.</a:t>
            </a:r>
            <a:endParaRPr lang="ko-KR" altLang="en-US" sz="2400" b="1"/>
          </a:p>
        </p:txBody>
      </p:sp>
      <p:sp>
        <p:nvSpPr>
          <p:cNvPr id="14340" name="WordArt 7"/>
          <p:cNvSpPr>
            <a:spLocks noChangeArrowheads="1" noChangeShapeType="1" noTextEdit="1"/>
          </p:cNvSpPr>
          <p:nvPr/>
        </p:nvSpPr>
        <p:spPr bwMode="auto">
          <a:xfrm>
            <a:off x="539750" y="3357563"/>
            <a:ext cx="90487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ko-KR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1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돋움"/>
                <a:ea typeface="돋움"/>
              </a:rPr>
              <a:t>Example</a:t>
            </a:r>
            <a:endParaRPr lang="ko-KR" altLang="en-US" i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tx1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돋움"/>
              <a:ea typeface="돋움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모서리가 둥근 직사각형 15"/>
          <p:cNvSpPr/>
          <p:nvPr/>
        </p:nvSpPr>
        <p:spPr>
          <a:xfrm>
            <a:off x="971550" y="3213100"/>
            <a:ext cx="7129463" cy="792163"/>
          </a:xfrm>
          <a:prstGeom prst="roundRect">
            <a:avLst>
              <a:gd name="adj" fmla="val 12265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 sz="1000">
              <a:solidFill>
                <a:srgbClr val="515EBB"/>
              </a:solidFill>
            </a:endParaRPr>
          </a:p>
          <a:p>
            <a:pPr algn="ctr"/>
            <a:r>
              <a:rPr lang="en-US" altLang="ko-KR" sz="2000">
                <a:solidFill>
                  <a:srgbClr val="515EBB"/>
                </a:solidFill>
              </a:rPr>
              <a:t>‘(</a:t>
            </a:r>
            <a:r>
              <a:rPr lang="ko-KR" altLang="en-US" sz="2000">
                <a:solidFill>
                  <a:srgbClr val="515EBB"/>
                </a:solidFill>
              </a:rPr>
              <a:t>목적어</a:t>
            </a:r>
            <a:r>
              <a:rPr lang="en-US" altLang="ko-KR" sz="2000">
                <a:solidFill>
                  <a:srgbClr val="515EBB"/>
                </a:solidFill>
              </a:rPr>
              <a:t>)</a:t>
            </a:r>
            <a:r>
              <a:rPr lang="ko-KR" altLang="en-US" sz="2000">
                <a:solidFill>
                  <a:srgbClr val="515EBB"/>
                </a:solidFill>
              </a:rPr>
              <a:t>가 </a:t>
            </a:r>
            <a:r>
              <a:rPr lang="en-US" altLang="ko-KR" sz="2000">
                <a:solidFill>
                  <a:srgbClr val="515EBB"/>
                </a:solidFill>
              </a:rPr>
              <a:t>~</a:t>
            </a:r>
            <a:r>
              <a:rPr lang="ko-KR" altLang="en-US" sz="2000">
                <a:solidFill>
                  <a:srgbClr val="515EBB"/>
                </a:solidFill>
              </a:rPr>
              <a:t>하는 것을 방해하다</a:t>
            </a:r>
            <a:r>
              <a:rPr lang="en-US" altLang="ko-KR" sz="2000">
                <a:solidFill>
                  <a:srgbClr val="515EBB"/>
                </a:solidFill>
              </a:rPr>
              <a:t>/</a:t>
            </a:r>
            <a:r>
              <a:rPr lang="ko-KR" altLang="en-US" sz="2000">
                <a:solidFill>
                  <a:srgbClr val="515EBB"/>
                </a:solidFill>
              </a:rPr>
              <a:t>막다</a:t>
            </a:r>
            <a:r>
              <a:rPr lang="en-US" altLang="ko-KR" sz="2000">
                <a:solidFill>
                  <a:srgbClr val="515EBB"/>
                </a:solidFill>
              </a:rPr>
              <a:t>’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en-US" altLang="ko-KR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keep+</a:t>
            </a:r>
            <a:r>
              <a:rPr lang="ko-KR" alt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목적어</a:t>
            </a:r>
            <a:r>
              <a:rPr lang="en-US" altLang="ko-KR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+from+-ing</a:t>
            </a:r>
            <a:endParaRPr lang="ko-KR" altLang="en-US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363" name="내용 개체 틀 2"/>
          <p:cNvSpPr>
            <a:spLocks noGrp="1"/>
          </p:cNvSpPr>
          <p:nvPr>
            <p:ph idx="1"/>
          </p:nvPr>
        </p:nvSpPr>
        <p:spPr>
          <a:xfrm>
            <a:off x="468313" y="4508500"/>
            <a:ext cx="8280400" cy="1871663"/>
          </a:xfrm>
        </p:spPr>
        <p:txBody>
          <a:bodyPr/>
          <a:lstStyle/>
          <a:p>
            <a:pPr eaLnBrk="1" hangingPunct="1"/>
            <a:r>
              <a:rPr lang="en-US" altLang="ko-KR" sz="2400" b="1" smtClean="0"/>
              <a:t>Archaeologists worked with great care to </a:t>
            </a:r>
            <a:r>
              <a:rPr lang="en-US" altLang="ko-KR" sz="2400" b="1" smtClean="0">
                <a:solidFill>
                  <a:srgbClr val="E46C0A"/>
                </a:solidFill>
              </a:rPr>
              <a:t>keep them from crumbling </a:t>
            </a:r>
            <a:r>
              <a:rPr lang="en-US" altLang="ko-KR" sz="2400" b="1" smtClean="0"/>
              <a:t>into dust.</a:t>
            </a:r>
          </a:p>
          <a:p>
            <a:pPr eaLnBrk="1" hangingPunct="1">
              <a:buFont typeface="Arial" charset="0"/>
              <a:buNone/>
            </a:pPr>
            <a:endParaRPr lang="en-US" altLang="ko-KR" sz="1000" b="1" smtClean="0"/>
          </a:p>
          <a:p>
            <a:pPr eaLnBrk="1" hangingPunct="1"/>
            <a:r>
              <a:rPr lang="en-US" altLang="ko-KR" sz="2400" b="1" smtClean="0"/>
              <a:t>The bad weather </a:t>
            </a:r>
            <a:r>
              <a:rPr lang="en-US" altLang="ko-KR" sz="2400" b="1" smtClean="0">
                <a:solidFill>
                  <a:srgbClr val="E46C0A"/>
                </a:solidFill>
              </a:rPr>
              <a:t>prevented her from leaving </a:t>
            </a:r>
            <a:r>
              <a:rPr lang="en-US" altLang="ko-KR" sz="2400" b="1" smtClean="0"/>
              <a:t>early in the morning.</a:t>
            </a:r>
          </a:p>
        </p:txBody>
      </p:sp>
      <p:graphicFrame>
        <p:nvGraphicFramePr>
          <p:cNvPr id="16450" name="Group 66"/>
          <p:cNvGraphicFramePr>
            <a:graphicFrameLocks noGrp="1"/>
          </p:cNvGraphicFramePr>
          <p:nvPr/>
        </p:nvGraphicFramePr>
        <p:xfrm>
          <a:off x="900113" y="1628775"/>
          <a:ext cx="7272337" cy="1800225"/>
        </p:xfrm>
        <a:graphic>
          <a:graphicData uri="http://schemas.openxmlformats.org/drawingml/2006/table">
            <a:tbl>
              <a:tblPr/>
              <a:tblGrid>
                <a:gridCol w="2305050"/>
                <a:gridCol w="1582738"/>
                <a:gridCol w="1800225"/>
                <a:gridCol w="1441450"/>
              </a:tblGrid>
              <a:tr h="18002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keep</a:t>
                      </a:r>
                    </a:p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stop</a:t>
                      </a:r>
                    </a:p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prevent</a:t>
                      </a:r>
                    </a:p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prohibit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6F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목적어</a:t>
                      </a:r>
                      <a:endParaRPr kumimoji="0" lang="en-US" altLang="ko-K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8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from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6F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-ing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826"/>
                    </a:solidFill>
                  </a:tcPr>
                </a:tc>
              </a:tr>
            </a:tbl>
          </a:graphicData>
        </a:graphic>
      </p:graphicFrame>
      <p:sp>
        <p:nvSpPr>
          <p:cNvPr id="15372" name="WordArt 7"/>
          <p:cNvSpPr>
            <a:spLocks noChangeArrowheads="1" noChangeShapeType="1" noTextEdit="1"/>
          </p:cNvSpPr>
          <p:nvPr/>
        </p:nvSpPr>
        <p:spPr bwMode="auto">
          <a:xfrm>
            <a:off x="468313" y="4292600"/>
            <a:ext cx="90487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ko-KR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1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돋움"/>
                <a:ea typeface="돋움"/>
              </a:rPr>
              <a:t>Example</a:t>
            </a:r>
            <a:endParaRPr lang="ko-KR" altLang="en-US" i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tx1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돋움"/>
              <a:ea typeface="돋움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모서리가 둥근 직사각형 15"/>
          <p:cNvSpPr/>
          <p:nvPr/>
        </p:nvSpPr>
        <p:spPr>
          <a:xfrm>
            <a:off x="971550" y="2997200"/>
            <a:ext cx="7056438" cy="719138"/>
          </a:xfrm>
          <a:prstGeom prst="roundRect">
            <a:avLst>
              <a:gd name="adj" fmla="val 12265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 sz="1000">
              <a:solidFill>
                <a:srgbClr val="515EBB"/>
              </a:solidFill>
            </a:endParaRPr>
          </a:p>
          <a:p>
            <a:pPr algn="ctr"/>
            <a:r>
              <a:rPr lang="en-US" altLang="ko-KR" sz="2000">
                <a:solidFill>
                  <a:srgbClr val="515EBB"/>
                </a:solidFill>
              </a:rPr>
              <a:t>‘~</a:t>
            </a:r>
            <a:r>
              <a:rPr lang="ko-KR" altLang="en-US" sz="2000">
                <a:solidFill>
                  <a:srgbClr val="515EBB"/>
                </a:solidFill>
              </a:rPr>
              <a:t>하는</a:t>
            </a:r>
            <a:r>
              <a:rPr lang="en-US" altLang="ko-KR" sz="2000">
                <a:solidFill>
                  <a:srgbClr val="515EBB"/>
                </a:solidFill>
              </a:rPr>
              <a:t>(</a:t>
            </a:r>
            <a:r>
              <a:rPr lang="ko-KR" altLang="en-US" sz="2000">
                <a:solidFill>
                  <a:srgbClr val="515EBB"/>
                </a:solidFill>
              </a:rPr>
              <a:t>된</a:t>
            </a:r>
            <a:r>
              <a:rPr lang="en-US" altLang="ko-KR" sz="2000">
                <a:solidFill>
                  <a:srgbClr val="515EBB"/>
                </a:solidFill>
              </a:rPr>
              <a:t>) </a:t>
            </a:r>
            <a:r>
              <a:rPr lang="ko-KR" altLang="en-US" sz="2000">
                <a:solidFill>
                  <a:srgbClr val="515EBB"/>
                </a:solidFill>
              </a:rPr>
              <a:t>채로</a:t>
            </a:r>
            <a:r>
              <a:rPr lang="en-US" altLang="ko-KR" sz="2000">
                <a:solidFill>
                  <a:srgbClr val="515EBB"/>
                </a:solidFill>
              </a:rPr>
              <a:t>, ~</a:t>
            </a:r>
            <a:r>
              <a:rPr lang="ko-KR" altLang="en-US" sz="2000">
                <a:solidFill>
                  <a:srgbClr val="515EBB"/>
                </a:solidFill>
              </a:rPr>
              <a:t>하면서</a:t>
            </a:r>
            <a:r>
              <a:rPr lang="en-US" altLang="ko-KR" sz="2000">
                <a:solidFill>
                  <a:srgbClr val="515EBB"/>
                </a:solidFill>
              </a:rPr>
              <a:t>, ~</a:t>
            </a:r>
            <a:r>
              <a:rPr lang="ko-KR" altLang="en-US" sz="2000">
                <a:solidFill>
                  <a:srgbClr val="515EBB"/>
                </a:solidFill>
              </a:rPr>
              <a:t>인 상태로’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ko-KR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부대상황의 </a:t>
            </a:r>
            <a:r>
              <a:rPr lang="en-US" altLang="ko-K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</a:t>
            </a:r>
            <a:endParaRPr lang="ko-KR" altLang="en-US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7" name="내용 개체 틀 2"/>
          <p:cNvSpPr>
            <a:spLocks noGrp="1"/>
          </p:cNvSpPr>
          <p:nvPr>
            <p:ph idx="1"/>
          </p:nvPr>
        </p:nvSpPr>
        <p:spPr>
          <a:xfrm>
            <a:off x="539750" y="4437063"/>
            <a:ext cx="7993063" cy="1512887"/>
          </a:xfrm>
        </p:spPr>
        <p:txBody>
          <a:bodyPr/>
          <a:lstStyle/>
          <a:p>
            <a:pPr eaLnBrk="1" hangingPunct="1"/>
            <a:r>
              <a:rPr lang="en-US" altLang="ko-KR" sz="2400" b="1" smtClean="0"/>
              <a:t>Archaeologists made a copy of the stone Pueblo god, </a:t>
            </a:r>
            <a:r>
              <a:rPr lang="en-US" altLang="ko-KR" sz="2400" b="1" smtClean="0">
                <a:solidFill>
                  <a:srgbClr val="E46C0A"/>
                </a:solidFill>
              </a:rPr>
              <a:t>with the lost arm replaced</a:t>
            </a:r>
            <a:r>
              <a:rPr lang="en-US" altLang="ko-KR" sz="2400" b="1" smtClean="0"/>
              <a:t>.</a:t>
            </a:r>
          </a:p>
          <a:p>
            <a:pPr eaLnBrk="1" hangingPunct="1">
              <a:buFont typeface="Arial" charset="0"/>
              <a:buNone/>
            </a:pPr>
            <a:endParaRPr lang="en-US" altLang="ko-KR" sz="1000" b="1" smtClean="0"/>
          </a:p>
          <a:p>
            <a:pPr eaLnBrk="1" hangingPunct="1"/>
            <a:r>
              <a:rPr lang="en-US" altLang="ko-KR" sz="2400" b="1" smtClean="0"/>
              <a:t>The man looked at me </a:t>
            </a:r>
            <a:r>
              <a:rPr lang="en-US" altLang="ko-KR" sz="2400" b="1" smtClean="0">
                <a:solidFill>
                  <a:srgbClr val="E46C0A"/>
                </a:solidFill>
              </a:rPr>
              <a:t>with a hat in his hand</a:t>
            </a:r>
            <a:r>
              <a:rPr lang="en-US" altLang="ko-KR" sz="2400" b="1" smtClean="0"/>
              <a:t>.</a:t>
            </a:r>
          </a:p>
        </p:txBody>
      </p:sp>
      <p:graphicFrame>
        <p:nvGraphicFramePr>
          <p:cNvPr id="18457" name="Group 25"/>
          <p:cNvGraphicFramePr>
            <a:graphicFrameLocks noGrp="1"/>
          </p:cNvGraphicFramePr>
          <p:nvPr/>
        </p:nvGraphicFramePr>
        <p:xfrm>
          <a:off x="900113" y="1773238"/>
          <a:ext cx="7200900" cy="1336675"/>
        </p:xfrm>
        <a:graphic>
          <a:graphicData uri="http://schemas.openxmlformats.org/drawingml/2006/table">
            <a:tbl>
              <a:tblPr/>
              <a:tblGrid>
                <a:gridCol w="1381125"/>
                <a:gridCol w="1384300"/>
                <a:gridCol w="4435475"/>
              </a:tblGrid>
              <a:tr h="1336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with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6F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목적어</a:t>
                      </a:r>
                      <a:endParaRPr kumimoji="0" lang="en-US" altLang="ko-K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8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현재분사</a:t>
                      </a: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목적어와 능동관계</a:t>
                      </a: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과거분사</a:t>
                      </a: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목적어와 수동관계</a:t>
                      </a: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부사구</a:t>
                      </a: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목적어의 상태</a:t>
                      </a: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6F26"/>
                    </a:solidFill>
                  </a:tcPr>
                </a:tc>
              </a:tr>
            </a:tbl>
          </a:graphicData>
        </a:graphic>
      </p:graphicFrame>
      <p:sp>
        <p:nvSpPr>
          <p:cNvPr id="16394" name="WordArt 7"/>
          <p:cNvSpPr>
            <a:spLocks noChangeArrowheads="1" noChangeShapeType="1" noTextEdit="1"/>
          </p:cNvSpPr>
          <p:nvPr/>
        </p:nvSpPr>
        <p:spPr bwMode="auto">
          <a:xfrm>
            <a:off x="539750" y="4149725"/>
            <a:ext cx="90487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ko-KR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1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돋움"/>
                <a:ea typeface="돋움"/>
              </a:rPr>
              <a:t>Example</a:t>
            </a:r>
            <a:endParaRPr lang="ko-KR" altLang="en-US" i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tx1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돋움"/>
              <a:ea typeface="돋움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ko-KR" alt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부대상황의 </a:t>
            </a:r>
            <a:r>
              <a:rPr lang="en-US" altLang="ko-KR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with</a:t>
            </a:r>
            <a:endParaRPr lang="ko-KR" altLang="en-US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7410" name="내용 개체 틀 2"/>
          <p:cNvSpPr>
            <a:spLocks noGrp="1"/>
          </p:cNvSpPr>
          <p:nvPr>
            <p:ph idx="4294967295"/>
          </p:nvPr>
        </p:nvSpPr>
        <p:spPr>
          <a:xfrm>
            <a:off x="539750" y="2205038"/>
            <a:ext cx="7848600" cy="2808287"/>
          </a:xfrm>
        </p:spPr>
        <p:txBody>
          <a:bodyPr/>
          <a:lstStyle/>
          <a:p>
            <a:r>
              <a:rPr lang="en-US" altLang="ko-KR" sz="2400" b="1" smtClean="0"/>
              <a:t>She prayed </a:t>
            </a:r>
            <a:r>
              <a:rPr lang="en-US" altLang="ko-KR" sz="2400" b="1" smtClean="0">
                <a:solidFill>
                  <a:srgbClr val="E66F26"/>
                </a:solidFill>
              </a:rPr>
              <a:t>with her baby on her back</a:t>
            </a:r>
            <a:r>
              <a:rPr lang="en-US" altLang="ko-KR" sz="2400" b="1" smtClean="0"/>
              <a:t>.</a:t>
            </a:r>
          </a:p>
          <a:p>
            <a:pPr>
              <a:buFont typeface="Arial" charset="0"/>
              <a:buNone/>
            </a:pPr>
            <a:endParaRPr lang="en-US" altLang="ko-KR" sz="1000" b="1" smtClean="0"/>
          </a:p>
          <a:p>
            <a:r>
              <a:rPr lang="en-US" altLang="ko-KR" sz="2400" b="1" smtClean="0"/>
              <a:t>I will be lonely </a:t>
            </a:r>
            <a:r>
              <a:rPr lang="en-US" altLang="ko-KR" sz="2400" b="1" smtClean="0">
                <a:solidFill>
                  <a:srgbClr val="E66F26"/>
                </a:solidFill>
              </a:rPr>
              <a:t>with you far away</a:t>
            </a:r>
            <a:r>
              <a:rPr lang="en-US" altLang="ko-KR" sz="2400" b="1" smtClean="0"/>
              <a:t>.</a:t>
            </a:r>
          </a:p>
          <a:p>
            <a:pPr>
              <a:buFont typeface="Arial" charset="0"/>
              <a:buNone/>
            </a:pPr>
            <a:endParaRPr lang="en-US" altLang="ko-KR" sz="1000" b="1" smtClean="0"/>
          </a:p>
          <a:p>
            <a:r>
              <a:rPr lang="en-US" altLang="ko-KR" sz="2400" b="1" smtClean="0"/>
              <a:t>Don't speak </a:t>
            </a:r>
            <a:r>
              <a:rPr lang="en-US" altLang="ko-KR" sz="2400" b="1" smtClean="0">
                <a:solidFill>
                  <a:srgbClr val="E66F26"/>
                </a:solidFill>
              </a:rPr>
              <a:t>with your mouth full</a:t>
            </a:r>
            <a:r>
              <a:rPr lang="en-US" altLang="ko-KR" sz="2400" b="1" smtClean="0"/>
              <a:t>.</a:t>
            </a:r>
          </a:p>
          <a:p>
            <a:pPr>
              <a:buFont typeface="Arial" charset="0"/>
              <a:buNone/>
            </a:pPr>
            <a:endParaRPr lang="en-US" altLang="ko-KR" sz="1000" b="1" smtClean="0"/>
          </a:p>
          <a:p>
            <a:pPr>
              <a:buClr>
                <a:schemeClr val="tx1"/>
              </a:buClr>
            </a:pPr>
            <a:r>
              <a:rPr lang="en-US" altLang="ko-KR" sz="2400" b="1" smtClean="0">
                <a:solidFill>
                  <a:srgbClr val="E66F26"/>
                </a:solidFill>
              </a:rPr>
              <a:t>With technology progressing so fast</a:t>
            </a:r>
            <a:r>
              <a:rPr lang="en-US" altLang="ko-KR" sz="2400" b="1" smtClean="0"/>
              <a:t>, some people have difficulty using new devices.</a:t>
            </a:r>
            <a:endParaRPr lang="ko-KR" altLang="en-US" sz="2400" b="1" smtClean="0"/>
          </a:p>
        </p:txBody>
      </p:sp>
      <p:sp>
        <p:nvSpPr>
          <p:cNvPr id="17411" name="WordArt 7"/>
          <p:cNvSpPr>
            <a:spLocks noChangeArrowheads="1" noChangeShapeType="1" noTextEdit="1"/>
          </p:cNvSpPr>
          <p:nvPr/>
        </p:nvSpPr>
        <p:spPr bwMode="auto">
          <a:xfrm>
            <a:off x="539750" y="1844675"/>
            <a:ext cx="90487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ko-KR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1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돋움"/>
                <a:ea typeface="돋움"/>
              </a:rPr>
              <a:t>Example</a:t>
            </a:r>
            <a:endParaRPr lang="ko-KR" altLang="en-US" i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tx1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돋움"/>
              <a:ea typeface="돋움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4">
      <a:majorFont>
        <a:latin typeface="휴먼둥근헤드라인"/>
        <a:ea typeface="휴먼둥근헤드라인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1329</TotalTime>
  <Words>172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디자인 서식 파일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굴림</vt:lpstr>
      <vt:lpstr>맑은 고딕</vt:lpstr>
      <vt:lpstr>Arial</vt:lpstr>
      <vt:lpstr>휴먼둥근헤드라인</vt:lpstr>
      <vt:lpstr>Microsoft Sans Serif</vt:lpstr>
      <vt:lpstr>Wingdings</vt:lpstr>
      <vt:lpstr>Office 테마</vt:lpstr>
      <vt:lpstr>Grammar Points in Use</vt:lpstr>
      <vt:lpstr>도치</vt:lpstr>
      <vt:lpstr>keep+목적어+from+-ing</vt:lpstr>
      <vt:lpstr>부대상황의 with</vt:lpstr>
      <vt:lpstr>부대상황의 with</vt:lpstr>
      <vt:lpstr>슬라이드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Windows 사용자</dc:creator>
  <cp:lastModifiedBy>misuser</cp:lastModifiedBy>
  <cp:revision>72</cp:revision>
  <dcterms:created xsi:type="dcterms:W3CDTF">2012-05-13T05:43:10Z</dcterms:created>
  <dcterms:modified xsi:type="dcterms:W3CDTF">2012-09-10T23:18:12Z</dcterms:modified>
</cp:coreProperties>
</file>