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6" r:id="rId2"/>
    <p:sldId id="317" r:id="rId3"/>
    <p:sldId id="318" r:id="rId4"/>
    <p:sldId id="326" r:id="rId5"/>
    <p:sldId id="319" r:id="rId6"/>
    <p:sldId id="325" r:id="rId7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5pPr>
    <a:lvl6pPr marL="22860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6pPr>
    <a:lvl7pPr marL="27432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7pPr>
    <a:lvl8pPr marL="32004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8pPr>
    <a:lvl9pPr marL="3657600" algn="l" defTabSz="914400" rtl="0" eaLnBrk="1" latinLnBrk="1" hangingPunct="1">
      <a:defRPr kumimoji="1" kern="1200">
        <a:solidFill>
          <a:schemeClr val="bg1"/>
        </a:solidFill>
        <a:latin typeface="굴림" charset="-127"/>
        <a:ea typeface="맑은 고딕"/>
        <a:cs typeface="맑은 고딕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E66F26"/>
    <a:srgbClr val="E69826"/>
    <a:srgbClr val="716E9E"/>
    <a:srgbClr val="515EB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테마 스타일 2 - 강조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4660"/>
  </p:normalViewPr>
  <p:slideViewPr>
    <p:cSldViewPr>
      <p:cViewPr varScale="1">
        <p:scale>
          <a:sx n="93" d="100"/>
          <a:sy n="93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BE8DE-6D06-44CD-8CB2-D44BFDA2133B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3E0DA-DD75-4833-B484-44ACE5CF4945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1145-37D1-4CF1-8A9D-C71233596449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7898D-0AFC-4DBB-8415-10DC35D4049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DDD3A-71B0-4C83-8DEA-A93E83CE9645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DE90F-4135-45C8-86D8-DC495F41773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6C45A-43A6-4F29-8685-347D6075149C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89F21-7F9C-443E-8D2E-E7AF9508EF4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09E2F-4147-4B3F-8BBA-569885CB7CD8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4E4AE-B18C-4CFA-BB46-1EA2CFEF86E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540D1-C249-4B81-B358-39FA063F20B1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8D608-ECD7-48C1-B89C-806575D12F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D0F5A-F99F-4989-A2C9-998D194B0B67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469F3-3F32-4A4E-BAFC-728DA5A4053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9FEE0-06E7-40CB-AABA-90C15BA5773B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2685F-A8CF-42D2-A2AA-BEF852CE130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34FAA-9A17-45B8-BE77-F475D15CFB1D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3FC17-03FD-438B-8E80-20FD486B0F6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F433-B8A4-4518-B83C-C2CBA56012A9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B6B31-9EB6-4898-86F5-90892422BA7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2D95D-0BDD-4AB3-BD3E-47AEFBF0F0AD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9A182-FEE5-4AF0-97C0-8A037ABA630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5E11F9A-6BB5-4133-BFE8-7A09577947D3}" type="datetimeFigureOut">
              <a:rPr lang="ko-KR" altLang="en-US"/>
              <a:pPr>
                <a:defRPr/>
              </a:pPr>
              <a:t>2012-08-23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604518C1-DD68-4437-8073-B260ABDCE8B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휴먼둥근헤드라인" pitchFamily="18" charset="-127"/>
          <a:ea typeface="휴먼둥근헤드라인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맑은 고딕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맑은 고딕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맑은 고딕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맑은 고딕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36513" y="1773238"/>
            <a:ext cx="9155113" cy="1150937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ko-KR" sz="4800" spc="-300" dirty="0" smtClean="0">
                <a:ln w="28575">
                  <a:noFill/>
                  <a:beve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cs typeface="Microsoft Sans Serif" pitchFamily="34" charset="0"/>
              </a:rPr>
              <a:t>Grammar Points in Use</a:t>
            </a:r>
            <a:endParaRPr lang="ko-KR" altLang="en-US" sz="4800" spc="-300" dirty="0">
              <a:ln w="28575">
                <a:noFill/>
                <a:beve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cs typeface="Microsoft Sans Serif" pitchFamily="34" charset="0"/>
            </a:endParaRPr>
          </a:p>
        </p:txBody>
      </p:sp>
      <p:grpSp>
        <p:nvGrpSpPr>
          <p:cNvPr id="13315" name="Group 7"/>
          <p:cNvGrpSpPr>
            <a:grpSpLocks/>
          </p:cNvGrpSpPr>
          <p:nvPr/>
        </p:nvGrpSpPr>
        <p:grpSpPr bwMode="auto">
          <a:xfrm>
            <a:off x="3348038" y="3644900"/>
            <a:ext cx="2357437" cy="1327150"/>
            <a:chOff x="2121" y="2231"/>
            <a:chExt cx="1485" cy="836"/>
          </a:xfrm>
        </p:grpSpPr>
        <p:sp>
          <p:nvSpPr>
            <p:cNvPr id="8" name="모서리가 둥근 직사각형 7"/>
            <p:cNvSpPr/>
            <p:nvPr/>
          </p:nvSpPr>
          <p:spPr>
            <a:xfrm>
              <a:off x="2141" y="2242"/>
              <a:ext cx="1450" cy="408"/>
            </a:xfrm>
            <a:prstGeom prst="roundRect">
              <a:avLst>
                <a:gd name="adj" fmla="val 27116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0" name="모서리가 둥근 직사각형 9"/>
            <p:cNvSpPr/>
            <p:nvPr/>
          </p:nvSpPr>
          <p:spPr>
            <a:xfrm>
              <a:off x="2245" y="2296"/>
              <a:ext cx="1225" cy="296"/>
            </a:xfrm>
            <a:prstGeom prst="roundRect">
              <a:avLst>
                <a:gd name="adj" fmla="val 27116"/>
              </a:avLst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kumimoji="0" lang="en-US" altLang="ko-KR" sz="2400">
                  <a:solidFill>
                    <a:srgbClr val="E66F26"/>
                  </a:solidFill>
                  <a:latin typeface="휴먼둥근헤드라인" pitchFamily="18" charset="-127"/>
                  <a:ea typeface="휴먼둥근헤드라인" pitchFamily="18" charset="-127"/>
                  <a:cs typeface="맑은 고딕"/>
                </a:rPr>
                <a:t>Lesson 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as B</a:t>
            </a: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o-KR" altLang="en-US" sz="31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내용 개체 틀 2"/>
          <p:cNvSpPr>
            <a:spLocks noGrp="1"/>
          </p:cNvSpPr>
          <p:nvPr>
            <p:ph idx="1"/>
          </p:nvPr>
        </p:nvSpPr>
        <p:spPr>
          <a:xfrm>
            <a:off x="468313" y="3789363"/>
            <a:ext cx="8229600" cy="2087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400" b="1" smtClean="0"/>
              <a:t>Some educators nowadays </a:t>
            </a:r>
            <a:r>
              <a:rPr lang="en-US" altLang="ko-KR" sz="2400" b="1" smtClean="0">
                <a:solidFill>
                  <a:srgbClr val="E46C0A"/>
                </a:solidFill>
              </a:rPr>
              <a:t>see</a:t>
            </a:r>
            <a:r>
              <a:rPr lang="en-US" altLang="ko-KR" sz="2400" b="1" smtClean="0"/>
              <a:t> comics </a:t>
            </a:r>
            <a:r>
              <a:rPr lang="en-US" altLang="ko-KR" sz="2400" b="1" smtClean="0">
                <a:solidFill>
                  <a:srgbClr val="E46C0A"/>
                </a:solidFill>
              </a:rPr>
              <a:t>as</a:t>
            </a:r>
            <a:r>
              <a:rPr lang="en-US" altLang="ko-KR" sz="2400" b="1" smtClean="0"/>
              <a:t> a way to get teenagers to choose reading instead of watching television or playing video games.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ko-KR" sz="1000" b="1" smtClean="0"/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altLang="ko-KR" sz="2400" b="1" smtClean="0"/>
              <a:t>Many Americans </a:t>
            </a:r>
            <a:r>
              <a:rPr lang="en-US" altLang="ko-KR" sz="2400" b="1" smtClean="0">
                <a:solidFill>
                  <a:srgbClr val="E46C0A"/>
                </a:solidFill>
              </a:rPr>
              <a:t>see</a:t>
            </a:r>
            <a:r>
              <a:rPr lang="en-US" altLang="ko-KR" sz="2400" b="1" smtClean="0"/>
              <a:t> science </a:t>
            </a:r>
            <a:r>
              <a:rPr lang="en-US" altLang="ko-KR" sz="2400" b="1" smtClean="0">
                <a:solidFill>
                  <a:srgbClr val="E46C0A"/>
                </a:solidFill>
              </a:rPr>
              <a:t>as</a:t>
            </a:r>
            <a:r>
              <a:rPr lang="en-US" altLang="ko-KR" sz="2400" b="1" smtClean="0"/>
              <a:t> a force that has improved their lives.</a:t>
            </a:r>
            <a:endParaRPr lang="ko-KR" altLang="en-US" sz="2400" smtClean="0"/>
          </a:p>
        </p:txBody>
      </p:sp>
      <p:sp>
        <p:nvSpPr>
          <p:cNvPr id="14339" name="WordArt 7"/>
          <p:cNvSpPr>
            <a:spLocks noChangeArrowheads="1" noChangeShapeType="1" noTextEdit="1"/>
          </p:cNvSpPr>
          <p:nvPr/>
        </p:nvSpPr>
        <p:spPr bwMode="auto">
          <a:xfrm>
            <a:off x="468313" y="3500438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827088" y="1773238"/>
            <a:ext cx="7416800" cy="1150937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altLang="ko-KR" sz="2400" b="1"/>
              <a:t>see [view, regard, think of, look upon ]</a:t>
            </a:r>
            <a:r>
              <a:rPr lang="en-US" altLang="ko-KR"/>
              <a:t> </a:t>
            </a:r>
            <a:r>
              <a:rPr lang="en-US" altLang="ko-KR" sz="2400" b="1"/>
              <a:t>A as B</a:t>
            </a:r>
          </a:p>
          <a:p>
            <a:pPr algn="ctr"/>
            <a:r>
              <a:rPr lang="en-US" altLang="ko-KR" sz="2400" b="1"/>
              <a:t>‘A</a:t>
            </a:r>
            <a:r>
              <a:rPr lang="ko-KR" altLang="en-US" sz="2400" b="1"/>
              <a:t>를 </a:t>
            </a:r>
            <a:r>
              <a:rPr lang="en-US" altLang="ko-KR" sz="2400" b="1"/>
              <a:t>B</a:t>
            </a:r>
            <a:r>
              <a:rPr lang="ko-KR" altLang="en-US" sz="2400" b="1"/>
              <a:t>로 여기다</a:t>
            </a:r>
            <a:r>
              <a:rPr lang="en-US" altLang="ko-KR" sz="2400" b="1"/>
              <a:t>(</a:t>
            </a:r>
            <a:r>
              <a:rPr lang="ko-KR" altLang="en-US" sz="2400" b="1"/>
              <a:t>간주하다</a:t>
            </a:r>
            <a:r>
              <a:rPr lang="en-US" altLang="ko-KR" sz="2400" b="1"/>
              <a:t>)’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ko-KR" altLang="en-US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진행수동태</a:t>
            </a:r>
          </a:p>
        </p:txBody>
      </p:sp>
      <p:sp>
        <p:nvSpPr>
          <p:cNvPr id="15362" name="내용 개체 틀 2"/>
          <p:cNvSpPr>
            <a:spLocks noGrp="1"/>
          </p:cNvSpPr>
          <p:nvPr>
            <p:ph idx="1"/>
          </p:nvPr>
        </p:nvSpPr>
        <p:spPr>
          <a:xfrm>
            <a:off x="468313" y="4076700"/>
            <a:ext cx="8229600" cy="1657350"/>
          </a:xfrm>
        </p:spPr>
        <p:txBody>
          <a:bodyPr/>
          <a:lstStyle/>
          <a:p>
            <a:pPr eaLnBrk="1" hangingPunct="1"/>
            <a:r>
              <a:rPr lang="en-US" altLang="ko-KR" sz="2400" b="1" smtClean="0"/>
              <a:t>Comics </a:t>
            </a:r>
            <a:r>
              <a:rPr lang="en-US" altLang="ko-KR" sz="2400" b="1" smtClean="0">
                <a:solidFill>
                  <a:srgbClr val="E46C0A"/>
                </a:solidFill>
              </a:rPr>
              <a:t>are</a:t>
            </a:r>
            <a:r>
              <a:rPr lang="en-US" altLang="ko-KR" sz="2400" b="1" smtClean="0"/>
              <a:t> increasingly </a:t>
            </a:r>
            <a:r>
              <a:rPr lang="en-US" altLang="ko-KR" sz="2400" b="1" smtClean="0">
                <a:solidFill>
                  <a:srgbClr val="E46C0A"/>
                </a:solidFill>
              </a:rPr>
              <a:t>being used </a:t>
            </a:r>
            <a:r>
              <a:rPr lang="en-US" altLang="ko-KR" sz="2400" b="1" smtClean="0"/>
              <a:t>for educational purposes.</a:t>
            </a:r>
          </a:p>
          <a:p>
            <a:pPr eaLnBrk="1" hangingPunct="1">
              <a:buFont typeface="Arial" charset="0"/>
              <a:buNone/>
            </a:pPr>
            <a:endParaRPr lang="en-US" altLang="ko-KR" sz="1000" b="1" smtClean="0"/>
          </a:p>
          <a:p>
            <a:pPr eaLnBrk="1" hangingPunct="1"/>
            <a:r>
              <a:rPr lang="en-US" altLang="ko-KR" sz="2400" b="1" smtClean="0"/>
              <a:t>The old computers </a:t>
            </a:r>
            <a:r>
              <a:rPr lang="en-US" altLang="ko-KR" sz="2400" b="1" smtClean="0">
                <a:solidFill>
                  <a:srgbClr val="E46C0A"/>
                </a:solidFill>
              </a:rPr>
              <a:t>are</a:t>
            </a:r>
            <a:r>
              <a:rPr lang="en-US" altLang="ko-KR" sz="2400" b="1" smtClean="0"/>
              <a:t> </a:t>
            </a:r>
            <a:r>
              <a:rPr lang="en-US" altLang="ko-KR" sz="2400" b="1" smtClean="0">
                <a:solidFill>
                  <a:srgbClr val="E46C0A"/>
                </a:solidFill>
              </a:rPr>
              <a:t>being fixed </a:t>
            </a:r>
            <a:r>
              <a:rPr lang="en-US" altLang="ko-KR" sz="2400" b="1" smtClean="0"/>
              <a:t>by the mechanics.</a:t>
            </a:r>
            <a:endParaRPr lang="ko-KR" altLang="en-US" sz="2400" smtClean="0"/>
          </a:p>
        </p:txBody>
      </p:sp>
      <p:sp>
        <p:nvSpPr>
          <p:cNvPr id="15363" name="WordArt 7"/>
          <p:cNvSpPr>
            <a:spLocks noChangeArrowheads="1" noChangeShapeType="1" noTextEdit="1"/>
          </p:cNvSpPr>
          <p:nvPr/>
        </p:nvSpPr>
        <p:spPr bwMode="auto">
          <a:xfrm>
            <a:off x="539750" y="3789363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  <p:graphicFrame>
        <p:nvGraphicFramePr>
          <p:cNvPr id="16634" name="Group 250"/>
          <p:cNvGraphicFramePr>
            <a:graphicFrameLocks noGrp="1"/>
          </p:cNvGraphicFramePr>
          <p:nvPr/>
        </p:nvGraphicFramePr>
        <p:xfrm>
          <a:off x="827088" y="1628775"/>
          <a:ext cx="7632700" cy="1512888"/>
        </p:xfrm>
        <a:graphic>
          <a:graphicData uri="http://schemas.openxmlformats.org/drawingml/2006/table">
            <a:tbl>
              <a:tblPr/>
              <a:tblGrid>
                <a:gridCol w="1728787"/>
                <a:gridCol w="1152525"/>
                <a:gridCol w="1223963"/>
                <a:gridCol w="1152525"/>
                <a:gridCol w="237490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진행형</a:t>
                      </a:r>
                    </a:p>
                  </a:txBody>
                  <a:tcPr horzOverflow="overflow">
                    <a:lnL cap="flat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be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-ing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ko-K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~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중이다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수동태</a:t>
                      </a:r>
                    </a:p>
                  </a:txBody>
                  <a:tcPr horzOverflow="overflow">
                    <a:lnL cap="flat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be</a:t>
                      </a:r>
                      <a:endParaRPr kumimoji="0" lang="ko-KR" alt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US" altLang="ko-K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p.p.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~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맑은 고딕"/>
                          <a:ea typeface="맑은 고딕"/>
                          <a:cs typeface="맑은 고딕"/>
                        </a:rPr>
                        <a:t>되다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9826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ko-KR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맑은 고딕"/>
                          <a:ea typeface="맑은 고딕"/>
                          <a:cs typeface="맑은 고딕"/>
                        </a:rPr>
                        <a:t>진행수동태</a:t>
                      </a:r>
                    </a:p>
                  </a:txBody>
                  <a:tcPr horzOverflow="overflow">
                    <a:lnL cap="flat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맑은 고딕"/>
                          <a:ea typeface="맑은 고딕"/>
                          <a:cs typeface="맑은 고딕"/>
                        </a:rPr>
                        <a:t>be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맑은 고딕"/>
                          <a:ea typeface="맑은 고딕"/>
                          <a:cs typeface="맑은 고딕"/>
                        </a:rPr>
                        <a:t>being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맑은 고딕"/>
                          <a:ea typeface="맑은 고딕"/>
                          <a:cs typeface="맑은 고딕"/>
                        </a:rPr>
                        <a:t>p.p.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1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맑은 고딕"/>
                          <a:ea typeface="맑은 고딕"/>
                          <a:cs typeface="맑은 고딕"/>
                        </a:rPr>
                        <a:t>~</a:t>
                      </a:r>
                      <a:r>
                        <a:rPr kumimoji="0" lang="ko-KR" alt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맑은 고딕"/>
                          <a:ea typeface="맑은 고딕"/>
                          <a:cs typeface="맑은 고딕"/>
                        </a:rPr>
                        <a:t>되는 중이다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6F2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/>
            </a:pPr>
            <a:r>
              <a:rPr lang="ko-KR" altLang="en-US" sz="360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진행수동태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57200" y="2060575"/>
            <a:ext cx="8229600" cy="25209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altLang="ko-KR" sz="2400" smtClean="0"/>
              <a:t>cf. </a:t>
            </a:r>
            <a:r>
              <a:rPr lang="ko-KR" altLang="en-US" sz="2400" smtClean="0"/>
              <a:t>다양한 형태의 수동태</a:t>
            </a:r>
          </a:p>
          <a:p>
            <a:pPr>
              <a:buFontTx/>
              <a:buChar char="•"/>
            </a:pPr>
            <a:r>
              <a:rPr lang="ko-KR" altLang="en-US" sz="2400" smtClean="0">
                <a:solidFill>
                  <a:schemeClr val="accent1"/>
                </a:solidFill>
              </a:rPr>
              <a:t>완료수동태</a:t>
            </a:r>
            <a:r>
              <a:rPr lang="en-US" altLang="ko-KR" sz="2400" smtClean="0">
                <a:solidFill>
                  <a:schemeClr val="accent1"/>
                </a:solidFill>
              </a:rPr>
              <a:t>: have[has, had] been p.p.</a:t>
            </a:r>
          </a:p>
          <a:p>
            <a:pPr>
              <a:buFontTx/>
              <a:buNone/>
            </a:pPr>
            <a:r>
              <a:rPr lang="en-US" altLang="ko-KR" sz="2400" smtClean="0"/>
              <a:t>   </a:t>
            </a:r>
            <a:r>
              <a:rPr lang="en-US" altLang="ko-KR" sz="2400" b="1" smtClean="0"/>
              <a:t>The mystery of the human brain</a:t>
            </a:r>
            <a:r>
              <a:rPr lang="ko-KR" altLang="en-US" sz="2400" b="1" smtClean="0"/>
              <a:t> </a:t>
            </a:r>
            <a:r>
              <a:rPr lang="en-US" altLang="ko-KR" sz="2400" b="1" smtClean="0">
                <a:solidFill>
                  <a:srgbClr val="E66F26"/>
                </a:solidFill>
              </a:rPr>
              <a:t>has </a:t>
            </a:r>
            <a:r>
              <a:rPr lang="en-US" altLang="ko-KR" sz="2400" b="1" smtClean="0"/>
              <a:t>not</a:t>
            </a:r>
            <a:r>
              <a:rPr lang="en-US" altLang="ko-KR" sz="2400" b="1" smtClean="0">
                <a:solidFill>
                  <a:srgbClr val="E66F26"/>
                </a:solidFill>
              </a:rPr>
              <a:t> been solved</a:t>
            </a:r>
            <a:r>
              <a:rPr lang="en-US" altLang="ko-KR" sz="2400" b="1" smtClean="0"/>
              <a:t>.</a:t>
            </a:r>
            <a:r>
              <a:rPr lang="en-US" altLang="ko-KR" sz="2400" smtClean="0"/>
              <a:t> </a:t>
            </a:r>
          </a:p>
          <a:p>
            <a:pPr>
              <a:buFontTx/>
              <a:buNone/>
            </a:pPr>
            <a:endParaRPr lang="ko-KR" altLang="en-US" sz="1000" smtClean="0">
              <a:solidFill>
                <a:schemeClr val="accent1"/>
              </a:solidFill>
            </a:endParaRPr>
          </a:p>
          <a:p>
            <a:pPr>
              <a:buFontTx/>
              <a:buChar char="•"/>
            </a:pPr>
            <a:r>
              <a:rPr lang="ko-KR" altLang="en-US" sz="2400" smtClean="0">
                <a:solidFill>
                  <a:schemeClr val="accent1"/>
                </a:solidFill>
              </a:rPr>
              <a:t>조동사수동태</a:t>
            </a:r>
            <a:r>
              <a:rPr lang="en-US" altLang="ko-KR" sz="2400" smtClean="0">
                <a:solidFill>
                  <a:schemeClr val="accent1"/>
                </a:solidFill>
              </a:rPr>
              <a:t>: </a:t>
            </a:r>
            <a:r>
              <a:rPr lang="ko-KR" altLang="en-US" sz="2400" smtClean="0">
                <a:solidFill>
                  <a:schemeClr val="accent1"/>
                </a:solidFill>
              </a:rPr>
              <a:t>조동사 </a:t>
            </a:r>
            <a:r>
              <a:rPr lang="en-US" altLang="ko-KR" sz="2400" smtClean="0">
                <a:solidFill>
                  <a:schemeClr val="accent1"/>
                </a:solidFill>
              </a:rPr>
              <a:t>be p.p.</a:t>
            </a:r>
          </a:p>
          <a:p>
            <a:pPr>
              <a:buFontTx/>
              <a:buNone/>
            </a:pPr>
            <a:r>
              <a:rPr lang="en-US" altLang="ko-KR" sz="2400" smtClean="0"/>
              <a:t>   </a:t>
            </a:r>
            <a:r>
              <a:rPr lang="en-US" altLang="ko-KR" sz="2400" b="1" smtClean="0"/>
              <a:t>More work </a:t>
            </a:r>
            <a:r>
              <a:rPr lang="en-US" altLang="ko-KR" sz="2400" b="1" smtClean="0">
                <a:solidFill>
                  <a:srgbClr val="E66F26"/>
                </a:solidFill>
              </a:rPr>
              <a:t>must be done</a:t>
            </a:r>
            <a:r>
              <a:rPr lang="en-US" altLang="ko-KR" sz="2400" b="1" smtClean="0"/>
              <a:t> to save our energy.</a:t>
            </a:r>
            <a:endParaRPr lang="ko-KR" altLang="en-US" sz="2400" b="1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ko-KR" alt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동등비교</a:t>
            </a:r>
            <a:endParaRPr lang="ko-KR" altLang="en-US" sz="3100" spc="-3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0" name="내용 개체 틀 2"/>
          <p:cNvSpPr>
            <a:spLocks noGrp="1"/>
          </p:cNvSpPr>
          <p:nvPr>
            <p:ph idx="1"/>
          </p:nvPr>
        </p:nvSpPr>
        <p:spPr>
          <a:xfrm>
            <a:off x="468313" y="3644900"/>
            <a:ext cx="8229600" cy="25923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 sz="2400" b="1" smtClean="0"/>
              <a:t>Children benefit from reading comics </a:t>
            </a:r>
            <a:r>
              <a:rPr lang="en-US" altLang="ko-KR" sz="2400" b="1" smtClean="0">
                <a:solidFill>
                  <a:srgbClr val="E46C0A"/>
                </a:solidFill>
              </a:rPr>
              <a:t>as</a:t>
            </a:r>
            <a:r>
              <a:rPr lang="en-US" altLang="ko-KR" sz="2400" b="1" smtClean="0"/>
              <a:t> much </a:t>
            </a:r>
            <a:r>
              <a:rPr lang="en-US" altLang="ko-KR" sz="2400" b="1" smtClean="0">
                <a:solidFill>
                  <a:srgbClr val="E46C0A"/>
                </a:solidFill>
              </a:rPr>
              <a:t>as</a:t>
            </a:r>
            <a:r>
              <a:rPr lang="en-US" altLang="ko-KR" sz="2400" b="1" smtClean="0"/>
              <a:t> they do from reading other kinds of books.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altLang="ko-KR" sz="1000" b="1" smtClean="0"/>
          </a:p>
          <a:p>
            <a:pPr eaLnBrk="1" hangingPunct="1">
              <a:lnSpc>
                <a:spcPct val="90000"/>
              </a:lnSpc>
            </a:pPr>
            <a:r>
              <a:rPr lang="en-US" altLang="ko-KR" sz="2400" b="1" smtClean="0"/>
              <a:t>Our fruits and vegetables are </a:t>
            </a:r>
            <a:r>
              <a:rPr lang="en-US" altLang="ko-KR" sz="2400" b="1" smtClean="0">
                <a:solidFill>
                  <a:srgbClr val="E46C0A"/>
                </a:solidFill>
              </a:rPr>
              <a:t>as </a:t>
            </a:r>
            <a:r>
              <a:rPr lang="en-US" altLang="ko-KR" sz="2400" b="1" smtClean="0"/>
              <a:t>fresh</a:t>
            </a:r>
            <a:r>
              <a:rPr lang="en-US" altLang="ko-KR" sz="2400" b="1" smtClean="0">
                <a:solidFill>
                  <a:srgbClr val="E46C0A"/>
                </a:solidFill>
              </a:rPr>
              <a:t> as </a:t>
            </a:r>
            <a:r>
              <a:rPr lang="en-US" altLang="ko-KR" sz="2400" b="1" smtClean="0"/>
              <a:t>their produce.</a:t>
            </a:r>
          </a:p>
          <a:p>
            <a:pPr eaLnBrk="1" hangingPunct="1">
              <a:lnSpc>
                <a:spcPct val="90000"/>
              </a:lnSpc>
            </a:pPr>
            <a:endParaRPr lang="ko-KR" altLang="en-US" sz="2400" b="1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ko-KR" sz="2400" b="1" smtClean="0"/>
              <a:t>cf. not as ~ as …: ‘…</a:t>
            </a:r>
            <a:r>
              <a:rPr lang="ko-KR" altLang="en-US" sz="2400" b="1" smtClean="0"/>
              <a:t>만큼 </a:t>
            </a:r>
            <a:r>
              <a:rPr lang="en-US" altLang="ko-KR" sz="2400" b="1" smtClean="0"/>
              <a:t>~</a:t>
            </a:r>
            <a:r>
              <a:rPr lang="ko-KR" altLang="en-US" sz="2400" b="1" smtClean="0"/>
              <a:t>하지 않은</a:t>
            </a:r>
            <a:r>
              <a:rPr lang="en-US" altLang="ko-KR" sz="2400" b="1" smtClean="0"/>
              <a:t>’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altLang="ko-KR" sz="2400" b="1" smtClean="0"/>
              <a:t>     This dress does</a:t>
            </a:r>
            <a:r>
              <a:rPr lang="en-US" altLang="ko-KR" sz="2400" b="1" smtClean="0">
                <a:solidFill>
                  <a:srgbClr val="E66F26"/>
                </a:solidFill>
              </a:rPr>
              <a:t>n’t</a:t>
            </a:r>
            <a:r>
              <a:rPr lang="en-US" altLang="ko-KR" sz="2400" b="1" smtClean="0"/>
              <a:t> look </a:t>
            </a:r>
            <a:r>
              <a:rPr lang="en-US" altLang="ko-KR" sz="2400" b="1" smtClean="0">
                <a:solidFill>
                  <a:srgbClr val="E66F26"/>
                </a:solidFill>
              </a:rPr>
              <a:t>as</a:t>
            </a:r>
            <a:r>
              <a:rPr lang="en-US" altLang="ko-KR" sz="2400" b="1" smtClean="0"/>
              <a:t> cool </a:t>
            </a:r>
            <a:r>
              <a:rPr lang="en-US" altLang="ko-KR" sz="2400" b="1" smtClean="0">
                <a:solidFill>
                  <a:srgbClr val="E66F26"/>
                </a:solidFill>
              </a:rPr>
              <a:t>as</a:t>
            </a:r>
            <a:r>
              <a:rPr lang="en-US" altLang="ko-KR" sz="2400" b="1" smtClean="0"/>
              <a:t> that one.     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900113" y="1700213"/>
            <a:ext cx="7416800" cy="1223962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7647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b="1"/>
              <a:t>  형태</a:t>
            </a:r>
            <a:r>
              <a:rPr lang="en-US" altLang="ko-KR" sz="2400" b="1"/>
              <a:t>: &lt;as + </a:t>
            </a:r>
            <a:r>
              <a:rPr lang="ko-KR" altLang="en-US" sz="2400" b="1"/>
              <a:t>형용사</a:t>
            </a:r>
            <a:r>
              <a:rPr lang="en-US" altLang="ko-KR" sz="2400" b="1"/>
              <a:t>·</a:t>
            </a:r>
            <a:r>
              <a:rPr lang="ko-KR" altLang="en-US" sz="2400" b="1"/>
              <a:t>부사의 원급 </a:t>
            </a:r>
            <a:r>
              <a:rPr lang="en-US" altLang="ko-KR" sz="2400" b="1"/>
              <a:t>+ as&gt;</a:t>
            </a:r>
          </a:p>
          <a:p>
            <a:r>
              <a:rPr lang="ko-KR" altLang="en-US" sz="2400" b="1"/>
              <a:t>  의미</a:t>
            </a:r>
            <a:r>
              <a:rPr lang="en-US" altLang="ko-KR" sz="2400" b="1"/>
              <a:t>: ‘~</a:t>
            </a:r>
            <a:r>
              <a:rPr lang="ko-KR" altLang="en-US" sz="2400" b="1"/>
              <a:t>만큼 </a:t>
            </a:r>
            <a:r>
              <a:rPr lang="en-US" altLang="ko-KR" sz="2400" b="1"/>
              <a:t>…</a:t>
            </a:r>
            <a:r>
              <a:rPr lang="ko-KR" altLang="en-US" sz="2400" b="1"/>
              <a:t>한</a:t>
            </a:r>
            <a:r>
              <a:rPr lang="en-US" altLang="ko-KR" sz="2400" b="1"/>
              <a:t>’</a:t>
            </a:r>
            <a:endParaRPr lang="ko-KR" altLang="en-US" sz="2400" b="1"/>
          </a:p>
        </p:txBody>
      </p:sp>
      <p:sp>
        <p:nvSpPr>
          <p:cNvPr id="17412" name="WordArt 7"/>
          <p:cNvSpPr>
            <a:spLocks noChangeArrowheads="1" noChangeShapeType="1" noTextEdit="1"/>
          </p:cNvSpPr>
          <p:nvPr/>
        </p:nvSpPr>
        <p:spPr bwMode="auto">
          <a:xfrm>
            <a:off x="468313" y="3357563"/>
            <a:ext cx="904875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tx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돋움"/>
                <a:ea typeface="돋움"/>
              </a:rPr>
              <a:t>Example</a:t>
            </a:r>
            <a:endParaRPr lang="ko-KR" altLang="en-US" i="1" kern="10">
              <a:ln w="9525">
                <a:solidFill>
                  <a:schemeClr val="tx1"/>
                </a:solidFill>
                <a:round/>
                <a:headEnd/>
                <a:tailEnd/>
              </a:ln>
              <a:solidFill>
                <a:schemeClr val="tx1"/>
              </a:solidFill>
              <a:effectLst>
                <a:outerShdw dist="35921" dir="2700000" algn="ctr" rotWithShape="0">
                  <a:srgbClr val="808080">
                    <a:alpha val="79999"/>
                  </a:srgbClr>
                </a:outerShdw>
              </a:effectLst>
              <a:latin typeface="돋움"/>
              <a:ea typeface="돋움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4">
      <a:majorFont>
        <a:latin typeface="휴먼둥근헤드라인"/>
        <a:ea typeface="휴먼둥근헤드라인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984</TotalTime>
  <Words>177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굴림</vt:lpstr>
      <vt:lpstr>맑은 고딕</vt:lpstr>
      <vt:lpstr>Arial</vt:lpstr>
      <vt:lpstr>휴먼둥근헤드라인</vt:lpstr>
      <vt:lpstr>Microsoft Sans Serif</vt:lpstr>
      <vt:lpstr>Office 테마</vt:lpstr>
      <vt:lpstr>Grammar Points in Use</vt:lpstr>
      <vt:lpstr>see A as B </vt:lpstr>
      <vt:lpstr>진행수동태</vt:lpstr>
      <vt:lpstr>진행수동태</vt:lpstr>
      <vt:lpstr>동등비교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misuser</cp:lastModifiedBy>
  <cp:revision>73</cp:revision>
  <dcterms:created xsi:type="dcterms:W3CDTF">2012-05-13T05:43:10Z</dcterms:created>
  <dcterms:modified xsi:type="dcterms:W3CDTF">2012-08-22T23:51:57Z</dcterms:modified>
</cp:coreProperties>
</file>