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12" r:id="rId2"/>
    <p:sldId id="313" r:id="rId3"/>
    <p:sldId id="329" r:id="rId4"/>
    <p:sldId id="314" r:id="rId5"/>
    <p:sldId id="327" r:id="rId6"/>
    <p:sldId id="315" r:id="rId7"/>
    <p:sldId id="330" r:id="rId8"/>
    <p:sldId id="325" r:id="rId9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5pPr>
    <a:lvl6pPr marL="2286000" algn="l" defTabSz="914400" rtl="0" eaLnBrk="1" latinLnBrk="1" hangingPunct="1">
      <a:defRPr kumimoji="1" sz="20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6pPr>
    <a:lvl7pPr marL="2743200" algn="l" defTabSz="914400" rtl="0" eaLnBrk="1" latinLnBrk="1" hangingPunct="1">
      <a:defRPr kumimoji="1" sz="20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7pPr>
    <a:lvl8pPr marL="3200400" algn="l" defTabSz="914400" rtl="0" eaLnBrk="1" latinLnBrk="1" hangingPunct="1">
      <a:defRPr kumimoji="1" sz="20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8pPr>
    <a:lvl9pPr marL="3657600" algn="l" defTabSz="914400" rtl="0" eaLnBrk="1" latinLnBrk="1" hangingPunct="1">
      <a:defRPr kumimoji="1" sz="20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0000"/>
    <a:srgbClr val="E66F26"/>
    <a:srgbClr val="E69826"/>
    <a:srgbClr val="716E9E"/>
    <a:srgbClr val="515EB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테마 스타일 2 - 강조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65" autoAdjust="0"/>
    <p:restoredTop sz="94660"/>
  </p:normalViewPr>
  <p:slideViewPr>
    <p:cSldViewPr>
      <p:cViewPr varScale="1">
        <p:scale>
          <a:sx n="93" d="100"/>
          <a:sy n="93" d="100"/>
        </p:scale>
        <p:origin x="-15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4931F-416B-4976-A9C7-0C5464943D5E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757A2-36E5-4AB2-B767-6A438A7EBF8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3F215-CE05-4C2B-AD51-46DC76B3C20A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6489F-A777-424C-951C-70F577C5CA0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F08DF-D0C8-4342-9D77-8818142669D5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1BA65-84B5-4FFF-AA69-0E58595EA9D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EF169-5C20-4FA8-B0BC-F03FF3A085CA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2B713-C3E2-4C0D-8D67-6739D16934A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8C65E-8BBC-477B-9491-67105009C228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D56CC-4303-4A40-B365-EB634ED4A6F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69417-CDA3-41AB-83D9-3CB05A9A310A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BF6FF-2065-4AF6-B385-636198A11BB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DEAED-D169-485C-B2AA-E42B565A1036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DF125-FC34-4ABE-9B46-69C9B657E3A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79671-1D09-4889-969E-807BCDCED3E9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0F1EA-ABC6-4754-9E86-798FF3263E9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73D87-3F01-43FC-85DF-2ED3409AD1EE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522B3-EA90-4B4A-AF68-4577F4FEAFF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CECAF-A475-45AC-8F72-A0D4D7BD8B6D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EE3EC-B44B-465A-98BD-8DD0E1FEAA0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9B952-17DA-4E9E-B3C8-712485D331D1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0A84C-5A03-4611-AF8D-BB0484F7B3E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0A43CA-8B94-4300-A76C-07217D38E8D3}" type="datetimeFigureOut">
              <a:rPr lang="ko-KR" altLang="en-US"/>
              <a:pPr>
                <a:defRPr/>
              </a:pPr>
              <a:t>2012-09-11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1857F03-8FE1-4EB1-9AF7-D7F88C4501F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맑은 고딕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맑은 고딕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맑은 고딕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맑은 고딕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맑은 고딕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-36513" y="1773238"/>
            <a:ext cx="9155113" cy="1150937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4800" spc="-300" dirty="0" smtClean="0">
                <a:ln w="28575">
                  <a:noFill/>
                  <a:beve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cs typeface="Microsoft Sans Serif" pitchFamily="34" charset="0"/>
              </a:rPr>
              <a:t>Grammar Points in Use</a:t>
            </a:r>
            <a:endParaRPr lang="ko-KR" altLang="en-US" sz="4800" spc="-300" dirty="0">
              <a:ln w="28575">
                <a:noFill/>
                <a:beve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cs typeface="Microsoft Sans Serif" pitchFamily="34" charset="0"/>
            </a:endParaRPr>
          </a:p>
        </p:txBody>
      </p:sp>
      <p:grpSp>
        <p:nvGrpSpPr>
          <p:cNvPr id="13315" name="Group 7"/>
          <p:cNvGrpSpPr>
            <a:grpSpLocks/>
          </p:cNvGrpSpPr>
          <p:nvPr/>
        </p:nvGrpSpPr>
        <p:grpSpPr bwMode="auto">
          <a:xfrm>
            <a:off x="3367088" y="3541713"/>
            <a:ext cx="2357437" cy="1327150"/>
            <a:chOff x="2121" y="2231"/>
            <a:chExt cx="1485" cy="836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2141" y="2242"/>
              <a:ext cx="1450" cy="408"/>
            </a:xfrm>
            <a:prstGeom prst="roundRect">
              <a:avLst>
                <a:gd name="adj" fmla="val 27116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800"/>
            </a:p>
          </p:txBody>
        </p:sp>
        <p:sp>
          <p:nvSpPr>
            <p:cNvPr id="10" name="모서리가 둥근 직사각형 9"/>
            <p:cNvSpPr/>
            <p:nvPr/>
          </p:nvSpPr>
          <p:spPr>
            <a:xfrm>
              <a:off x="2245" y="2296"/>
              <a:ext cx="1225" cy="296"/>
            </a:xfrm>
            <a:prstGeom prst="roundRect">
              <a:avLst>
                <a:gd name="adj" fmla="val 27116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kumimoji="0" lang="en-US" altLang="ko-KR" sz="2400">
                  <a:solidFill>
                    <a:srgbClr val="E66F26"/>
                  </a:solidFill>
                  <a:latin typeface="휴먼둥근헤드라인" pitchFamily="18" charset="-127"/>
                  <a:ea typeface="휴먼둥근헤드라인" pitchFamily="18" charset="-127"/>
                  <a:cs typeface="맑은 고딕"/>
                </a:rPr>
                <a:t>Lesson 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내용 개체 틀 2"/>
          <p:cNvSpPr txBox="1">
            <a:spLocks/>
          </p:cNvSpPr>
          <p:nvPr/>
        </p:nvSpPr>
        <p:spPr bwMode="auto">
          <a:xfrm>
            <a:off x="539750" y="4508500"/>
            <a:ext cx="7848600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kumimoji="0" lang="en-US" altLang="ko-KR" sz="2400" b="1"/>
              <a:t>I </a:t>
            </a:r>
            <a:r>
              <a:rPr kumimoji="0" lang="en-US" altLang="ko-KR" sz="2400" b="1">
                <a:solidFill>
                  <a:srgbClr val="E66F26"/>
                </a:solidFill>
              </a:rPr>
              <a:t>have</a:t>
            </a:r>
            <a:r>
              <a:rPr kumimoji="0" lang="en-US" altLang="ko-KR" sz="2400" b="1"/>
              <a:t> just </a:t>
            </a:r>
            <a:r>
              <a:rPr kumimoji="0" lang="en-US" altLang="ko-KR" sz="2400" b="1">
                <a:solidFill>
                  <a:srgbClr val="E66F26"/>
                </a:solidFill>
              </a:rPr>
              <a:t>finished</a:t>
            </a:r>
            <a:r>
              <a:rPr kumimoji="0" lang="en-US" altLang="ko-KR" sz="2400" b="1"/>
              <a:t> my work.</a:t>
            </a:r>
            <a:r>
              <a:rPr kumimoji="0" lang="en-US" altLang="ko-KR" sz="2400"/>
              <a:t> </a:t>
            </a:r>
            <a:r>
              <a:rPr kumimoji="0" lang="ko-KR" altLang="en-US">
                <a:solidFill>
                  <a:srgbClr val="515EBB"/>
                </a:solidFill>
              </a:rPr>
              <a:t>완료</a:t>
            </a:r>
            <a:endParaRPr kumimoji="0" lang="en-US" altLang="ko-KR">
              <a:solidFill>
                <a:srgbClr val="515EBB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kumimoji="0" lang="en-US" altLang="ko-KR" sz="2400" b="1"/>
              <a:t>Semi </a:t>
            </a:r>
            <a:r>
              <a:rPr kumimoji="0" lang="en-US" altLang="ko-KR" sz="2400" b="1">
                <a:solidFill>
                  <a:srgbClr val="E66F26"/>
                </a:solidFill>
              </a:rPr>
              <a:t>has</a:t>
            </a:r>
            <a:r>
              <a:rPr kumimoji="0" lang="en-US" altLang="ko-KR" sz="2400" b="1"/>
              <a:t> ever </a:t>
            </a:r>
            <a:r>
              <a:rPr kumimoji="0" lang="en-US" altLang="ko-KR" sz="2400" b="1">
                <a:solidFill>
                  <a:srgbClr val="E66F26"/>
                </a:solidFill>
              </a:rPr>
              <a:t>been</a:t>
            </a:r>
            <a:r>
              <a:rPr kumimoji="0" lang="en-US" altLang="ko-KR" sz="2400" b="1"/>
              <a:t> to Singapore.</a:t>
            </a:r>
            <a:r>
              <a:rPr kumimoji="0" lang="en-US" altLang="ko-KR" sz="2400"/>
              <a:t> </a:t>
            </a:r>
            <a:r>
              <a:rPr kumimoji="0" lang="ko-KR" altLang="en-US">
                <a:solidFill>
                  <a:srgbClr val="515EBB"/>
                </a:solidFill>
              </a:rPr>
              <a:t>경험</a:t>
            </a:r>
            <a:endParaRPr kumimoji="0" lang="en-US" altLang="ko-KR">
              <a:solidFill>
                <a:srgbClr val="515EBB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kumimoji="0" lang="en-US" altLang="ko-KR" sz="2400" b="1"/>
              <a:t>Mom </a:t>
            </a:r>
            <a:r>
              <a:rPr kumimoji="0" lang="en-US" altLang="ko-KR" sz="2400" b="1">
                <a:solidFill>
                  <a:srgbClr val="E66F26"/>
                </a:solidFill>
              </a:rPr>
              <a:t>has cut</a:t>
            </a:r>
            <a:r>
              <a:rPr kumimoji="0" lang="en-US" altLang="ko-KR" sz="2400" b="1"/>
              <a:t> her finger.</a:t>
            </a:r>
            <a:r>
              <a:rPr kumimoji="0" lang="en-US" altLang="ko-KR" sz="2400"/>
              <a:t> </a:t>
            </a:r>
            <a:r>
              <a:rPr kumimoji="0" lang="ko-KR" altLang="en-US">
                <a:solidFill>
                  <a:srgbClr val="515EBB"/>
                </a:solidFill>
              </a:rPr>
              <a:t>결과</a:t>
            </a:r>
            <a:endParaRPr kumimoji="0" lang="en-US" altLang="ko-KR">
              <a:solidFill>
                <a:srgbClr val="515EBB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kumimoji="0" lang="en-US" altLang="ko-KR" sz="2400" b="1"/>
              <a:t>We </a:t>
            </a:r>
            <a:r>
              <a:rPr kumimoji="0" lang="en-US" altLang="ko-KR" sz="2400" b="1">
                <a:solidFill>
                  <a:srgbClr val="E66F26"/>
                </a:solidFill>
              </a:rPr>
              <a:t>have lived</a:t>
            </a:r>
            <a:r>
              <a:rPr kumimoji="0" lang="en-US" altLang="ko-KR" sz="2400" b="1"/>
              <a:t> in Seoul for ten years.</a:t>
            </a:r>
            <a:r>
              <a:rPr kumimoji="0" lang="en-US" altLang="ko-KR" sz="2400"/>
              <a:t> </a:t>
            </a:r>
            <a:r>
              <a:rPr kumimoji="0" lang="ko-KR" altLang="en-US">
                <a:solidFill>
                  <a:srgbClr val="515EBB"/>
                </a:solidFill>
              </a:rPr>
              <a:t>계속</a:t>
            </a:r>
            <a:endParaRPr kumimoji="0" lang="en-US" altLang="ko-KR">
              <a:solidFill>
                <a:srgbClr val="515EBB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ko-KR" alt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현재완료</a:t>
            </a:r>
            <a:endParaRPr lang="en-US" altLang="ko-KR" sz="280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1042988" y="1557338"/>
            <a:ext cx="7197725" cy="2376487"/>
          </a:xfrm>
          <a:prstGeom prst="roundRect">
            <a:avLst>
              <a:gd name="adj" fmla="val 12265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en-US" altLang="ko-KR" sz="1800">
                <a:solidFill>
                  <a:srgbClr val="FFFFFF"/>
                </a:solidFill>
                <a:cs typeface="맑은 고딕"/>
              </a:rPr>
              <a:t>2222</a:t>
            </a:r>
          </a:p>
        </p:txBody>
      </p:sp>
      <p:grpSp>
        <p:nvGrpSpPr>
          <p:cNvPr id="14340" name="그룹 3"/>
          <p:cNvGrpSpPr>
            <a:grpSpLocks/>
          </p:cNvGrpSpPr>
          <p:nvPr/>
        </p:nvGrpSpPr>
        <p:grpSpPr bwMode="auto">
          <a:xfrm>
            <a:off x="1979613" y="3213100"/>
            <a:ext cx="5184775" cy="676275"/>
            <a:chOff x="1763688" y="3068960"/>
            <a:chExt cx="5184576" cy="606458"/>
          </a:xfrm>
        </p:grpSpPr>
        <p:cxnSp>
          <p:nvCxnSpPr>
            <p:cNvPr id="5" name="직선 화살표 연결선 4"/>
            <p:cNvCxnSpPr/>
            <p:nvPr/>
          </p:nvCxnSpPr>
          <p:spPr>
            <a:xfrm>
              <a:off x="1763688" y="3214168"/>
              <a:ext cx="518457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직선 연결선 7"/>
            <p:cNvCxnSpPr/>
            <p:nvPr/>
          </p:nvCxnSpPr>
          <p:spPr>
            <a:xfrm>
              <a:off x="2771711" y="3068960"/>
              <a:ext cx="0" cy="2875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/>
            <p:cNvCxnSpPr/>
            <p:nvPr/>
          </p:nvCxnSpPr>
          <p:spPr>
            <a:xfrm>
              <a:off x="5868805" y="3068960"/>
              <a:ext cx="0" cy="2875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46" name="TextBox 10"/>
            <p:cNvSpPr txBox="1">
              <a:spLocks noChangeArrowheads="1"/>
            </p:cNvSpPr>
            <p:nvPr/>
          </p:nvSpPr>
          <p:spPr bwMode="auto">
            <a:xfrm>
              <a:off x="2443112" y="3346564"/>
              <a:ext cx="647675" cy="32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ko-KR" altLang="en-US" sz="1800"/>
                <a:t>과거</a:t>
              </a:r>
            </a:p>
          </p:txBody>
        </p:sp>
        <p:sp>
          <p:nvSpPr>
            <p:cNvPr id="14347" name="TextBox 11"/>
            <p:cNvSpPr txBox="1">
              <a:spLocks noChangeArrowheads="1"/>
            </p:cNvSpPr>
            <p:nvPr/>
          </p:nvSpPr>
          <p:spPr bwMode="auto">
            <a:xfrm>
              <a:off x="5538618" y="3346564"/>
              <a:ext cx="649263" cy="328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0" lang="ko-KR" altLang="en-US" sz="1800"/>
                <a:t>현재</a:t>
              </a:r>
            </a:p>
          </p:txBody>
        </p:sp>
        <p:cxnSp>
          <p:nvCxnSpPr>
            <p:cNvPr id="18" name="직선 화살표 연결선 17"/>
            <p:cNvCxnSpPr/>
            <p:nvPr/>
          </p:nvCxnSpPr>
          <p:spPr>
            <a:xfrm>
              <a:off x="2771711" y="3214168"/>
              <a:ext cx="309709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971550" y="1484313"/>
            <a:ext cx="7345363" cy="1584325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7647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ko-KR" altLang="en-US" sz="2400" b="1">
                <a:solidFill>
                  <a:schemeClr val="bg1"/>
                </a:solidFill>
              </a:rPr>
              <a:t>형태</a:t>
            </a:r>
            <a:r>
              <a:rPr lang="en-US" altLang="ko-KR" sz="2400" b="1">
                <a:solidFill>
                  <a:schemeClr val="bg1"/>
                </a:solidFill>
              </a:rPr>
              <a:t>: </a:t>
            </a:r>
            <a:r>
              <a:rPr lang="en-US" altLang="ko-KR" sz="2400" b="1">
                <a:solidFill>
                  <a:schemeClr val="bg1"/>
                </a:solidFill>
                <a:sym typeface="Wingdings" pitchFamily="2" charset="2"/>
              </a:rPr>
              <a:t>『</a:t>
            </a:r>
            <a:r>
              <a:rPr lang="en-US" altLang="ko-KR" sz="2400" b="1">
                <a:solidFill>
                  <a:schemeClr val="bg1"/>
                </a:solidFill>
              </a:rPr>
              <a:t>have/has + </a:t>
            </a:r>
            <a:r>
              <a:rPr lang="ko-KR" altLang="en-US" sz="2400" b="1">
                <a:solidFill>
                  <a:schemeClr val="bg1"/>
                </a:solidFill>
              </a:rPr>
              <a:t>과거분사</a:t>
            </a:r>
            <a:r>
              <a:rPr lang="en-US" altLang="ko-KR" sz="2400" b="1">
                <a:solidFill>
                  <a:schemeClr val="bg1"/>
                </a:solidFill>
                <a:sym typeface="Wingdings" pitchFamily="2" charset="2"/>
              </a:rPr>
              <a:t>』</a:t>
            </a:r>
            <a:endParaRPr lang="en-US" altLang="ko-KR" sz="2400" b="1">
              <a:solidFill>
                <a:schemeClr val="bg1"/>
              </a:solidFill>
            </a:endParaRPr>
          </a:p>
          <a:p>
            <a:r>
              <a:rPr lang="ko-KR" altLang="en-US" sz="2400" b="1">
                <a:solidFill>
                  <a:schemeClr val="bg1"/>
                </a:solidFill>
              </a:rPr>
              <a:t>쓰임</a:t>
            </a:r>
            <a:r>
              <a:rPr lang="en-US" altLang="ko-KR" sz="2400" b="1">
                <a:solidFill>
                  <a:schemeClr val="bg1"/>
                </a:solidFill>
              </a:rPr>
              <a:t>: </a:t>
            </a:r>
            <a:r>
              <a:rPr lang="ko-KR" altLang="en-US" sz="2400" b="1">
                <a:solidFill>
                  <a:schemeClr val="bg1"/>
                </a:solidFill>
                <a:latin typeface="굴림" charset="-127"/>
              </a:rPr>
              <a:t>과거의 한 시점에서 시작하여 현재까지에 걸쳐  </a:t>
            </a:r>
          </a:p>
          <a:p>
            <a:r>
              <a:rPr lang="ko-KR" altLang="en-US" sz="2400" b="1">
                <a:solidFill>
                  <a:schemeClr val="bg1"/>
                </a:solidFill>
                <a:latin typeface="굴림" charset="-127"/>
              </a:rPr>
              <a:t>        이루어진 행동이나 상황을 나타낼 때 쓰인다</a:t>
            </a:r>
            <a:r>
              <a:rPr lang="en-US" altLang="ko-KR" sz="2400" b="1">
                <a:solidFill>
                  <a:schemeClr val="bg1"/>
                </a:solidFill>
                <a:latin typeface="굴림" charset="-127"/>
              </a:rPr>
              <a:t>.</a:t>
            </a:r>
          </a:p>
          <a:p>
            <a:r>
              <a:rPr lang="ko-KR" altLang="en-US" sz="2400" b="1">
                <a:solidFill>
                  <a:schemeClr val="bg1"/>
                </a:solidFill>
                <a:latin typeface="굴림" charset="-127"/>
              </a:rPr>
              <a:t>의미</a:t>
            </a:r>
            <a:r>
              <a:rPr lang="en-US" altLang="ko-KR" sz="2400" b="1">
                <a:solidFill>
                  <a:schemeClr val="bg1"/>
                </a:solidFill>
                <a:latin typeface="굴림" charset="-127"/>
              </a:rPr>
              <a:t>: </a:t>
            </a:r>
            <a:r>
              <a:rPr lang="ko-KR" altLang="en-US" sz="2400" b="1">
                <a:solidFill>
                  <a:schemeClr val="bg1"/>
                </a:solidFill>
                <a:latin typeface="굴림" charset="-127"/>
              </a:rPr>
              <a:t>완료</a:t>
            </a:r>
            <a:r>
              <a:rPr lang="en-US" altLang="ko-KR" sz="2400" b="1">
                <a:solidFill>
                  <a:schemeClr val="bg1"/>
                </a:solidFill>
                <a:latin typeface="굴림" charset="-127"/>
              </a:rPr>
              <a:t>, </a:t>
            </a:r>
            <a:r>
              <a:rPr lang="ko-KR" altLang="en-US" sz="2400" b="1">
                <a:solidFill>
                  <a:schemeClr val="bg1"/>
                </a:solidFill>
                <a:latin typeface="굴림" charset="-127"/>
              </a:rPr>
              <a:t>경험</a:t>
            </a:r>
            <a:r>
              <a:rPr lang="en-US" altLang="ko-KR" sz="2400" b="1">
                <a:solidFill>
                  <a:schemeClr val="bg1"/>
                </a:solidFill>
                <a:latin typeface="굴림" charset="-127"/>
              </a:rPr>
              <a:t>, </a:t>
            </a:r>
            <a:r>
              <a:rPr lang="ko-KR" altLang="en-US" sz="2400" b="1">
                <a:solidFill>
                  <a:schemeClr val="bg1"/>
                </a:solidFill>
                <a:latin typeface="굴림" charset="-127"/>
              </a:rPr>
              <a:t>결과</a:t>
            </a:r>
            <a:r>
              <a:rPr lang="en-US" altLang="ko-KR" sz="2400" b="1">
                <a:solidFill>
                  <a:schemeClr val="bg1"/>
                </a:solidFill>
                <a:latin typeface="굴림" charset="-127"/>
              </a:rPr>
              <a:t>, </a:t>
            </a:r>
            <a:r>
              <a:rPr lang="ko-KR" altLang="en-US" sz="2400" b="1">
                <a:solidFill>
                  <a:schemeClr val="bg1"/>
                </a:solidFill>
                <a:latin typeface="굴림" charset="-127"/>
              </a:rPr>
              <a:t>계속</a:t>
            </a:r>
          </a:p>
        </p:txBody>
      </p:sp>
      <p:sp>
        <p:nvSpPr>
          <p:cNvPr id="14342" name="WordArt 7"/>
          <p:cNvSpPr>
            <a:spLocks noChangeArrowheads="1" noChangeShapeType="1" noTextEdit="1"/>
          </p:cNvSpPr>
          <p:nvPr/>
        </p:nvSpPr>
        <p:spPr bwMode="auto">
          <a:xfrm>
            <a:off x="539750" y="4292600"/>
            <a:ext cx="904875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ko-K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돋움"/>
                <a:ea typeface="돋움"/>
              </a:rPr>
              <a:t>Example</a:t>
            </a:r>
            <a:endParaRPr lang="ko-KR" altLang="en-US" sz="1800" i="1" kern="10"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돋움"/>
              <a:ea typeface="돋움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ko-KR" altLang="en-US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현재완료</a:t>
            </a:r>
          </a:p>
        </p:txBody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2908300"/>
          </a:xfrm>
        </p:spPr>
        <p:txBody>
          <a:bodyPr/>
          <a:lstStyle/>
          <a:p>
            <a:r>
              <a:rPr lang="en-US" altLang="ko-KR" sz="2400" b="1" smtClean="0"/>
              <a:t>I </a:t>
            </a:r>
            <a:r>
              <a:rPr lang="en-US" altLang="ko-KR" sz="2400" b="1" smtClean="0">
                <a:solidFill>
                  <a:srgbClr val="E46C0A"/>
                </a:solidFill>
              </a:rPr>
              <a:t>have studied </a:t>
            </a:r>
            <a:r>
              <a:rPr lang="en-US" altLang="ko-KR" sz="2400" b="1" smtClean="0"/>
              <a:t>past midnight almost every day, but my grades are not improving.</a:t>
            </a:r>
          </a:p>
          <a:p>
            <a:pPr>
              <a:buFont typeface="Arial" charset="0"/>
              <a:buNone/>
            </a:pPr>
            <a:endParaRPr lang="en-US" altLang="ko-KR" sz="1200" b="1" smtClean="0">
              <a:solidFill>
                <a:srgbClr val="FF0000"/>
              </a:solidFill>
            </a:endParaRPr>
          </a:p>
          <a:p>
            <a:r>
              <a:rPr lang="en-US" altLang="ko-KR" sz="2400" b="1" smtClean="0"/>
              <a:t>There </a:t>
            </a:r>
            <a:r>
              <a:rPr lang="en-US" altLang="ko-KR" sz="2400" b="1" smtClean="0">
                <a:solidFill>
                  <a:srgbClr val="E46C0A"/>
                </a:solidFill>
              </a:rPr>
              <a:t>have been </a:t>
            </a:r>
            <a:r>
              <a:rPr lang="en-US" altLang="ko-KR" sz="2400" b="1" smtClean="0"/>
              <a:t>many earthquakes in California.</a:t>
            </a:r>
          </a:p>
          <a:p>
            <a:pPr>
              <a:buFont typeface="Arial" charset="0"/>
              <a:buNone/>
            </a:pPr>
            <a:endParaRPr lang="en-US" altLang="ko-KR" sz="2400" b="1" smtClean="0"/>
          </a:p>
          <a:p>
            <a:pPr>
              <a:buFont typeface="Arial" charset="0"/>
              <a:buNone/>
            </a:pPr>
            <a:r>
              <a:rPr lang="en-US" altLang="ko-KR" sz="2400" smtClean="0"/>
              <a:t>cf. </a:t>
            </a:r>
            <a:r>
              <a:rPr lang="en-US" altLang="ko-KR" sz="2400" b="1" smtClean="0"/>
              <a:t>It </a:t>
            </a:r>
            <a:r>
              <a:rPr lang="en-US" altLang="ko-KR" sz="2400" b="1" smtClean="0">
                <a:solidFill>
                  <a:srgbClr val="E66F26"/>
                </a:solidFill>
              </a:rPr>
              <a:t>has been raining</a:t>
            </a:r>
            <a:r>
              <a:rPr lang="en-US" altLang="ko-KR" sz="2400" b="1" smtClean="0"/>
              <a:t> for three days.</a:t>
            </a:r>
          </a:p>
          <a:p>
            <a:pPr>
              <a:buFont typeface="Arial" charset="0"/>
              <a:buNone/>
            </a:pPr>
            <a:r>
              <a:rPr lang="ko-KR" altLang="en-US" sz="2000" smtClean="0">
                <a:solidFill>
                  <a:srgbClr val="515EBB"/>
                </a:solidFill>
              </a:rPr>
              <a:t>         현재완료진행</a:t>
            </a:r>
            <a:r>
              <a:rPr lang="en-US" altLang="ko-KR" sz="2000" smtClean="0">
                <a:solidFill>
                  <a:srgbClr val="515EBB"/>
                </a:solidFill>
              </a:rPr>
              <a:t>(</a:t>
            </a:r>
            <a:r>
              <a:rPr lang="ko-KR" altLang="en-US" sz="2000" smtClean="0">
                <a:solidFill>
                  <a:srgbClr val="515EBB"/>
                </a:solidFill>
              </a:rPr>
              <a:t>계속의 의미 강조</a:t>
            </a:r>
            <a:r>
              <a:rPr lang="en-US" altLang="ko-KR" sz="2000" smtClean="0">
                <a:solidFill>
                  <a:srgbClr val="515EBB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모서리가 둥근 직사각형 15"/>
          <p:cNvSpPr/>
          <p:nvPr/>
        </p:nvSpPr>
        <p:spPr>
          <a:xfrm>
            <a:off x="827088" y="2492375"/>
            <a:ext cx="7273925" cy="1441450"/>
          </a:xfrm>
          <a:prstGeom prst="roundRect">
            <a:avLst>
              <a:gd name="adj" fmla="val 12265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400">
                <a:solidFill>
                  <a:schemeClr val="tx2"/>
                </a:solidFill>
              </a:rPr>
              <a:t>insist</a:t>
            </a:r>
            <a:r>
              <a:rPr lang="en-US" altLang="ko-KR">
                <a:solidFill>
                  <a:schemeClr val="tx2"/>
                </a:solidFill>
              </a:rPr>
              <a:t>(</a:t>
            </a:r>
            <a:r>
              <a:rPr lang="ko-KR" altLang="en-US">
                <a:solidFill>
                  <a:schemeClr val="tx2"/>
                </a:solidFill>
              </a:rPr>
              <a:t>주장하다</a:t>
            </a:r>
            <a:r>
              <a:rPr lang="en-US" altLang="ko-KR">
                <a:solidFill>
                  <a:schemeClr val="tx2"/>
                </a:solidFill>
              </a:rPr>
              <a:t>),</a:t>
            </a:r>
            <a:r>
              <a:rPr lang="en-US" altLang="ko-KR" sz="2400">
                <a:solidFill>
                  <a:schemeClr val="tx2"/>
                </a:solidFill>
              </a:rPr>
              <a:t> order</a:t>
            </a:r>
            <a:r>
              <a:rPr lang="en-US" altLang="ko-KR">
                <a:solidFill>
                  <a:schemeClr val="tx2"/>
                </a:solidFill>
              </a:rPr>
              <a:t>(</a:t>
            </a:r>
            <a:r>
              <a:rPr lang="ko-KR" altLang="en-US">
                <a:solidFill>
                  <a:schemeClr val="tx2"/>
                </a:solidFill>
              </a:rPr>
              <a:t>명령하다</a:t>
            </a:r>
            <a:r>
              <a:rPr lang="en-US" altLang="ko-KR">
                <a:solidFill>
                  <a:schemeClr val="tx2"/>
                </a:solidFill>
              </a:rPr>
              <a:t>),</a:t>
            </a:r>
            <a:r>
              <a:rPr lang="en-US" altLang="ko-KR" sz="2400">
                <a:solidFill>
                  <a:schemeClr val="tx2"/>
                </a:solidFill>
              </a:rPr>
              <a:t> demand</a:t>
            </a:r>
            <a:r>
              <a:rPr lang="en-US" altLang="ko-KR">
                <a:solidFill>
                  <a:schemeClr val="tx2"/>
                </a:solidFill>
              </a:rPr>
              <a:t>(</a:t>
            </a:r>
            <a:r>
              <a:rPr lang="ko-KR" altLang="en-US">
                <a:solidFill>
                  <a:schemeClr val="tx2"/>
                </a:solidFill>
              </a:rPr>
              <a:t>요구하다</a:t>
            </a:r>
            <a:r>
              <a:rPr lang="en-US" altLang="ko-KR">
                <a:solidFill>
                  <a:schemeClr val="tx2"/>
                </a:solidFill>
              </a:rPr>
              <a:t>),</a:t>
            </a:r>
            <a:r>
              <a:rPr lang="en-US" altLang="ko-KR" sz="2400">
                <a:solidFill>
                  <a:schemeClr val="tx2"/>
                </a:solidFill>
              </a:rPr>
              <a:t> request</a:t>
            </a:r>
            <a:r>
              <a:rPr lang="en-US" altLang="ko-KR">
                <a:solidFill>
                  <a:schemeClr val="tx2"/>
                </a:solidFill>
              </a:rPr>
              <a:t>(</a:t>
            </a:r>
            <a:r>
              <a:rPr lang="ko-KR" altLang="en-US">
                <a:solidFill>
                  <a:schemeClr val="tx2"/>
                </a:solidFill>
              </a:rPr>
              <a:t>요구하다</a:t>
            </a:r>
            <a:r>
              <a:rPr lang="en-US" altLang="ko-KR">
                <a:solidFill>
                  <a:schemeClr val="tx2"/>
                </a:solidFill>
              </a:rPr>
              <a:t>),</a:t>
            </a:r>
            <a:r>
              <a:rPr lang="en-US" altLang="ko-KR" sz="2400">
                <a:solidFill>
                  <a:schemeClr val="tx2"/>
                </a:solidFill>
              </a:rPr>
              <a:t> require</a:t>
            </a:r>
            <a:r>
              <a:rPr lang="en-US" altLang="ko-KR">
                <a:solidFill>
                  <a:schemeClr val="tx2"/>
                </a:solidFill>
              </a:rPr>
              <a:t>(</a:t>
            </a:r>
            <a:r>
              <a:rPr lang="ko-KR" altLang="en-US">
                <a:solidFill>
                  <a:schemeClr val="tx2"/>
                </a:solidFill>
              </a:rPr>
              <a:t>요청하다</a:t>
            </a:r>
            <a:r>
              <a:rPr lang="en-US" altLang="ko-KR">
                <a:solidFill>
                  <a:schemeClr val="tx2"/>
                </a:solidFill>
              </a:rPr>
              <a:t>),</a:t>
            </a:r>
          </a:p>
          <a:p>
            <a:pPr algn="ctr">
              <a:defRPr/>
            </a:pPr>
            <a:r>
              <a:rPr lang="en-US" altLang="ko-KR" sz="2400">
                <a:solidFill>
                  <a:schemeClr val="tx2"/>
                </a:solidFill>
              </a:rPr>
              <a:t>recommend</a:t>
            </a:r>
            <a:r>
              <a:rPr lang="en-US" altLang="ko-KR">
                <a:solidFill>
                  <a:schemeClr val="tx2"/>
                </a:solidFill>
              </a:rPr>
              <a:t>(</a:t>
            </a:r>
            <a:r>
              <a:rPr lang="ko-KR" altLang="en-US">
                <a:solidFill>
                  <a:schemeClr val="tx2"/>
                </a:solidFill>
              </a:rPr>
              <a:t>제안하다</a:t>
            </a:r>
            <a:r>
              <a:rPr lang="en-US" altLang="ko-KR">
                <a:solidFill>
                  <a:schemeClr val="tx2"/>
                </a:solidFill>
              </a:rPr>
              <a:t>),</a:t>
            </a:r>
            <a:r>
              <a:rPr lang="en-US" altLang="ko-KR" sz="2400">
                <a:solidFill>
                  <a:schemeClr val="tx2"/>
                </a:solidFill>
              </a:rPr>
              <a:t> suggest</a:t>
            </a:r>
            <a:r>
              <a:rPr lang="en-US" altLang="ko-KR">
                <a:solidFill>
                  <a:schemeClr val="tx2"/>
                </a:solidFill>
              </a:rPr>
              <a:t>(</a:t>
            </a:r>
            <a:r>
              <a:rPr lang="ko-KR" altLang="en-US">
                <a:solidFill>
                  <a:schemeClr val="tx2"/>
                </a:solidFill>
              </a:rPr>
              <a:t>제안하다</a:t>
            </a:r>
            <a:r>
              <a:rPr lang="en-US" altLang="ko-KR">
                <a:solidFill>
                  <a:schemeClr val="tx2"/>
                </a:solidFill>
              </a:rPr>
              <a:t>)</a:t>
            </a:r>
            <a:r>
              <a:rPr lang="en-US" altLang="ko-KR" sz="2400">
                <a:solidFill>
                  <a:schemeClr val="tx2"/>
                </a:solidFill>
              </a:rPr>
              <a:t> </a:t>
            </a:r>
            <a:r>
              <a:rPr lang="ko-KR" altLang="en-US" sz="2400">
                <a:solidFill>
                  <a:schemeClr val="tx2"/>
                </a:solidFill>
              </a:rPr>
              <a:t>등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ko-KR" alt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주장</a:t>
            </a:r>
            <a:r>
              <a:rPr lang="en-US" altLang="ko-KR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ko-KR" alt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요구</a:t>
            </a:r>
            <a:r>
              <a:rPr lang="en-US" altLang="ko-KR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ko-KR" alt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제안의 서술어</a:t>
            </a:r>
          </a:p>
        </p:txBody>
      </p:sp>
      <p:sp>
        <p:nvSpPr>
          <p:cNvPr id="16387" name="내용 개체 틀 2"/>
          <p:cNvSpPr>
            <a:spLocks noGrp="1"/>
          </p:cNvSpPr>
          <p:nvPr>
            <p:ph idx="1"/>
          </p:nvPr>
        </p:nvSpPr>
        <p:spPr>
          <a:xfrm>
            <a:off x="468313" y="4508500"/>
            <a:ext cx="8207375" cy="1873250"/>
          </a:xfrm>
        </p:spPr>
        <p:txBody>
          <a:bodyPr/>
          <a:lstStyle/>
          <a:p>
            <a:pPr eaLnBrk="1" hangingPunct="1"/>
            <a:r>
              <a:rPr lang="en-US" altLang="ko-KR" sz="2400" b="1" smtClean="0"/>
              <a:t>My mom </a:t>
            </a:r>
            <a:r>
              <a:rPr lang="en-US" altLang="ko-KR" sz="2400" b="1" smtClean="0">
                <a:solidFill>
                  <a:srgbClr val="E46C0A"/>
                </a:solidFill>
              </a:rPr>
              <a:t>suggested</a:t>
            </a:r>
            <a:r>
              <a:rPr lang="en-US" altLang="ko-KR" sz="2400" b="1" smtClean="0"/>
              <a:t> that I </a:t>
            </a:r>
            <a:r>
              <a:rPr lang="en-US" altLang="ko-KR" sz="2400" b="1" smtClean="0">
                <a:solidFill>
                  <a:srgbClr val="E46C0A"/>
                </a:solidFill>
              </a:rPr>
              <a:t>buy </a:t>
            </a:r>
            <a:r>
              <a:rPr lang="en-US" altLang="ko-KR" sz="2400" b="1" smtClean="0"/>
              <a:t>a cheaper new tablet PC.</a:t>
            </a:r>
          </a:p>
          <a:p>
            <a:pPr eaLnBrk="1" hangingPunct="1">
              <a:buFont typeface="Arial" charset="0"/>
              <a:buNone/>
            </a:pPr>
            <a:endParaRPr lang="en-US" altLang="ko-KR" sz="1000" b="1" smtClean="0"/>
          </a:p>
          <a:p>
            <a:pPr eaLnBrk="1" hangingPunct="1"/>
            <a:r>
              <a:rPr lang="en-US" altLang="ko-KR" sz="2400" b="1" smtClean="0"/>
              <a:t>Doctors strongly </a:t>
            </a:r>
            <a:r>
              <a:rPr lang="en-US" altLang="ko-KR" sz="2400" b="1" smtClean="0">
                <a:solidFill>
                  <a:srgbClr val="E46C0A"/>
                </a:solidFill>
              </a:rPr>
              <a:t>recommend</a:t>
            </a:r>
            <a:r>
              <a:rPr lang="en-US" altLang="ko-KR" sz="2400" b="1" smtClean="0"/>
              <a:t> that fathers </a:t>
            </a:r>
            <a:r>
              <a:rPr lang="en-US" altLang="ko-KR" sz="2400" b="1" smtClean="0">
                <a:solidFill>
                  <a:srgbClr val="E46C0A"/>
                </a:solidFill>
              </a:rPr>
              <a:t>be</a:t>
            </a:r>
            <a:r>
              <a:rPr lang="en-US" altLang="ko-KR" sz="2400" b="1" smtClean="0"/>
              <a:t> present at their baby’s birth.</a:t>
            </a:r>
            <a:endParaRPr kumimoji="1" lang="en-US" altLang="ko-KR" sz="2400" b="1" smtClean="0"/>
          </a:p>
        </p:txBody>
      </p:sp>
      <p:sp>
        <p:nvSpPr>
          <p:cNvPr id="16388" name="WordArt 7"/>
          <p:cNvSpPr>
            <a:spLocks noChangeArrowheads="1" noChangeShapeType="1" noTextEdit="1"/>
          </p:cNvSpPr>
          <p:nvPr/>
        </p:nvSpPr>
        <p:spPr bwMode="auto">
          <a:xfrm>
            <a:off x="395288" y="4292600"/>
            <a:ext cx="904875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ko-K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돋움"/>
                <a:ea typeface="돋움"/>
              </a:rPr>
              <a:t>Example</a:t>
            </a:r>
            <a:endParaRPr lang="ko-KR" altLang="en-US" sz="1800" i="1" kern="10"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돋움"/>
              <a:ea typeface="돋움"/>
            </a:endParaRPr>
          </a:p>
        </p:txBody>
      </p:sp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755650" y="1557338"/>
            <a:ext cx="7416800" cy="1079500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7647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ko-KR" altLang="en-US" sz="2400" b="1" u="sng">
                <a:solidFill>
                  <a:schemeClr val="bg1"/>
                </a:solidFill>
                <a:latin typeface="굴림" charset="-127"/>
              </a:rPr>
              <a:t>주장</a:t>
            </a:r>
            <a:r>
              <a:rPr lang="en-US" altLang="ko-KR" sz="2400" b="1" u="sng">
                <a:solidFill>
                  <a:schemeClr val="bg1"/>
                </a:solidFill>
                <a:latin typeface="굴림" charset="-127"/>
              </a:rPr>
              <a:t>, </a:t>
            </a:r>
            <a:r>
              <a:rPr lang="ko-KR" altLang="en-US" sz="2400" b="1" u="sng">
                <a:solidFill>
                  <a:schemeClr val="bg1"/>
                </a:solidFill>
                <a:latin typeface="굴림" charset="-127"/>
              </a:rPr>
              <a:t>명령</a:t>
            </a:r>
            <a:r>
              <a:rPr lang="en-US" altLang="ko-KR" sz="2400" b="1" u="sng">
                <a:solidFill>
                  <a:schemeClr val="bg1"/>
                </a:solidFill>
                <a:latin typeface="굴림" charset="-127"/>
              </a:rPr>
              <a:t>, </a:t>
            </a:r>
            <a:r>
              <a:rPr lang="ko-KR" altLang="en-US" sz="2400" b="1" u="sng">
                <a:solidFill>
                  <a:schemeClr val="bg1"/>
                </a:solidFill>
                <a:latin typeface="굴림" charset="-127"/>
              </a:rPr>
              <a:t>요구</a:t>
            </a:r>
            <a:r>
              <a:rPr lang="en-US" altLang="ko-KR" sz="2400" b="1" u="sng">
                <a:solidFill>
                  <a:schemeClr val="bg1"/>
                </a:solidFill>
                <a:latin typeface="굴림" charset="-127"/>
              </a:rPr>
              <a:t>, </a:t>
            </a:r>
            <a:r>
              <a:rPr lang="ko-KR" altLang="en-US" sz="2400" b="1" u="sng">
                <a:solidFill>
                  <a:schemeClr val="bg1"/>
                </a:solidFill>
                <a:latin typeface="굴림" charset="-127"/>
              </a:rPr>
              <a:t>제안을 나타내는 동사</a:t>
            </a:r>
            <a:r>
              <a:rPr lang="ko-KR" altLang="en-US" sz="2400" b="1">
                <a:solidFill>
                  <a:schemeClr val="bg1"/>
                </a:solidFill>
                <a:latin typeface="굴림" charset="-127"/>
              </a:rPr>
              <a:t> 다음에 오는 </a:t>
            </a:r>
            <a:r>
              <a:rPr lang="en-US" altLang="ko-KR" sz="2400" b="1">
                <a:solidFill>
                  <a:schemeClr val="bg1"/>
                </a:solidFill>
                <a:latin typeface="굴림" charset="-127"/>
              </a:rPr>
              <a:t>that</a:t>
            </a:r>
            <a:r>
              <a:rPr lang="ko-KR" altLang="en-US" sz="2400" b="1">
                <a:solidFill>
                  <a:schemeClr val="bg1"/>
                </a:solidFill>
                <a:latin typeface="굴림" charset="-127"/>
              </a:rPr>
              <a:t>절에는 </a:t>
            </a:r>
            <a:r>
              <a:rPr lang="en-US" altLang="ko-KR" b="1">
                <a:solidFill>
                  <a:schemeClr val="bg1"/>
                </a:solidFill>
                <a:sym typeface="Wingdings" pitchFamily="2" charset="2"/>
              </a:rPr>
              <a:t>『</a:t>
            </a:r>
            <a:r>
              <a:rPr lang="en-US" altLang="ko-KR" sz="2400" b="1">
                <a:solidFill>
                  <a:schemeClr val="bg1"/>
                </a:solidFill>
                <a:latin typeface="굴림" charset="-127"/>
              </a:rPr>
              <a:t>(should) + </a:t>
            </a:r>
            <a:r>
              <a:rPr lang="ko-KR" altLang="en-US" sz="2400" b="1">
                <a:solidFill>
                  <a:schemeClr val="bg1"/>
                </a:solidFill>
                <a:latin typeface="굴림" charset="-127"/>
              </a:rPr>
              <a:t>동사원형</a:t>
            </a:r>
            <a:r>
              <a:rPr lang="en-US" altLang="ko-KR" b="1">
                <a:solidFill>
                  <a:schemeClr val="bg1"/>
                </a:solidFill>
                <a:sym typeface="Wingdings" pitchFamily="2" charset="2"/>
              </a:rPr>
              <a:t>』</a:t>
            </a:r>
            <a:r>
              <a:rPr lang="en-US" altLang="ko-KR"/>
              <a:t> </a:t>
            </a:r>
            <a:r>
              <a:rPr lang="ko-KR" altLang="en-US" sz="2400" b="1">
                <a:solidFill>
                  <a:schemeClr val="bg1"/>
                </a:solidFill>
                <a:latin typeface="굴림" charset="-127"/>
              </a:rPr>
              <a:t>의 형태가 온다</a:t>
            </a:r>
            <a:r>
              <a:rPr lang="en-US" altLang="ko-KR" sz="2400" b="1">
                <a:solidFill>
                  <a:schemeClr val="bg1"/>
                </a:solidFill>
                <a:latin typeface="굴림" charset="-127"/>
              </a:rPr>
              <a:t>.</a:t>
            </a:r>
            <a:endParaRPr lang="ko-KR" altLang="en-US" sz="2400" b="1">
              <a:solidFill>
                <a:schemeClr val="bg1"/>
              </a:solidFill>
              <a:latin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ko-KR" altLang="en-US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주장</a:t>
            </a:r>
            <a:r>
              <a:rPr lang="en-US" altLang="ko-KR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ko-KR" altLang="en-US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요구</a:t>
            </a:r>
            <a:r>
              <a:rPr lang="en-US" altLang="ko-KR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ko-KR" altLang="en-US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제안의 서술어</a:t>
            </a:r>
          </a:p>
        </p:txBody>
      </p:sp>
      <p:sp>
        <p:nvSpPr>
          <p:cNvPr id="17410" name="내용 개체 틀 2"/>
          <p:cNvSpPr>
            <a:spLocks noGrp="1"/>
          </p:cNvSpPr>
          <p:nvPr>
            <p:ph idx="4294967295"/>
          </p:nvPr>
        </p:nvSpPr>
        <p:spPr>
          <a:xfrm>
            <a:off x="468313" y="1700213"/>
            <a:ext cx="8229600" cy="2520950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kumimoji="1" lang="en-US" altLang="ko-KR" sz="2400" b="1" smtClean="0"/>
              <a:t>They </a:t>
            </a:r>
            <a:r>
              <a:rPr kumimoji="1" lang="en-US" altLang="ko-KR" sz="2400" b="1" smtClean="0">
                <a:solidFill>
                  <a:srgbClr val="E66F26"/>
                </a:solidFill>
              </a:rPr>
              <a:t>insisted</a:t>
            </a:r>
            <a:r>
              <a:rPr kumimoji="1" lang="en-US" altLang="ko-KR" sz="2400" b="1" smtClean="0"/>
              <a:t> that he (should) </a:t>
            </a:r>
            <a:r>
              <a:rPr kumimoji="1" lang="en-US" altLang="ko-KR" sz="2400" b="1" smtClean="0">
                <a:solidFill>
                  <a:srgbClr val="E66F26"/>
                </a:solidFill>
              </a:rPr>
              <a:t>be</a:t>
            </a:r>
            <a:r>
              <a:rPr kumimoji="1" lang="en-US" altLang="ko-KR" sz="2400" b="1" smtClean="0"/>
              <a:t> sent there.</a:t>
            </a:r>
          </a:p>
          <a:p>
            <a:pPr eaLnBrk="1" hangingPunct="1">
              <a:buFontTx/>
              <a:buNone/>
            </a:pPr>
            <a:endParaRPr kumimoji="1" lang="en-US" altLang="ko-KR" sz="1000" b="1" smtClean="0"/>
          </a:p>
          <a:p>
            <a:pPr eaLnBrk="1" hangingPunct="1">
              <a:buFontTx/>
              <a:buChar char="•"/>
            </a:pPr>
            <a:r>
              <a:rPr kumimoji="1" lang="en-US" altLang="ko-KR" sz="2400" b="1" smtClean="0"/>
              <a:t>He </a:t>
            </a:r>
            <a:r>
              <a:rPr kumimoji="1" lang="en-US" altLang="ko-KR" sz="2400" b="1" smtClean="0">
                <a:solidFill>
                  <a:srgbClr val="E66F26"/>
                </a:solidFill>
              </a:rPr>
              <a:t>ordered</a:t>
            </a:r>
            <a:r>
              <a:rPr kumimoji="1" lang="en-US" altLang="ko-KR" sz="2400" b="1" smtClean="0"/>
              <a:t> that we (should) </a:t>
            </a:r>
            <a:r>
              <a:rPr kumimoji="1" lang="en-US" altLang="ko-KR" sz="2400" b="1" smtClean="0">
                <a:solidFill>
                  <a:srgbClr val="E66F26"/>
                </a:solidFill>
              </a:rPr>
              <a:t>move</a:t>
            </a:r>
            <a:r>
              <a:rPr kumimoji="1" lang="en-US" altLang="ko-KR" sz="2400" b="1" smtClean="0"/>
              <a:t> immediately.</a:t>
            </a:r>
            <a:endParaRPr lang="en-US" altLang="ko-KR" sz="2400" b="1" smtClean="0"/>
          </a:p>
          <a:p>
            <a:pPr eaLnBrk="1" hangingPunct="1"/>
            <a:endParaRPr lang="en-US" altLang="ko-KR" sz="2400" b="1" smtClean="0"/>
          </a:p>
          <a:p>
            <a:pPr eaLnBrk="1" hangingPunct="1">
              <a:buFont typeface="Arial" charset="0"/>
              <a:buNone/>
            </a:pPr>
            <a:r>
              <a:rPr kumimoji="1" lang="en-US" altLang="ko-KR" sz="2400" smtClean="0"/>
              <a:t>cf. </a:t>
            </a:r>
            <a:r>
              <a:rPr lang="en-US" altLang="ko-KR" sz="2400" b="1" smtClean="0"/>
              <a:t>It is </a:t>
            </a:r>
            <a:r>
              <a:rPr lang="en-US" altLang="ko-KR" sz="2400" b="1" smtClean="0">
                <a:solidFill>
                  <a:srgbClr val="E66F26"/>
                </a:solidFill>
              </a:rPr>
              <a:t>necessary</a:t>
            </a:r>
            <a:r>
              <a:rPr lang="en-US" altLang="ko-KR" sz="2400" b="1" smtClean="0"/>
              <a:t> that he </a:t>
            </a:r>
            <a:r>
              <a:rPr lang="en-US" altLang="ko-KR" sz="2400" b="1" smtClean="0">
                <a:solidFill>
                  <a:srgbClr val="E66F26"/>
                </a:solidFill>
              </a:rPr>
              <a:t>(should) go</a:t>
            </a:r>
            <a:r>
              <a:rPr lang="en-US" altLang="ko-KR" sz="2400" b="1" smtClean="0"/>
              <a:t> there at once.</a:t>
            </a:r>
          </a:p>
          <a:p>
            <a:pPr eaLnBrk="1" hangingPunct="1">
              <a:buFont typeface="Arial" charset="0"/>
              <a:buNone/>
            </a:pPr>
            <a:r>
              <a:rPr lang="ko-KR" altLang="en-US" sz="2400" b="1" smtClean="0"/>
              <a:t>           </a:t>
            </a:r>
            <a:r>
              <a:rPr kumimoji="1" lang="ko-KR" altLang="en-US" sz="2000" smtClean="0">
                <a:solidFill>
                  <a:schemeClr val="accent1"/>
                </a:solidFill>
              </a:rPr>
              <a:t>요구</a:t>
            </a:r>
            <a:r>
              <a:rPr kumimoji="1" lang="en-US" altLang="ko-KR" sz="2000" smtClean="0">
                <a:solidFill>
                  <a:schemeClr val="accent1"/>
                </a:solidFill>
              </a:rPr>
              <a:t>, </a:t>
            </a:r>
            <a:r>
              <a:rPr kumimoji="1" lang="ko-KR" altLang="en-US" sz="2000" smtClean="0">
                <a:solidFill>
                  <a:schemeClr val="accent1"/>
                </a:solidFill>
              </a:rPr>
              <a:t>필요성</a:t>
            </a:r>
            <a:r>
              <a:rPr kumimoji="1" lang="en-US" altLang="ko-KR" sz="2000" smtClean="0">
                <a:solidFill>
                  <a:schemeClr val="accent1"/>
                </a:solidFill>
              </a:rPr>
              <a:t>, </a:t>
            </a:r>
            <a:r>
              <a:rPr kumimoji="1" lang="ko-KR" altLang="en-US" sz="2000" smtClean="0">
                <a:solidFill>
                  <a:schemeClr val="accent1"/>
                </a:solidFill>
              </a:rPr>
              <a:t>중요성 등을 나타내는 형용사 </a:t>
            </a:r>
            <a:r>
              <a:rPr kumimoji="1" lang="en-US" altLang="ko-KR" sz="2000" smtClean="0">
                <a:solidFill>
                  <a:schemeClr val="accent1"/>
                </a:solidFill>
              </a:rPr>
              <a:t>+ that</a:t>
            </a:r>
            <a:r>
              <a:rPr kumimoji="1" lang="ko-KR" altLang="en-US" sz="2000" smtClean="0">
                <a:solidFill>
                  <a:schemeClr val="accent1"/>
                </a:solidFill>
              </a:rPr>
              <a:t>절</a:t>
            </a:r>
            <a:endParaRPr lang="en-US" altLang="ko-KR" sz="200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 eaLnBrk="1" hangingPunct="1">
              <a:defRPr/>
            </a:pPr>
            <a:r>
              <a:rPr lang="ko-KR" alt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가주어 진주어 구문</a:t>
            </a:r>
          </a:p>
        </p:txBody>
      </p:sp>
      <p:sp>
        <p:nvSpPr>
          <p:cNvPr id="18434" name="내용 개체 틀 2"/>
          <p:cNvSpPr>
            <a:spLocks noGrp="1"/>
          </p:cNvSpPr>
          <p:nvPr>
            <p:ph idx="1"/>
          </p:nvPr>
        </p:nvSpPr>
        <p:spPr>
          <a:xfrm>
            <a:off x="395288" y="4076700"/>
            <a:ext cx="8208962" cy="1873250"/>
          </a:xfrm>
        </p:spPr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altLang="ko-KR" sz="2400" b="1" smtClean="0">
                <a:solidFill>
                  <a:srgbClr val="E46C0A"/>
                </a:solidFill>
              </a:rPr>
              <a:t>It</a:t>
            </a:r>
            <a:r>
              <a:rPr lang="en-US" altLang="ko-KR" sz="2400" b="1" smtClean="0"/>
              <a:t>’s very easy </a:t>
            </a:r>
            <a:r>
              <a:rPr lang="en-US" altLang="ko-KR" sz="2400" b="1" smtClean="0">
                <a:solidFill>
                  <a:srgbClr val="E46C0A"/>
                </a:solidFill>
              </a:rPr>
              <a:t>to be tempted </a:t>
            </a:r>
            <a:r>
              <a:rPr lang="en-US" altLang="ko-KR" sz="2400" b="1" smtClean="0"/>
              <a:t>by nice things that others have.</a:t>
            </a:r>
          </a:p>
          <a:p>
            <a:pPr eaLnBrk="1" hangingPunct="1">
              <a:buClr>
                <a:schemeClr val="tx1"/>
              </a:buClr>
              <a:buFont typeface="Arial" charset="0"/>
              <a:buNone/>
            </a:pPr>
            <a:endParaRPr lang="en-US" altLang="ko-KR" sz="1000" b="1" smtClean="0"/>
          </a:p>
          <a:p>
            <a:pPr eaLnBrk="1" hangingPunct="1">
              <a:buClr>
                <a:schemeClr val="tx1"/>
              </a:buClr>
            </a:pPr>
            <a:r>
              <a:rPr lang="en-US" altLang="ko-KR" sz="2400" b="1" smtClean="0">
                <a:solidFill>
                  <a:srgbClr val="E46C0A"/>
                </a:solidFill>
              </a:rPr>
              <a:t>It</a:t>
            </a:r>
            <a:r>
              <a:rPr lang="en-US" altLang="ko-KR" sz="2400" b="1" smtClean="0"/>
              <a:t> is difficult </a:t>
            </a:r>
            <a:r>
              <a:rPr lang="en-US" altLang="ko-KR" sz="2400" b="1" smtClean="0">
                <a:solidFill>
                  <a:srgbClr val="E46C0A"/>
                </a:solidFill>
              </a:rPr>
              <a:t>to make </a:t>
            </a:r>
            <a:r>
              <a:rPr lang="en-US" altLang="ko-KR" sz="2400" b="1" smtClean="0"/>
              <a:t>predictions, especially about the future.</a:t>
            </a:r>
          </a:p>
        </p:txBody>
      </p:sp>
      <p:sp>
        <p:nvSpPr>
          <p:cNvPr id="18435" name="Rectangle 6"/>
          <p:cNvSpPr>
            <a:spLocks noChangeArrowheads="1"/>
          </p:cNvSpPr>
          <p:nvPr/>
        </p:nvSpPr>
        <p:spPr bwMode="auto">
          <a:xfrm>
            <a:off x="900113" y="1700213"/>
            <a:ext cx="7416800" cy="1800225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7647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ko-KR" sz="2400" b="1">
                <a:solidFill>
                  <a:schemeClr val="bg1"/>
                </a:solidFill>
                <a:latin typeface="굴림" charset="-127"/>
              </a:rPr>
              <a:t>to</a:t>
            </a:r>
            <a:r>
              <a:rPr lang="ko-KR" altLang="en-US" sz="2400" b="1">
                <a:solidFill>
                  <a:schemeClr val="bg1"/>
                </a:solidFill>
                <a:latin typeface="굴림" charset="-127"/>
              </a:rPr>
              <a:t>부정사가 문장의 주어로 쓰여 길어질 경우</a:t>
            </a:r>
            <a:r>
              <a:rPr lang="en-US" altLang="ko-KR" sz="2400" b="1">
                <a:solidFill>
                  <a:schemeClr val="bg1"/>
                </a:solidFill>
                <a:latin typeface="굴림" charset="-127"/>
              </a:rPr>
              <a:t>, </a:t>
            </a:r>
          </a:p>
          <a:p>
            <a:pPr algn="ctr"/>
            <a:r>
              <a:rPr lang="ko-KR" altLang="en-US" sz="2400" b="1">
                <a:solidFill>
                  <a:schemeClr val="bg1"/>
                </a:solidFill>
                <a:latin typeface="굴림" charset="-127"/>
              </a:rPr>
              <a:t>주어 자리에 </a:t>
            </a:r>
            <a:r>
              <a:rPr lang="ko-KR" altLang="en-US" sz="2400" b="1">
                <a:solidFill>
                  <a:schemeClr val="bg1"/>
                </a:solidFill>
              </a:rPr>
              <a:t>가주어 </a:t>
            </a:r>
            <a:r>
              <a:rPr lang="en-US" altLang="ko-KR" sz="2400" b="1">
                <a:solidFill>
                  <a:schemeClr val="bg1"/>
                </a:solidFill>
              </a:rPr>
              <a:t>it</a:t>
            </a:r>
            <a:r>
              <a:rPr lang="ko-KR" altLang="en-US" sz="2400" b="1">
                <a:solidFill>
                  <a:schemeClr val="bg1"/>
                </a:solidFill>
              </a:rPr>
              <a:t>을 두</a:t>
            </a:r>
            <a:r>
              <a:rPr lang="ko-KR" altLang="en-US" sz="2400" b="1">
                <a:solidFill>
                  <a:schemeClr val="bg1"/>
                </a:solidFill>
                <a:latin typeface="굴림" charset="-127"/>
              </a:rPr>
              <a:t>고</a:t>
            </a:r>
            <a:r>
              <a:rPr lang="en-US" altLang="ko-KR" sz="2400" b="1">
                <a:solidFill>
                  <a:schemeClr val="bg1"/>
                </a:solidFill>
                <a:latin typeface="굴림" charset="-127"/>
              </a:rPr>
              <a:t> </a:t>
            </a:r>
          </a:p>
          <a:p>
            <a:pPr algn="ctr"/>
            <a:r>
              <a:rPr lang="ko-KR" altLang="en-US" sz="2400" b="1">
                <a:solidFill>
                  <a:schemeClr val="bg1"/>
                </a:solidFill>
                <a:latin typeface="굴림" charset="-127"/>
              </a:rPr>
              <a:t>주어인 </a:t>
            </a:r>
            <a:r>
              <a:rPr lang="en-US" altLang="ko-KR" sz="2400" b="1">
                <a:solidFill>
                  <a:schemeClr val="bg1"/>
                </a:solidFill>
                <a:latin typeface="굴림" charset="-127"/>
              </a:rPr>
              <a:t>to</a:t>
            </a:r>
            <a:r>
              <a:rPr lang="ko-KR" altLang="en-US" sz="2400" b="1">
                <a:solidFill>
                  <a:schemeClr val="bg1"/>
                </a:solidFill>
                <a:latin typeface="굴림" charset="-127"/>
              </a:rPr>
              <a:t>부정사는 문장의 뒤로 이동하여 </a:t>
            </a:r>
          </a:p>
          <a:p>
            <a:pPr algn="ctr"/>
            <a:r>
              <a:rPr lang="ko-KR" altLang="en-US" sz="2400" b="1">
                <a:solidFill>
                  <a:schemeClr val="bg1"/>
                </a:solidFill>
                <a:latin typeface="굴림" charset="-127"/>
              </a:rPr>
              <a:t>문장의 주어 부분을 간결하게 만든다</a:t>
            </a:r>
            <a:r>
              <a:rPr lang="en-US" altLang="ko-KR" sz="2400" b="1">
                <a:solidFill>
                  <a:schemeClr val="bg1"/>
                </a:solidFill>
                <a:latin typeface="굴림" charset="-127"/>
              </a:rPr>
              <a:t>.</a:t>
            </a:r>
          </a:p>
        </p:txBody>
      </p:sp>
      <p:sp>
        <p:nvSpPr>
          <p:cNvPr id="18436" name="WordArt 7"/>
          <p:cNvSpPr>
            <a:spLocks noChangeArrowheads="1" noChangeShapeType="1" noTextEdit="1"/>
          </p:cNvSpPr>
          <p:nvPr/>
        </p:nvSpPr>
        <p:spPr bwMode="auto">
          <a:xfrm>
            <a:off x="395288" y="3789363"/>
            <a:ext cx="904875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ko-KR" sz="1800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돋움"/>
                <a:ea typeface="돋움"/>
              </a:rPr>
              <a:t>Example</a:t>
            </a:r>
            <a:endParaRPr lang="ko-KR" altLang="en-US" sz="1800" i="1" kern="10"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돋움"/>
              <a:ea typeface="돋움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ko-KR" altLang="en-US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가주어 진주어 구문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060825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Arial" charset="0"/>
              <a:buNone/>
            </a:pPr>
            <a:r>
              <a:rPr lang="en-US" altLang="ko-KR" sz="2400" smtClean="0"/>
              <a:t>cf. </a:t>
            </a:r>
            <a:endParaRPr lang="ko-KR" altLang="en-US" sz="2400" smtClean="0"/>
          </a:p>
          <a:p>
            <a:pPr eaLnBrk="1" hangingPunct="1">
              <a:buClr>
                <a:schemeClr val="tx1"/>
              </a:buClr>
              <a:buFontTx/>
              <a:buChar char="•"/>
            </a:pPr>
            <a:r>
              <a:rPr lang="en-US" altLang="ko-KR" sz="2400" b="1" smtClean="0">
                <a:solidFill>
                  <a:srgbClr val="E66F26"/>
                </a:solidFill>
              </a:rPr>
              <a:t>It</a:t>
            </a:r>
            <a:r>
              <a:rPr lang="en-US" altLang="ko-KR" sz="2400" b="1" smtClean="0"/>
              <a:t> is true </a:t>
            </a:r>
            <a:r>
              <a:rPr lang="en-US" altLang="ko-KR" sz="2400" b="1" smtClean="0">
                <a:solidFill>
                  <a:srgbClr val="E66F26"/>
                </a:solidFill>
              </a:rPr>
              <a:t>that Jane will leave Korea soon</a:t>
            </a:r>
            <a:r>
              <a:rPr lang="en-US" altLang="ko-KR" sz="2400" b="1" smtClean="0"/>
              <a:t>.</a:t>
            </a:r>
          </a:p>
          <a:p>
            <a:pPr eaLnBrk="1" hangingPunct="1">
              <a:buFont typeface="Arial" charset="0"/>
              <a:buNone/>
            </a:pPr>
            <a:r>
              <a:rPr lang="ko-KR" altLang="en-US" sz="2000" smtClean="0">
                <a:solidFill>
                  <a:schemeClr val="accent1"/>
                </a:solidFill>
              </a:rPr>
              <a:t>                   진주어 자리에 </a:t>
            </a:r>
            <a:r>
              <a:rPr lang="en-US" altLang="ko-KR" sz="2000" smtClean="0">
                <a:solidFill>
                  <a:schemeClr val="accent1"/>
                </a:solidFill>
              </a:rPr>
              <a:t>that</a:t>
            </a:r>
            <a:r>
              <a:rPr lang="ko-KR" altLang="en-US" sz="2000" smtClean="0">
                <a:solidFill>
                  <a:schemeClr val="accent1"/>
                </a:solidFill>
              </a:rPr>
              <a:t>절이 올 수도 있다</a:t>
            </a:r>
            <a:r>
              <a:rPr lang="en-US" altLang="ko-KR" sz="2000" smtClean="0">
                <a:solidFill>
                  <a:schemeClr val="accent1"/>
                </a:solidFill>
              </a:rPr>
              <a:t>.</a:t>
            </a:r>
          </a:p>
          <a:p>
            <a:pPr eaLnBrk="1" hangingPunct="1">
              <a:buFont typeface="Arial" charset="0"/>
              <a:buNone/>
            </a:pPr>
            <a:endParaRPr lang="en-US" altLang="ko-KR" sz="1000" smtClean="0">
              <a:solidFill>
                <a:schemeClr val="accent1"/>
              </a:solidFill>
            </a:endParaRPr>
          </a:p>
          <a:p>
            <a:pPr eaLnBrk="1" hangingPunct="1">
              <a:buFontTx/>
              <a:buChar char="•"/>
            </a:pPr>
            <a:r>
              <a:rPr lang="en-US" altLang="ko-KR" sz="2400" b="1" smtClean="0"/>
              <a:t>I find </a:t>
            </a:r>
            <a:r>
              <a:rPr lang="en-US" altLang="ko-KR" sz="2400" b="1" smtClean="0">
                <a:solidFill>
                  <a:srgbClr val="E66F26"/>
                </a:solidFill>
              </a:rPr>
              <a:t>it</a:t>
            </a:r>
            <a:r>
              <a:rPr lang="en-US" altLang="ko-KR" sz="2400" b="1" smtClean="0"/>
              <a:t> interesting </a:t>
            </a:r>
            <a:r>
              <a:rPr lang="en-US" altLang="ko-KR" sz="2400" b="1" smtClean="0">
                <a:solidFill>
                  <a:srgbClr val="E66F26"/>
                </a:solidFill>
              </a:rPr>
              <a:t>to talk to her</a:t>
            </a:r>
            <a:r>
              <a:rPr lang="en-US" altLang="ko-KR" sz="2400" b="1" smtClean="0"/>
              <a:t>.</a:t>
            </a:r>
          </a:p>
          <a:p>
            <a:pPr eaLnBrk="1" hangingPunct="1">
              <a:buFontTx/>
              <a:buNone/>
            </a:pPr>
            <a:r>
              <a:rPr lang="en-US" altLang="ko-KR" sz="2000" smtClean="0"/>
              <a:t>              </a:t>
            </a:r>
            <a:r>
              <a:rPr lang="en-US" altLang="ko-KR" sz="2000" smtClean="0">
                <a:solidFill>
                  <a:schemeClr val="accent1"/>
                </a:solidFill>
              </a:rPr>
              <a:t>to</a:t>
            </a:r>
            <a:r>
              <a:rPr lang="ko-KR" altLang="en-US" sz="2000" smtClean="0">
                <a:solidFill>
                  <a:schemeClr val="accent1"/>
                </a:solidFill>
              </a:rPr>
              <a:t>부정사가 </a:t>
            </a:r>
            <a:r>
              <a:rPr lang="en-US" altLang="ko-KR" sz="2000" smtClean="0">
                <a:solidFill>
                  <a:schemeClr val="accent1"/>
                </a:solidFill>
              </a:rPr>
              <a:t>5</a:t>
            </a:r>
            <a:r>
              <a:rPr lang="ko-KR" altLang="en-US" sz="2000" smtClean="0">
                <a:solidFill>
                  <a:schemeClr val="accent1"/>
                </a:solidFill>
              </a:rPr>
              <a:t>형식의 목적어로 쓰였을 때도 적용된다</a:t>
            </a:r>
            <a:r>
              <a:rPr lang="en-US" altLang="ko-KR" sz="2000" smtClean="0">
                <a:solidFill>
                  <a:schemeClr val="accent1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altLang="ko-KR" sz="2000" smtClean="0">
                <a:solidFill>
                  <a:schemeClr val="accent1"/>
                </a:solidFill>
              </a:rPr>
              <a:t>              (8</a:t>
            </a:r>
            <a:r>
              <a:rPr lang="ko-KR" altLang="en-US" sz="2000" smtClean="0">
                <a:solidFill>
                  <a:schemeClr val="accent1"/>
                </a:solidFill>
              </a:rPr>
              <a:t>과 참조</a:t>
            </a:r>
            <a:r>
              <a:rPr lang="en-US" altLang="ko-KR" sz="2000" smtClean="0">
                <a:solidFill>
                  <a:schemeClr val="accent1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4">
      <a:majorFont>
        <a:latin typeface="휴먼둥근헤드라인"/>
        <a:ea typeface="휴먼둥근헤드라인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1884</TotalTime>
  <Words>276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디자인 서식 파일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5" baseType="lpstr">
      <vt:lpstr>맑은 고딕</vt:lpstr>
      <vt:lpstr>Arial</vt:lpstr>
      <vt:lpstr>휴먼둥근헤드라인</vt:lpstr>
      <vt:lpstr>Microsoft Sans Serif</vt:lpstr>
      <vt:lpstr>Wingdings</vt:lpstr>
      <vt:lpstr>굴림</vt:lpstr>
      <vt:lpstr>Office 테마</vt:lpstr>
      <vt:lpstr>Grammar Points in Use</vt:lpstr>
      <vt:lpstr>현재완료</vt:lpstr>
      <vt:lpstr>현재완료</vt:lpstr>
      <vt:lpstr>주장, 요구, 제안의 서술어</vt:lpstr>
      <vt:lpstr>주장, 요구, 제안의 서술어</vt:lpstr>
      <vt:lpstr>가주어 진주어 구문</vt:lpstr>
      <vt:lpstr>가주어 진주어 구문</vt:lpstr>
      <vt:lpstr>슬라이드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Windows 사용자</dc:creator>
  <cp:lastModifiedBy>misuser</cp:lastModifiedBy>
  <cp:revision>77</cp:revision>
  <dcterms:created xsi:type="dcterms:W3CDTF">2012-05-13T05:43:10Z</dcterms:created>
  <dcterms:modified xsi:type="dcterms:W3CDTF">2012-09-10T22:42:46Z</dcterms:modified>
</cp:coreProperties>
</file>