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91" r:id="rId2"/>
    <p:sldId id="280" r:id="rId3"/>
    <p:sldId id="281" r:id="rId4"/>
    <p:sldId id="267" r:id="rId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37" autoAdjust="0"/>
  </p:normalViewPr>
  <p:slideViewPr>
    <p:cSldViewPr>
      <p:cViewPr>
        <p:scale>
          <a:sx n="100" d="100"/>
          <a:sy n="100" d="100"/>
        </p:scale>
        <p:origin x="-114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AC22E54-4241-433D-A309-390586D44CA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E5A417C-5608-4FCF-BD16-10EF4A4D1FE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24B6F-298E-42DE-9194-BF6DC076C776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11E77-5C46-4199-978F-1F9F587B2FA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6B09B-8307-4B4F-A661-D668205AEFDF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D78EF-E2A6-49F3-8E3A-5D33B64D8D8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26C07-42FE-43D8-A4C6-0633875B3DA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355C6-DE55-4455-907A-9736779B523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F8700-5DF5-444E-BF21-12A3A1B9DE28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0A4CC-D00A-4BA8-952D-C401030CCC7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7619-4729-428E-9628-10555DD03C16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7E371-1734-4510-924A-54554AE139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96394-4B84-41BC-8D12-6F4F51531A21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34DCD-35FD-4367-8212-DF997B7A0B8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765A0-5EB3-47FA-A64D-60504134FD05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D2E0F-E50E-4CF7-80C3-44085A08433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8418C-6FDD-4566-8434-D8F2283D1891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FA01-A25A-40F0-A90E-26AC9339168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03BE3-2665-4016-8699-385436827A34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AFBDE-4497-409B-BFC2-BC1D1FF2658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7840E-3728-4413-8560-0ED5EC78D9AA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51D9B-60C3-4817-9C3B-222653E8B5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823BC-9828-4D03-8A74-3EDBDE6E4C89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2C4DC-337B-4106-82EC-039A96240AF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59626F8-8335-40E1-85D8-27EBC9257632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4737D1D-6A33-4786-BEB3-40CAAB1AB7C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38915" name="그룹 12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4" name="모서리가 둥근 직사각형 13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5" name="모서리가 둥근 직사각형 14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08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지각 동사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924175"/>
            <a:ext cx="8229600" cy="208915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800" b="1" dirty="0" smtClean="0"/>
              <a:t>It was really thrilling to </a:t>
            </a:r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</a:rPr>
              <a:t>see</a:t>
            </a:r>
            <a:r>
              <a:rPr lang="en-US" altLang="ko-KR" sz="2800" b="1" dirty="0" smtClean="0"/>
              <a:t> my first script </a:t>
            </a:r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</a:rPr>
              <a:t>come</a:t>
            </a:r>
            <a:r>
              <a:rPr lang="en-US" altLang="ko-KR" sz="2800" b="1" dirty="0" smtClean="0"/>
              <a:t> alive on television. 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000" b="1" dirty="0" smtClean="0"/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800" b="1" dirty="0" smtClean="0"/>
              <a:t>I </a:t>
            </a:r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</a:rPr>
              <a:t>heard</a:t>
            </a:r>
            <a:r>
              <a:rPr lang="en-US" altLang="ko-KR" sz="2800" b="1" dirty="0" smtClean="0"/>
              <a:t> my mom </a:t>
            </a:r>
            <a:r>
              <a:rPr lang="en-US" altLang="ko-KR" sz="2800" b="1" dirty="0" smtClean="0">
                <a:solidFill>
                  <a:schemeClr val="accent6">
                    <a:lumMod val="75000"/>
                  </a:schemeClr>
                </a:solidFill>
              </a:rPr>
              <a:t>sing</a:t>
            </a:r>
            <a:r>
              <a:rPr lang="en-US" altLang="ko-KR" sz="2800" b="1" dirty="0" smtClean="0"/>
              <a:t> a song in the kitchen. 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755854" y="1631975"/>
          <a:ext cx="7587842" cy="1008112"/>
        </p:xfrm>
        <a:graphic>
          <a:graphicData uri="http://schemas.openxmlformats.org/drawingml/2006/table">
            <a:tbl>
              <a:tblPr firstCol="1" lastCol="1" bandCol="1">
                <a:tableStyleId>{638B1855-1B75-4FBE-930C-398BA8C253C6}</a:tableStyleId>
              </a:tblPr>
              <a:tblGrid>
                <a:gridCol w="1899211"/>
                <a:gridCol w="1224136"/>
                <a:gridCol w="4464495"/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kern="1200" dirty="0" smtClean="0"/>
                        <a:t>see, watch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kern="1200" dirty="0" smtClean="0"/>
                        <a:t>hear, listen to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kern="1200" dirty="0" smtClean="0"/>
                        <a:t>feel</a:t>
                      </a:r>
                      <a:endParaRPr lang="en-US" altLang="ko-KR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b="1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kern="1200" dirty="0" smtClean="0"/>
                        <a:t>+</a:t>
                      </a:r>
                      <a:r>
                        <a:rPr lang="ko-KR" altLang="en-US" sz="2000" b="1" kern="1200" dirty="0" smtClean="0"/>
                        <a:t>목적어</a:t>
                      </a:r>
                      <a:endParaRPr lang="ko-KR" alt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ko-KR" sz="2000" b="1" kern="1200" dirty="0" smtClean="0"/>
                        <a:t>+</a:t>
                      </a:r>
                      <a:r>
                        <a:rPr lang="ko-KR" altLang="en-US" sz="2000" b="1" kern="1200" dirty="0" smtClean="0"/>
                        <a:t>원형부정사</a:t>
                      </a:r>
                      <a:r>
                        <a:rPr lang="en-US" altLang="ko-KR" sz="2000" b="1" kern="1200" dirty="0" smtClean="0"/>
                        <a:t>(</a:t>
                      </a:r>
                      <a:r>
                        <a:rPr lang="ko-KR" altLang="en-US" sz="2000" b="1" kern="1200" dirty="0" smtClean="0"/>
                        <a:t>동사원형</a:t>
                      </a:r>
                      <a:r>
                        <a:rPr lang="en-US" altLang="ko-KR" sz="2000" b="1" kern="1200" dirty="0" smtClean="0"/>
                        <a:t>, </a:t>
                      </a:r>
                      <a:r>
                        <a:rPr lang="ko-KR" altLang="en-US" sz="2000" b="1" kern="1200" dirty="0" smtClean="0"/>
                        <a:t>능동의 의미</a:t>
                      </a:r>
                      <a:r>
                        <a:rPr lang="en-US" altLang="ko-KR" sz="2000" b="1" kern="1200" dirty="0" smtClean="0"/>
                        <a:t>)</a:t>
                      </a:r>
                    </a:p>
                    <a:p>
                      <a:r>
                        <a:rPr lang="en-US" altLang="ko-KR" sz="2000" b="1" kern="1200" dirty="0" smtClean="0"/>
                        <a:t>+</a:t>
                      </a:r>
                      <a:r>
                        <a:rPr lang="ko-KR" altLang="en-US" sz="2000" b="1" kern="1200" dirty="0" smtClean="0"/>
                        <a:t>현재분사</a:t>
                      </a:r>
                      <a:r>
                        <a:rPr lang="en-US" altLang="ko-KR" sz="2000" b="1" kern="1200" dirty="0" smtClean="0"/>
                        <a:t>(-</a:t>
                      </a:r>
                      <a:r>
                        <a:rPr lang="en-US" altLang="ko-KR" sz="2000" b="1" kern="1200" dirty="0" err="1" smtClean="0"/>
                        <a:t>ing</a:t>
                      </a:r>
                      <a:r>
                        <a:rPr lang="en-US" altLang="ko-KR" sz="2000" b="1" kern="1200" dirty="0" smtClean="0"/>
                        <a:t>, </a:t>
                      </a:r>
                      <a:r>
                        <a:rPr lang="ko-KR" altLang="en-US" sz="2000" b="1" kern="1200" dirty="0" smtClean="0"/>
                        <a:t>진행의 의미</a:t>
                      </a:r>
                      <a:r>
                        <a:rPr lang="en-US" altLang="ko-KR" sz="2000" b="1" kern="1200" dirty="0" smtClean="0"/>
                        <a:t>)</a:t>
                      </a:r>
                    </a:p>
                    <a:p>
                      <a:r>
                        <a:rPr lang="en-US" altLang="ko-KR" sz="2000" b="1" kern="1200" dirty="0" smtClean="0"/>
                        <a:t>+</a:t>
                      </a:r>
                      <a:r>
                        <a:rPr lang="ko-KR" altLang="en-US" sz="2000" b="1" kern="1200" dirty="0" smtClean="0"/>
                        <a:t>과거분사</a:t>
                      </a:r>
                      <a:r>
                        <a:rPr lang="en-US" altLang="ko-KR" sz="2000" b="1" kern="1200" dirty="0" smtClean="0"/>
                        <a:t>(p.p., </a:t>
                      </a:r>
                      <a:r>
                        <a:rPr lang="ko-KR" altLang="en-US" sz="2000" b="1" kern="1200" dirty="0" smtClean="0"/>
                        <a:t>수동의 의미</a:t>
                      </a:r>
                      <a:r>
                        <a:rPr lang="en-US" altLang="ko-KR" sz="2000" b="1" kern="1200" dirty="0" smtClean="0"/>
                        <a:t>)</a:t>
                      </a:r>
                      <a:endParaRPr lang="en-US" altLang="ko-KR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9940" name="그룹 8"/>
          <p:cNvGrpSpPr>
            <a:grpSpLocks/>
          </p:cNvGrpSpPr>
          <p:nvPr/>
        </p:nvGrpSpPr>
        <p:grpSpPr bwMode="auto">
          <a:xfrm>
            <a:off x="631825" y="5414963"/>
            <a:ext cx="7394575" cy="785812"/>
            <a:chOff x="646593" y="5383459"/>
            <a:chExt cx="7393965" cy="785141"/>
          </a:xfrm>
        </p:grpSpPr>
        <p:grpSp>
          <p:nvGrpSpPr>
            <p:cNvPr id="5" name="그룹 4"/>
            <p:cNvGrpSpPr/>
            <p:nvPr/>
          </p:nvGrpSpPr>
          <p:grpSpPr>
            <a:xfrm>
              <a:off x="698914" y="5414018"/>
              <a:ext cx="7338533" cy="751286"/>
              <a:chOff x="-180528" y="5934116"/>
              <a:chExt cx="4603262" cy="1075997"/>
            </a:xfrm>
            <a:solidFill>
              <a:srgbClr val="DBE2F1"/>
            </a:solidFill>
          </p:grpSpPr>
          <p:sp>
            <p:nvSpPr>
              <p:cNvPr id="6" name="직사각형 5"/>
              <p:cNvSpPr/>
              <p:nvPr/>
            </p:nvSpPr>
            <p:spPr>
              <a:xfrm>
                <a:off x="-180527" y="5934116"/>
                <a:ext cx="4603261" cy="1075997"/>
              </a:xfrm>
              <a:prstGeom prst="rect">
                <a:avLst/>
              </a:prstGeom>
              <a:grp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-180528" y="5934117"/>
                <a:ext cx="271012" cy="537996"/>
              </a:xfrm>
              <a:prstGeom prst="rect">
                <a:avLst/>
              </a:prstGeom>
              <a:solidFill>
                <a:srgbClr val="4355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US" altLang="ko-KR" b="1" dirty="0">
                    <a:solidFill>
                      <a:schemeClr val="bg1"/>
                    </a:solidFill>
                  </a:rPr>
                  <a:t>cf.</a:t>
                </a:r>
                <a:endParaRPr kumimoji="0" lang="ko-KR" alt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187886" y="5465939"/>
              <a:ext cx="6560596" cy="64080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dirty="0">
                  <a:latin typeface="+mn-lt"/>
                  <a:ea typeface="+mn-ea"/>
                </a:rPr>
                <a:t>Through the window, Jane </a:t>
              </a:r>
              <a:r>
                <a:rPr kumimoji="0" lang="en-US" altLang="ko-KR" b="1" dirty="0">
                  <a:solidFill>
                    <a:schemeClr val="accent6">
                      <a:lumMod val="75000"/>
                    </a:schemeClr>
                  </a:solidFill>
                  <a:latin typeface="+mn-lt"/>
                  <a:ea typeface="+mn-ea"/>
                </a:rPr>
                <a:t>saw</a:t>
              </a:r>
              <a:r>
                <a:rPr kumimoji="0" lang="en-US" altLang="ko-KR" b="1" dirty="0">
                  <a:latin typeface="+mn-lt"/>
                  <a:ea typeface="+mn-ea"/>
                </a:rPr>
                <a:t> some boys </a:t>
              </a:r>
              <a:r>
                <a:rPr kumimoji="0" lang="en-US" altLang="ko-KR" b="1" dirty="0">
                  <a:solidFill>
                    <a:schemeClr val="accent6">
                      <a:lumMod val="75000"/>
                    </a:schemeClr>
                  </a:solidFill>
                  <a:latin typeface="+mn-lt"/>
                  <a:ea typeface="+mn-ea"/>
                </a:rPr>
                <a:t>playing</a:t>
              </a:r>
              <a:r>
                <a:rPr kumimoji="0" lang="en-US" altLang="ko-KR" b="1" dirty="0">
                  <a:latin typeface="+mn-lt"/>
                  <a:ea typeface="+mn-ea"/>
                </a:rPr>
                <a:t> soccer.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dirty="0">
                  <a:latin typeface="+mn-lt"/>
                  <a:ea typeface="+mn-ea"/>
                </a:rPr>
                <a:t>I </a:t>
              </a:r>
              <a:r>
                <a:rPr kumimoji="0" lang="en-US" altLang="ko-KR" b="1" dirty="0">
                  <a:solidFill>
                    <a:schemeClr val="accent6">
                      <a:lumMod val="75000"/>
                    </a:schemeClr>
                  </a:solidFill>
                  <a:latin typeface="+mn-lt"/>
                  <a:ea typeface="+mn-ea"/>
                </a:rPr>
                <a:t>felt</a:t>
              </a:r>
              <a:r>
                <a:rPr kumimoji="0" lang="en-US" altLang="ko-KR" b="1" dirty="0">
                  <a:latin typeface="+mn-lt"/>
                  <a:ea typeface="+mn-ea"/>
                </a:rPr>
                <a:t> my shoulder </a:t>
              </a:r>
              <a:r>
                <a:rPr kumimoji="0" lang="en-US" altLang="ko-KR" b="1" dirty="0">
                  <a:solidFill>
                    <a:schemeClr val="accent6">
                      <a:lumMod val="75000"/>
                    </a:schemeClr>
                  </a:solidFill>
                  <a:latin typeface="+mn-lt"/>
                  <a:ea typeface="+mn-ea"/>
                </a:rPr>
                <a:t>touched</a:t>
              </a:r>
              <a:r>
                <a:rPr kumimoji="0" lang="en-US" altLang="ko-KR" b="1" dirty="0">
                  <a:latin typeface="+mn-lt"/>
                  <a:ea typeface="+mn-ea"/>
                </a:rPr>
                <a:t> by someone.</a:t>
              </a:r>
              <a:endParaRPr kumimoji="0" lang="ko-KR" altLang="en-US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it~that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강조 구문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571500" y="2060575"/>
            <a:ext cx="8001000" cy="504825"/>
          </a:xfrm>
          <a:prstGeom prst="round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accent6">
                    <a:lumMod val="75000"/>
                  </a:schemeClr>
                </a:solidFill>
              </a:rPr>
              <a:t>I ran across Olivia at the movie theater yesterday.</a:t>
            </a:r>
          </a:p>
        </p:txBody>
      </p:sp>
      <p:sp>
        <p:nvSpPr>
          <p:cNvPr id="40963" name="내용 개체 틀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02418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ko-KR" altLang="en-US" sz="2200" b="1" smtClean="0"/>
              <a:t>→</a:t>
            </a:r>
            <a:r>
              <a:rPr lang="en-US" altLang="ko-KR" sz="2200" b="1" smtClean="0"/>
              <a:t> </a:t>
            </a:r>
            <a:r>
              <a:rPr lang="en-US" altLang="ko-KR" sz="2200" b="1" smtClean="0">
                <a:solidFill>
                  <a:srgbClr val="E46C0A"/>
                </a:solidFill>
              </a:rPr>
              <a:t>It</a:t>
            </a:r>
            <a:r>
              <a:rPr lang="en-US" altLang="ko-KR" sz="2200" b="1" smtClean="0"/>
              <a:t> was </a:t>
            </a:r>
            <a:r>
              <a:rPr lang="en-US" altLang="ko-KR" sz="2200" b="1" smtClean="0">
                <a:solidFill>
                  <a:srgbClr val="339933"/>
                </a:solidFill>
              </a:rPr>
              <a:t>I</a:t>
            </a:r>
            <a:r>
              <a:rPr lang="en-US" altLang="ko-KR" sz="2200" b="1" smtClean="0"/>
              <a:t> </a:t>
            </a:r>
            <a:r>
              <a:rPr lang="en-US" altLang="ko-KR" sz="2200" b="1" smtClean="0">
                <a:solidFill>
                  <a:srgbClr val="E46C0A"/>
                </a:solidFill>
              </a:rPr>
              <a:t>that</a:t>
            </a:r>
            <a:r>
              <a:rPr lang="en-US" altLang="ko-KR" sz="2200" b="1" smtClean="0"/>
              <a:t> ran across Olivia at the movie theater yesterday. (</a:t>
            </a:r>
            <a:r>
              <a:rPr lang="ko-KR" altLang="en-US" sz="2200" b="1" smtClean="0"/>
              <a:t>주어 강조</a:t>
            </a:r>
            <a:r>
              <a:rPr lang="en-US" altLang="ko-KR" sz="2200" b="1" smtClean="0"/>
              <a:t>) </a:t>
            </a:r>
            <a:endParaRPr lang="ko-KR" altLang="en-US" sz="2200" b="1" smtClean="0"/>
          </a:p>
          <a:p>
            <a:pPr eaLnBrk="1" hangingPunct="1">
              <a:buFont typeface="Arial" charset="0"/>
              <a:buNone/>
            </a:pPr>
            <a:r>
              <a:rPr lang="ko-KR" altLang="en-US" sz="2200" b="1" smtClean="0"/>
              <a:t>→ </a:t>
            </a:r>
            <a:r>
              <a:rPr lang="en-US" altLang="ko-KR" sz="2200" b="1" smtClean="0">
                <a:solidFill>
                  <a:srgbClr val="E46C0A"/>
                </a:solidFill>
              </a:rPr>
              <a:t>It</a:t>
            </a:r>
            <a:r>
              <a:rPr lang="en-US" altLang="ko-KR" sz="2200" b="1" smtClean="0"/>
              <a:t> was </a:t>
            </a:r>
            <a:r>
              <a:rPr lang="en-US" altLang="ko-KR" sz="2200" b="1" smtClean="0">
                <a:solidFill>
                  <a:srgbClr val="339933"/>
                </a:solidFill>
              </a:rPr>
              <a:t>Olivia</a:t>
            </a:r>
            <a:r>
              <a:rPr lang="en-US" altLang="ko-KR" sz="2200" b="1" smtClean="0"/>
              <a:t> </a:t>
            </a:r>
            <a:r>
              <a:rPr lang="en-US" altLang="ko-KR" sz="2200" b="1" smtClean="0">
                <a:solidFill>
                  <a:srgbClr val="E46C0A"/>
                </a:solidFill>
              </a:rPr>
              <a:t>that</a:t>
            </a:r>
            <a:r>
              <a:rPr lang="en-US" altLang="ko-KR" sz="2200" b="1" smtClean="0"/>
              <a:t> I ran across at the movie theater yesterday. (</a:t>
            </a:r>
            <a:r>
              <a:rPr lang="ko-KR" altLang="en-US" sz="2200" b="1" smtClean="0"/>
              <a:t>목적어 강조</a:t>
            </a:r>
            <a:r>
              <a:rPr lang="en-US" altLang="ko-KR" sz="2200" b="1" smtClean="0"/>
              <a:t>)</a:t>
            </a:r>
            <a:endParaRPr lang="ko-KR" altLang="en-US" sz="2200" b="1" smtClean="0"/>
          </a:p>
          <a:p>
            <a:pPr eaLnBrk="1" hangingPunct="1">
              <a:buFont typeface="Arial" charset="0"/>
              <a:buNone/>
            </a:pPr>
            <a:r>
              <a:rPr lang="ko-KR" altLang="en-US" sz="2200" b="1" smtClean="0"/>
              <a:t>→ </a:t>
            </a:r>
            <a:r>
              <a:rPr lang="en-US" altLang="ko-KR" sz="2200" b="1" smtClean="0">
                <a:solidFill>
                  <a:srgbClr val="E46C0A"/>
                </a:solidFill>
              </a:rPr>
              <a:t>It</a:t>
            </a:r>
            <a:r>
              <a:rPr lang="en-US" altLang="ko-KR" sz="2200" b="1" smtClean="0"/>
              <a:t> was </a:t>
            </a:r>
            <a:r>
              <a:rPr lang="en-US" altLang="ko-KR" sz="2200" b="1" smtClean="0">
                <a:solidFill>
                  <a:srgbClr val="339933"/>
                </a:solidFill>
              </a:rPr>
              <a:t>at the movie theater</a:t>
            </a:r>
            <a:r>
              <a:rPr lang="en-US" altLang="ko-KR" sz="2200" b="1" smtClean="0"/>
              <a:t> </a:t>
            </a:r>
            <a:r>
              <a:rPr lang="en-US" altLang="ko-KR" sz="2200" b="1" smtClean="0">
                <a:solidFill>
                  <a:srgbClr val="E46C0A"/>
                </a:solidFill>
              </a:rPr>
              <a:t>that</a:t>
            </a:r>
            <a:r>
              <a:rPr lang="en-US" altLang="ko-KR" sz="2200" b="1" smtClean="0"/>
              <a:t> I ran across Olivia yesterday. (</a:t>
            </a:r>
            <a:r>
              <a:rPr lang="ko-KR" altLang="en-US" sz="2200" b="1" smtClean="0"/>
              <a:t>장소부사 강조</a:t>
            </a:r>
            <a:r>
              <a:rPr lang="en-US" altLang="ko-KR" sz="2200" b="1" smtClean="0"/>
              <a:t>)</a:t>
            </a:r>
            <a:r>
              <a:rPr lang="ko-KR" altLang="en-US" sz="2200" b="1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ko-KR" altLang="en-US" sz="2200" b="1" smtClean="0"/>
              <a:t>→ </a:t>
            </a:r>
            <a:r>
              <a:rPr lang="en-US" altLang="ko-KR" sz="2200" b="1" smtClean="0">
                <a:solidFill>
                  <a:srgbClr val="E46C0A"/>
                </a:solidFill>
              </a:rPr>
              <a:t>It</a:t>
            </a:r>
            <a:r>
              <a:rPr lang="en-US" altLang="ko-KR" sz="2200" b="1" smtClean="0"/>
              <a:t> was </a:t>
            </a:r>
            <a:r>
              <a:rPr lang="en-US" altLang="ko-KR" sz="2200" b="1" smtClean="0">
                <a:solidFill>
                  <a:srgbClr val="339933"/>
                </a:solidFill>
              </a:rPr>
              <a:t>yesterday</a:t>
            </a:r>
            <a:r>
              <a:rPr lang="en-US" altLang="ko-KR" sz="2200" b="1" smtClean="0"/>
              <a:t> </a:t>
            </a:r>
            <a:r>
              <a:rPr lang="en-US" altLang="ko-KR" sz="2200" b="1" smtClean="0">
                <a:solidFill>
                  <a:srgbClr val="E46C0A"/>
                </a:solidFill>
              </a:rPr>
              <a:t>that</a:t>
            </a:r>
            <a:r>
              <a:rPr lang="en-US" altLang="ko-KR" sz="2200" b="1" smtClean="0"/>
              <a:t> I ran across Olivia at the movie theater. (</a:t>
            </a:r>
            <a:r>
              <a:rPr lang="ko-KR" altLang="en-US" sz="2200" b="1" smtClean="0"/>
              <a:t>시간부사 강조</a:t>
            </a:r>
            <a:r>
              <a:rPr lang="en-US" altLang="ko-KR" sz="2200" b="1" smtClean="0"/>
              <a:t>) </a:t>
            </a:r>
            <a:endParaRPr lang="ko-KR" altLang="en-US" sz="2200" b="1" smtClean="0"/>
          </a:p>
        </p:txBody>
      </p:sp>
      <p:grpSp>
        <p:nvGrpSpPr>
          <p:cNvPr id="40964" name="그룹 3"/>
          <p:cNvGrpSpPr>
            <a:grpSpLocks/>
          </p:cNvGrpSpPr>
          <p:nvPr/>
        </p:nvGrpSpPr>
        <p:grpSpPr bwMode="auto">
          <a:xfrm>
            <a:off x="646113" y="5741988"/>
            <a:ext cx="6742112" cy="787400"/>
            <a:chOff x="646593" y="5742735"/>
            <a:chExt cx="6741782" cy="786802"/>
          </a:xfrm>
        </p:grpSpPr>
        <p:grpSp>
          <p:nvGrpSpPr>
            <p:cNvPr id="9" name="그룹 8"/>
            <p:cNvGrpSpPr/>
            <p:nvPr/>
          </p:nvGrpSpPr>
          <p:grpSpPr>
            <a:xfrm>
              <a:off x="698914" y="5774058"/>
              <a:ext cx="6681398" cy="751286"/>
              <a:chOff x="-180528" y="5934117"/>
              <a:chExt cx="4191059" cy="1075997"/>
            </a:xfrm>
            <a:solidFill>
              <a:srgbClr val="DBE2F1"/>
            </a:solidFill>
          </p:grpSpPr>
          <p:sp>
            <p:nvSpPr>
              <p:cNvPr id="10" name="직사각형 9"/>
              <p:cNvSpPr/>
              <p:nvPr/>
            </p:nvSpPr>
            <p:spPr>
              <a:xfrm>
                <a:off x="-180526" y="5934117"/>
                <a:ext cx="4191057" cy="1075997"/>
              </a:xfrm>
              <a:prstGeom prst="rect">
                <a:avLst/>
              </a:prstGeom>
              <a:grp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-180528" y="5934117"/>
                <a:ext cx="271012" cy="537996"/>
              </a:xfrm>
              <a:prstGeom prst="rect">
                <a:avLst/>
              </a:prstGeom>
              <a:solidFill>
                <a:srgbClr val="4355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US" altLang="ko-KR" b="1" dirty="0">
                    <a:solidFill>
                      <a:schemeClr val="bg1"/>
                    </a:solidFill>
                  </a:rPr>
                  <a:t>cf.</a:t>
                </a:r>
                <a:endParaRPr kumimoji="0" lang="ko-KR" alt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0967" name="TextBox 4"/>
            <p:cNvSpPr txBox="1">
              <a:spLocks noChangeArrowheads="1"/>
            </p:cNvSpPr>
            <p:nvPr/>
          </p:nvSpPr>
          <p:spPr bwMode="auto">
            <a:xfrm>
              <a:off x="1187904" y="5826808"/>
              <a:ext cx="6121100" cy="640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동사의 강조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do</a:t>
              </a:r>
            </a:p>
            <a:p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I </a:t>
              </a:r>
              <a:r>
                <a:rPr kumimoji="0" lang="en-US" altLang="ko-KR" b="1">
                  <a:solidFill>
                    <a:srgbClr val="E46C0A"/>
                  </a:solidFill>
                  <a:latin typeface="맑은 고딕" pitchFamily="50" charset="-127"/>
                  <a:ea typeface="맑은 고딕" pitchFamily="50" charset="-127"/>
                </a:rPr>
                <a:t>did </a:t>
              </a:r>
              <a:r>
                <a:rPr kumimoji="0" lang="en-US" altLang="ko-KR" b="1">
                  <a:solidFill>
                    <a:srgbClr val="339933"/>
                  </a:solidFill>
                  <a:latin typeface="맑은 고딕" pitchFamily="50" charset="-127"/>
                  <a:ea typeface="맑은 고딕" pitchFamily="50" charset="-127"/>
                </a:rPr>
                <a:t>run across</a:t>
              </a:r>
              <a:r>
                <a:rPr kumimoji="0" lang="en-US" altLang="ko-KR" b="1">
                  <a:solidFill>
                    <a:srgbClr val="E46C0A"/>
                  </a:solidFill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Olivia at the movie theater yesterday.</a:t>
              </a:r>
              <a:endParaRPr kumimoji="0" lang="ko-KR" altLang="en-US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2123728" y="1484784"/>
          <a:ext cx="4896544" cy="427792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4896544"/>
              </a:tblGrid>
              <a:tr h="427792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1" dirty="0" smtClean="0"/>
                        <a:t>주어</a:t>
                      </a:r>
                      <a:r>
                        <a:rPr lang="en-US" altLang="ko-KR" sz="2000" b="1" dirty="0" smtClean="0"/>
                        <a:t>, </a:t>
                      </a:r>
                      <a:r>
                        <a:rPr lang="ko-KR" altLang="en-US" sz="2000" b="1" dirty="0" smtClean="0"/>
                        <a:t>목적어</a:t>
                      </a:r>
                      <a:r>
                        <a:rPr lang="en-US" altLang="ko-KR" sz="2000" b="1" dirty="0" smtClean="0"/>
                        <a:t>, </a:t>
                      </a:r>
                      <a:r>
                        <a:rPr lang="ko-KR" altLang="en-US" sz="2000" b="1" dirty="0" smtClean="0"/>
                        <a:t>장소</a:t>
                      </a:r>
                      <a:r>
                        <a:rPr lang="en-US" altLang="ko-KR" sz="2000" b="1" dirty="0" smtClean="0"/>
                        <a:t>/</a:t>
                      </a:r>
                      <a:r>
                        <a:rPr lang="ko-KR" altLang="en-US" sz="2000" b="1" dirty="0" smtClean="0"/>
                        <a:t>시간부사의 강조</a:t>
                      </a:r>
                      <a:endParaRPr lang="ko-KR" altLang="en-US" sz="20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197</Words>
  <Application>Microsoft Office PowerPoint</Application>
  <PresentationFormat>화면 슬라이드 쇼(4:3)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Grammar Points in Use</vt:lpstr>
      <vt:lpstr>지각 동사</vt:lpstr>
      <vt:lpstr>it~that 강조 구문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86</cp:revision>
  <dcterms:created xsi:type="dcterms:W3CDTF">2012-05-13T05:43:10Z</dcterms:created>
  <dcterms:modified xsi:type="dcterms:W3CDTF">2013-01-15T04:55:27Z</dcterms:modified>
</cp:coreProperties>
</file>