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88" r:id="rId2"/>
    <p:sldId id="274" r:id="rId3"/>
    <p:sldId id="275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9498B"/>
    <a:srgbClr val="4355A3"/>
    <a:srgbClr val="595680"/>
    <a:srgbClr val="DBE2F1"/>
    <a:srgbClr val="E66F26"/>
    <a:srgbClr val="339933"/>
    <a:srgbClr val="006600"/>
    <a:srgbClr val="33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37" autoAdjust="0"/>
  </p:normalViewPr>
  <p:slideViewPr>
    <p:cSldViewPr>
      <p:cViewPr>
        <p:scale>
          <a:sx n="100" d="100"/>
          <a:sy n="100" d="100"/>
        </p:scale>
        <p:origin x="-106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F1897A5-668F-4269-9B83-6BAD7E3D8CAB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D0700E4-583A-4369-88A5-CAA48D8981F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7A268-2B60-4C27-B4CF-9A900D96241B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0483-E64F-4F08-AB30-4283398C9D5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0B6E7-1A75-44F0-8D8A-57214F3DB172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D4B94-7AC2-4D0E-A99B-446CAFFC70F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C2CAC-657C-49DD-BD68-ABD000D2E68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31B46-71F8-4FD6-A200-8EBC663BA83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03273-30E1-47F8-BCE5-486FDFEA7F69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FE4E8-1CAC-45E9-9B34-7A7E85E7FCE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D9A81-AE3F-4DBB-9E76-F9B53079AB10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67D7A-1B43-4D5A-AF4F-586FBD24869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DEC5-8ECF-4A62-833A-83CBF48B79F3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5A4FC-3720-4639-AB24-525079F1782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20BF7-929E-41DA-8CAE-9510A4F3BB1E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D0DA8-5543-41FE-BCDD-78E52D75C7D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6CC37-5783-4A0A-861C-1DC48CBAA255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25F8A-6F49-4AFC-B1D2-810C28747A8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15160-EC50-4607-924A-DE2CC5D3F196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F4625-76EF-45BC-A30C-AF1FD4E16C1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D1AE7-6C4C-4207-AB70-360E93AE52C8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0A95D-4105-4B34-BFB8-B750E798B87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55AF2-145A-4F9D-B89C-E5F1DD435719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D10F4-927F-46EB-8D6D-6D467215458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C6D5988-C334-41DC-B712-A1B111C301C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DD9DB6-66CA-4697-BB36-1957FBC79B7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29699" name="그룹 14"/>
          <p:cNvGrpSpPr>
            <a:grpSpLocks/>
          </p:cNvGrpSpPr>
          <p:nvPr/>
        </p:nvGrpSpPr>
        <p:grpSpPr bwMode="auto">
          <a:xfrm>
            <a:off x="3730625" y="3651250"/>
            <a:ext cx="1682750" cy="641350"/>
            <a:chOff x="3862633" y="3598584"/>
            <a:chExt cx="1683749" cy="641990"/>
          </a:xfrm>
        </p:grpSpPr>
        <p:sp>
          <p:nvSpPr>
            <p:cNvPr id="16" name="모서리가 둥근 직사각형 15"/>
            <p:cNvSpPr/>
            <p:nvPr/>
          </p:nvSpPr>
          <p:spPr>
            <a:xfrm>
              <a:off x="3862633" y="3598584"/>
              <a:ext cx="1683749" cy="641990"/>
            </a:xfrm>
            <a:prstGeom prst="roundRect">
              <a:avLst>
                <a:gd name="adj" fmla="val 27116"/>
              </a:avLst>
            </a:prstGeom>
            <a:solidFill>
              <a:srgbClr val="4355A3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7" name="모서리가 둥근 직사각형 16"/>
            <p:cNvSpPr/>
            <p:nvPr/>
          </p:nvSpPr>
          <p:spPr>
            <a:xfrm>
              <a:off x="3964293" y="3684395"/>
              <a:ext cx="1480428" cy="470369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932844" y="3688747"/>
              <a:ext cx="1543326" cy="46212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40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Unit </a:t>
              </a:r>
              <a:r>
                <a:rPr kumimoji="0" lang="en-US" altLang="ko-KR" sz="2400" smtClean="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05</a:t>
              </a:r>
              <a:endParaRPr kumimoji="0" lang="ko-KR" altLang="en-US" sz="2400" dirty="0">
                <a:solidFill>
                  <a:srgbClr val="39498B"/>
                </a:solidFill>
                <a:latin typeface="휴먼둥근헤드라인" pitchFamily="18" charset="-127"/>
                <a:ea typeface="휴먼둥근헤드라인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than </a:t>
            </a:r>
            <a:r>
              <a:rPr lang="en-US" altLang="ko-KR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(~</a:t>
            </a:r>
            <a:r>
              <a:rPr lang="ko-KR" alt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보다 많이</a:t>
            </a:r>
            <a:r>
              <a:rPr lang="en-US" altLang="ko-KR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~</a:t>
            </a:r>
            <a:r>
              <a:rPr lang="ko-KR" alt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이상</a:t>
            </a:r>
            <a:r>
              <a:rPr lang="en-US" altLang="ko-KR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11325"/>
            <a:ext cx="8229600" cy="2797175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3300" b="1" dirty="0" smtClean="0"/>
              <a:t>Advertising encourages consumers to buy </a:t>
            </a:r>
            <a:r>
              <a:rPr lang="en-US" altLang="ko-KR" sz="3300" b="1" dirty="0" smtClean="0">
                <a:solidFill>
                  <a:srgbClr val="E66F26"/>
                </a:solidFill>
              </a:rPr>
              <a:t>more</a:t>
            </a:r>
            <a:r>
              <a:rPr lang="en-US" altLang="ko-KR" sz="3300" b="1" dirty="0" smtClean="0"/>
              <a:t> products </a:t>
            </a:r>
            <a:r>
              <a:rPr lang="en-US" altLang="ko-KR" sz="3300" b="1" dirty="0" smtClean="0">
                <a:solidFill>
                  <a:srgbClr val="E66F26"/>
                </a:solidFill>
              </a:rPr>
              <a:t>than</a:t>
            </a:r>
            <a:r>
              <a:rPr lang="en-US" altLang="ko-KR" sz="3300" b="1" dirty="0" smtClean="0"/>
              <a:t> they need.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1900" b="1" dirty="0" smtClean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altLang="ko-KR" sz="3300" b="1" dirty="0" smtClean="0">
                <a:solidFill>
                  <a:srgbClr val="E66F26"/>
                </a:solidFill>
              </a:rPr>
              <a:t>More than </a:t>
            </a:r>
            <a:r>
              <a:rPr lang="en-US" altLang="ko-KR" sz="3300" b="1" dirty="0" smtClean="0"/>
              <a:t>50,000 people came together to watch a World Cup game.</a:t>
            </a:r>
          </a:p>
        </p:txBody>
      </p:sp>
      <p:grpSp>
        <p:nvGrpSpPr>
          <p:cNvPr id="30723" name="그룹 7"/>
          <p:cNvGrpSpPr>
            <a:grpSpLocks/>
          </p:cNvGrpSpPr>
          <p:nvPr/>
        </p:nvGrpSpPr>
        <p:grpSpPr bwMode="auto">
          <a:xfrm>
            <a:off x="646113" y="5194300"/>
            <a:ext cx="7735887" cy="792163"/>
            <a:chOff x="646176" y="5234594"/>
            <a:chExt cx="7735824" cy="792480"/>
          </a:xfrm>
        </p:grpSpPr>
        <p:grpSp>
          <p:nvGrpSpPr>
            <p:cNvPr id="4" name="그룹 3"/>
            <p:cNvGrpSpPr/>
            <p:nvPr/>
          </p:nvGrpSpPr>
          <p:grpSpPr>
            <a:xfrm>
              <a:off x="698914" y="5270002"/>
              <a:ext cx="7675308" cy="751286"/>
              <a:chOff x="-180528" y="5934116"/>
              <a:chExt cx="4814512" cy="1075997"/>
            </a:xfrm>
            <a:solidFill>
              <a:srgbClr val="DBE2F1"/>
            </a:solidFill>
          </p:grpSpPr>
          <p:sp>
            <p:nvSpPr>
              <p:cNvPr id="5" name="직사각형 4"/>
              <p:cNvSpPr/>
              <p:nvPr/>
            </p:nvSpPr>
            <p:spPr>
              <a:xfrm>
                <a:off x="-180527" y="5934116"/>
                <a:ext cx="4814511" cy="1075997"/>
              </a:xfrm>
              <a:prstGeom prst="rect">
                <a:avLst/>
              </a:prstGeom>
              <a:grp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/>
              </a:p>
            </p:txBody>
          </p:sp>
          <p:sp>
            <p:nvSpPr>
              <p:cNvPr id="6" name="직사각형 5"/>
              <p:cNvSpPr/>
              <p:nvPr/>
            </p:nvSpPr>
            <p:spPr>
              <a:xfrm>
                <a:off x="-180528" y="5934117"/>
                <a:ext cx="271012" cy="537996"/>
              </a:xfrm>
              <a:prstGeom prst="rect">
                <a:avLst/>
              </a:prstGeom>
              <a:solidFill>
                <a:srgbClr val="4355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US" altLang="ko-KR" b="1" dirty="0">
                    <a:solidFill>
                      <a:schemeClr val="bg1"/>
                    </a:solidFill>
                  </a:rPr>
                  <a:t>cf.</a:t>
                </a:r>
                <a:endParaRPr kumimoji="0" lang="ko-KR" altLang="en-US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0725" name="TextBox 6"/>
            <p:cNvSpPr txBox="1">
              <a:spLocks noChangeArrowheads="1"/>
            </p:cNvSpPr>
            <p:nvPr/>
          </p:nvSpPr>
          <p:spPr bwMode="auto">
            <a:xfrm>
              <a:off x="1160522" y="5321942"/>
              <a:ext cx="7153217" cy="641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Try to watch </a:t>
              </a:r>
              <a:r>
                <a:rPr kumimoji="0" lang="en-US" altLang="ko-KR" b="1">
                  <a:solidFill>
                    <a:srgbClr val="E66F26"/>
                  </a:solidFill>
                  <a:latin typeface="맑은 고딕" pitchFamily="50" charset="-127"/>
                  <a:ea typeface="맑은 고딕" pitchFamily="50" charset="-127"/>
                </a:rPr>
                <a:t>less than 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two hours of TV a day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. 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(less than: ~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이하의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)</a:t>
              </a:r>
              <a:endParaRPr kumimoji="0" lang="ko-KR" altLang="en-US" sz="2000" b="1">
                <a:latin typeface="맑은 고딕" pitchFamily="50" charset="-127"/>
                <a:ea typeface="맑은 고딕" pitchFamily="50" charset="-127"/>
              </a:endParaRPr>
            </a:p>
            <a:p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You need to work </a:t>
              </a:r>
              <a:r>
                <a:rPr kumimoji="0" lang="en-US" altLang="ko-KR" b="1">
                  <a:solidFill>
                    <a:srgbClr val="E66F26"/>
                  </a:solidFill>
                  <a:latin typeface="맑은 고딕" pitchFamily="50" charset="-127"/>
                  <a:ea typeface="맑은 고딕" pitchFamily="50" charset="-127"/>
                </a:rPr>
                <a:t>as</a:t>
              </a:r>
              <a:r>
                <a:rPr kumimoji="0" lang="en-US" altLang="ko-KR" b="1">
                  <a:solidFill>
                    <a:srgbClr val="E46C0A"/>
                  </a:solidFill>
                  <a:latin typeface="맑은 고딕" pitchFamily="50" charset="-127"/>
                  <a:ea typeface="맑은 고딕" pitchFamily="50" charset="-127"/>
                </a:rPr>
                <a:t> 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hard </a:t>
              </a:r>
              <a:r>
                <a:rPr kumimoji="0" lang="en-US" altLang="ko-KR" b="1">
                  <a:solidFill>
                    <a:srgbClr val="E66F26"/>
                  </a:solidFill>
                  <a:latin typeface="맑은 고딕" pitchFamily="50" charset="-127"/>
                  <a:ea typeface="맑은 고딕" pitchFamily="50" charset="-127"/>
                </a:rPr>
                <a:t>as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 I do. 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(as+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원급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+as: ~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만큼 </a:t>
              </a:r>
              <a:r>
                <a:rPr kumimoji="0" lang="en-US" altLang="ko-KR" sz="1600" b="1">
                  <a:latin typeface="바탕" pitchFamily="18" charset="-127"/>
                  <a:ea typeface="바탕" pitchFamily="18" charset="-127"/>
                </a:rPr>
                <a:t>…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한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)</a:t>
              </a:r>
              <a:endParaRPr kumimoji="0" lang="en-US" altLang="en-US" sz="1600" b="1"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간접의문문의 예외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46" name="내용 개체 틀 2"/>
          <p:cNvSpPr>
            <a:spLocks noGrp="1"/>
          </p:cNvSpPr>
          <p:nvPr>
            <p:ph idx="1"/>
          </p:nvPr>
        </p:nvSpPr>
        <p:spPr>
          <a:xfrm>
            <a:off x="457200" y="3068638"/>
            <a:ext cx="8229600" cy="2016125"/>
          </a:xfrm>
        </p:spPr>
        <p:txBody>
          <a:bodyPr/>
          <a:lstStyle/>
          <a:p>
            <a:pPr eaLnBrk="1" hangingPunct="1"/>
            <a:r>
              <a:rPr lang="en-US" altLang="ko-KR" sz="2800" b="1" smtClean="0"/>
              <a:t>Which side </a:t>
            </a:r>
            <a:r>
              <a:rPr lang="en-US" altLang="ko-KR" sz="2800" b="1" smtClean="0">
                <a:solidFill>
                  <a:srgbClr val="E66F26"/>
                </a:solidFill>
              </a:rPr>
              <a:t>do you think </a:t>
            </a:r>
            <a:r>
              <a:rPr lang="en-US" altLang="ko-KR" sz="2800" b="1" smtClean="0"/>
              <a:t>is stronger? </a:t>
            </a:r>
          </a:p>
          <a:p>
            <a:pPr eaLnBrk="1" hangingPunct="1">
              <a:buFont typeface="Arial" charset="0"/>
              <a:buNone/>
            </a:pPr>
            <a:endParaRPr lang="en-US" altLang="ko-KR" sz="2000" b="1" smtClean="0"/>
          </a:p>
          <a:p>
            <a:pPr eaLnBrk="1" hangingPunct="1"/>
            <a:r>
              <a:rPr lang="en-US" altLang="ko-KR" sz="2800" b="1" smtClean="0"/>
              <a:t>What </a:t>
            </a:r>
            <a:r>
              <a:rPr lang="en-US" altLang="ko-KR" sz="2800" b="1" smtClean="0">
                <a:solidFill>
                  <a:srgbClr val="E66F26"/>
                </a:solidFill>
              </a:rPr>
              <a:t>do you think </a:t>
            </a:r>
            <a:r>
              <a:rPr lang="en-US" altLang="ko-KR" sz="2800" b="1" smtClean="0"/>
              <a:t>is the next thing for us to do?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47564" y="1798349"/>
          <a:ext cx="7848872" cy="949712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7848872"/>
              </a:tblGrid>
              <a:tr h="512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kern="1200" dirty="0" err="1" smtClean="0"/>
                        <a:t>Wh</a:t>
                      </a:r>
                      <a:r>
                        <a:rPr lang="ko-KR" altLang="en-US" sz="2000" kern="1200" dirty="0" smtClean="0"/>
                        <a:t>의문사 </a:t>
                      </a:r>
                      <a:r>
                        <a:rPr lang="en-US" altLang="ko-KR" sz="2000" kern="1200" dirty="0" smtClean="0"/>
                        <a:t>+</a:t>
                      </a:r>
                      <a:r>
                        <a:rPr lang="ko-KR" altLang="en-US" sz="2000" kern="1200" baseline="0" dirty="0" smtClean="0"/>
                        <a:t> </a:t>
                      </a:r>
                      <a:r>
                        <a:rPr lang="en-US" altLang="ko-KR" sz="2000" kern="1200" dirty="0" smtClean="0"/>
                        <a:t>do you think(believe, suppose, guess, imagine)</a:t>
                      </a:r>
                      <a:r>
                        <a:rPr lang="ko-KR" altLang="en-US" sz="2000" kern="1200" dirty="0" smtClean="0"/>
                        <a:t> </a:t>
                      </a:r>
                      <a:r>
                        <a:rPr lang="en-US" altLang="ko-KR" sz="2000" kern="1200" dirty="0" smtClean="0"/>
                        <a:t>...?</a:t>
                      </a:r>
                      <a:endParaRPr lang="en-US" altLang="ko-KR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1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kern="1200" dirty="0" smtClean="0"/>
                        <a:t>간접의문문에서 주절의 동사가 인지</a:t>
                      </a:r>
                      <a:r>
                        <a:rPr lang="en-US" altLang="ko-KR" sz="1600" b="1" kern="1200" dirty="0" smtClean="0"/>
                        <a:t>/</a:t>
                      </a:r>
                      <a:r>
                        <a:rPr lang="ko-KR" altLang="en-US" sz="1600" b="1" kern="1200" dirty="0" smtClean="0"/>
                        <a:t>사고</a:t>
                      </a:r>
                      <a:r>
                        <a:rPr lang="en-US" altLang="ko-KR" sz="1600" b="1" kern="1200" dirty="0" smtClean="0"/>
                        <a:t>/</a:t>
                      </a:r>
                      <a:r>
                        <a:rPr lang="ko-KR" altLang="en-US" sz="1600" b="1" kern="1200" dirty="0" smtClean="0"/>
                        <a:t>전달 동사인 경우 의문사를 </a:t>
                      </a:r>
                      <a:r>
                        <a:rPr lang="ko-KR" altLang="en-US" sz="1600" b="1" kern="1200" dirty="0" err="1" smtClean="0"/>
                        <a:t>문두로</a:t>
                      </a:r>
                      <a:r>
                        <a:rPr lang="ko-KR" altLang="en-US" sz="1600" b="1" kern="1200" dirty="0" smtClean="0"/>
                        <a:t> 보낸다</a:t>
                      </a:r>
                      <a:r>
                        <a:rPr lang="en-US" altLang="ko-KR" sz="1600" b="1" kern="1200" dirty="0" smtClean="0"/>
                        <a:t>.</a:t>
                      </a:r>
                      <a:endParaRPr lang="en-US" altLang="ko-KR" sz="16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31748" name="그룹 14"/>
          <p:cNvGrpSpPr>
            <a:grpSpLocks/>
          </p:cNvGrpSpPr>
          <p:nvPr/>
        </p:nvGrpSpPr>
        <p:grpSpPr bwMode="auto">
          <a:xfrm>
            <a:off x="698500" y="5300663"/>
            <a:ext cx="7042150" cy="752475"/>
            <a:chOff x="698914" y="5301208"/>
            <a:chExt cx="7041438" cy="751286"/>
          </a:xfrm>
        </p:grpSpPr>
        <p:grpSp>
          <p:nvGrpSpPr>
            <p:cNvPr id="11" name="그룹 10"/>
            <p:cNvGrpSpPr/>
            <p:nvPr/>
          </p:nvGrpSpPr>
          <p:grpSpPr>
            <a:xfrm>
              <a:off x="698914" y="5301208"/>
              <a:ext cx="7041438" cy="751286"/>
              <a:chOff x="-180528" y="5934116"/>
              <a:chExt cx="4416902" cy="1075997"/>
            </a:xfrm>
            <a:solidFill>
              <a:srgbClr val="DBE2F1"/>
            </a:solidFill>
          </p:grpSpPr>
          <p:sp>
            <p:nvSpPr>
              <p:cNvPr id="12" name="직사각형 11"/>
              <p:cNvSpPr/>
              <p:nvPr/>
            </p:nvSpPr>
            <p:spPr>
              <a:xfrm>
                <a:off x="-180527" y="5934116"/>
                <a:ext cx="4416901" cy="1075997"/>
              </a:xfrm>
              <a:prstGeom prst="rect">
                <a:avLst/>
              </a:prstGeom>
              <a:grp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-180528" y="5934117"/>
                <a:ext cx="271012" cy="537996"/>
              </a:xfrm>
              <a:prstGeom prst="rect">
                <a:avLst/>
              </a:prstGeom>
              <a:solidFill>
                <a:srgbClr val="4355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US" altLang="ko-KR" b="1" dirty="0">
                    <a:solidFill>
                      <a:schemeClr val="bg1"/>
                    </a:solidFill>
                  </a:rPr>
                  <a:t>cf.</a:t>
                </a:r>
                <a:endParaRPr kumimoji="0" lang="ko-KR" altLang="en-US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1750" name="TextBox 13"/>
            <p:cNvSpPr txBox="1">
              <a:spLocks noChangeArrowheads="1"/>
            </p:cNvSpPr>
            <p:nvPr/>
          </p:nvSpPr>
          <p:spPr bwMode="auto">
            <a:xfrm>
              <a:off x="1212603" y="5353686"/>
              <a:ext cx="652774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ko-KR" altLang="en-US" b="1">
                  <a:latin typeface="맑은 고딕" pitchFamily="50" charset="-127"/>
                  <a:ea typeface="맑은 고딕" pitchFamily="50" charset="-127"/>
                </a:rPr>
                <a:t>의문문이 목적절이 될 때에는 의문사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+</a:t>
              </a:r>
              <a:r>
                <a:rPr kumimoji="0" lang="ko-KR" altLang="en-US" b="1">
                  <a:latin typeface="맑은 고딕" pitchFamily="50" charset="-127"/>
                  <a:ea typeface="맑은 고딕" pitchFamily="50" charset="-127"/>
                </a:rPr>
                <a:t>주어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+</a:t>
              </a:r>
              <a:r>
                <a:rPr kumimoji="0" lang="ko-KR" altLang="en-US" b="1">
                  <a:latin typeface="맑은 고딕" pitchFamily="50" charset="-127"/>
                  <a:ea typeface="맑은 고딕" pitchFamily="50" charset="-127"/>
                </a:rPr>
                <a:t>동사의 어순이다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.</a:t>
              </a:r>
            </a:p>
            <a:p>
              <a:r>
                <a:rPr kumimoji="0" lang="en-US" altLang="ko-KR" b="1">
                  <a:solidFill>
                    <a:srgbClr val="E66F26"/>
                  </a:solidFill>
                  <a:latin typeface="맑은 고딕" pitchFamily="50" charset="-127"/>
                  <a:ea typeface="맑은 고딕" pitchFamily="50" charset="-127"/>
                </a:rPr>
                <a:t>Do you know 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what brought the price down?</a:t>
              </a:r>
              <a:endParaRPr kumimoji="0" lang="ko-KR" altLang="en-US" b="1"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</TotalTime>
  <Words>155</Words>
  <Application>Microsoft Office PowerPoint</Application>
  <PresentationFormat>화면 슬라이드 쇼(4:3)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Grammar Points in Use</vt:lpstr>
      <vt:lpstr>more than (~보다 많이, ~이상)</vt:lpstr>
      <vt:lpstr>간접의문문의 예외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86</cp:revision>
  <dcterms:created xsi:type="dcterms:W3CDTF">2012-05-13T05:43:10Z</dcterms:created>
  <dcterms:modified xsi:type="dcterms:W3CDTF">2013-01-15T04:55:16Z</dcterms:modified>
</cp:coreProperties>
</file>