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"/>
  </p:notesMasterIdLst>
  <p:sldIdLst>
    <p:sldId id="287" r:id="rId2"/>
    <p:sldId id="272" r:id="rId3"/>
    <p:sldId id="273" r:id="rId4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39498B"/>
    <a:srgbClr val="4355A3"/>
    <a:srgbClr val="595680"/>
    <a:srgbClr val="DBE2F1"/>
    <a:srgbClr val="E66F26"/>
    <a:srgbClr val="339933"/>
    <a:srgbClr val="006600"/>
    <a:srgbClr val="3399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38B1855-1B75-4FBE-930C-398BA8C253C6}" styleName="테마 스타일 2 - 강조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보통 스타일 3 - 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27F97BB-C833-4FB7-BDE5-3F7075034690}" styleName="테마 스타일 2 - 강조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테마 스타일 2 - 강조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보통 스타일 3 - 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보통 스타일 1 - 강조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보통 스타일 1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D113A9D2-9D6B-4929-AA2D-F23B5EE8CBE7}" styleName="테마 스타일 2 - 강조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14" autoAdjust="0"/>
    <p:restoredTop sz="94637" autoAdjust="0"/>
  </p:normalViewPr>
  <p:slideViewPr>
    <p:cSldViewPr>
      <p:cViewPr>
        <p:scale>
          <a:sx n="100" d="100"/>
          <a:sy n="100" d="100"/>
        </p:scale>
        <p:origin x="-114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B2427B2-6EB3-41B5-9800-E9ADE0BE8032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 noProof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  <a:endParaRPr lang="ko-KR" altLang="en-US" noProof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0E7D4755-53A0-44A6-B270-401299AD54C2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슬라이드 이미지 개체 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ko-KR" smtClean="0"/>
          </a:p>
        </p:txBody>
      </p:sp>
      <p:sp>
        <p:nvSpPr>
          <p:cNvPr id="25603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BD5F818-881B-43F2-B08B-71B8A24B28E3}" type="slidenum">
              <a:rPr lang="ko-KR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altLang="ko-K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75FA9-52D5-42AA-9BE8-AFD9D4C13387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B4380-42C1-4BE1-9E81-ED3BB4DA872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8E0FBC-5B50-4BD1-95F4-40190A70BA70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06393-126F-4658-862D-7704996785C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357E2-F8D7-49F3-81C8-5E25268A3DBB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967612-03C9-4AD5-B438-386E553B0DFA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8A4FC-635D-467F-B8EA-CF3ABD1938DF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3B3F95-D5CB-4325-94B6-1826D2BE8F9C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0DF83-A57D-45BD-AD4C-197DBC1C98E1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EF59F7-130D-4F42-885D-4AE2A7D2277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140055-A9D2-4C48-BAEA-F7374745F47F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F405C-D8AB-442C-A1B9-8B0B3060DA2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84E24-8304-4BFA-813D-FDC0642E2DAF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90B6D-3413-45BB-9797-B7D32281220E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2290B8-F950-4A6C-82F0-70BD165AFC56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8F7D-453D-40DC-9D74-63E42B453E8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C62A32-7761-4489-9DA4-4488CBF473F3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F2FD4-F9A9-4E9F-8B65-00DE3889E0BC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182A9B-9A6A-4855-AFF7-93CE67DF9234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A4ACE-5BB6-4805-896B-F850E2284D6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4F2829-536C-431F-A5FB-CA70C0FA42E0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080D4-4BC3-42CE-8977-ED238868EBA5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5CA783C-4711-444A-8FAD-4F83711C09A7}" type="datetimeFigureOut">
              <a:rPr lang="ko-KR" altLang="en-US"/>
              <a:pPr>
                <a:defRPr/>
              </a:pPr>
              <a:t>2013-01-15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21644F0-E65D-43BE-B962-58E490AD9CF8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4" r:id="rId2"/>
    <p:sldLayoutId id="2147483693" r:id="rId3"/>
    <p:sldLayoutId id="2147483692" r:id="rId4"/>
    <p:sldLayoutId id="2147483691" r:id="rId5"/>
    <p:sldLayoutId id="2147483690" r:id="rId6"/>
    <p:sldLayoutId id="2147483689" r:id="rId7"/>
    <p:sldLayoutId id="2147483688" r:id="rId8"/>
    <p:sldLayoutId id="2147483687" r:id="rId9"/>
    <p:sldLayoutId id="2147483686" r:id="rId10"/>
    <p:sldLayoutId id="2147483685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-36513" y="1773238"/>
            <a:ext cx="9155113" cy="1150937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ko-KR" sz="4800" spc="-300" dirty="0" smtClean="0">
                <a:ln w="28575">
                  <a:noFill/>
                  <a:beve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cs typeface="Microsoft Sans Serif" pitchFamily="34" charset="0"/>
              </a:rPr>
              <a:t>Grammar Points in Use</a:t>
            </a:r>
            <a:endParaRPr lang="ko-KR" altLang="en-US" sz="4800" spc="-300" dirty="0">
              <a:ln w="28575">
                <a:noFill/>
                <a:bevel/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cs typeface="Microsoft Sans Serif" pitchFamily="34" charset="0"/>
            </a:endParaRPr>
          </a:p>
        </p:txBody>
      </p:sp>
      <p:grpSp>
        <p:nvGrpSpPr>
          <p:cNvPr id="25603" name="그룹 14"/>
          <p:cNvGrpSpPr>
            <a:grpSpLocks/>
          </p:cNvGrpSpPr>
          <p:nvPr/>
        </p:nvGrpSpPr>
        <p:grpSpPr bwMode="auto">
          <a:xfrm>
            <a:off x="3730625" y="3651250"/>
            <a:ext cx="1682750" cy="641350"/>
            <a:chOff x="3862633" y="3598584"/>
            <a:chExt cx="1683749" cy="641990"/>
          </a:xfrm>
        </p:grpSpPr>
        <p:sp>
          <p:nvSpPr>
            <p:cNvPr id="16" name="모서리가 둥근 직사각형 15"/>
            <p:cNvSpPr/>
            <p:nvPr/>
          </p:nvSpPr>
          <p:spPr>
            <a:xfrm>
              <a:off x="3862633" y="3598584"/>
              <a:ext cx="1683749" cy="641990"/>
            </a:xfrm>
            <a:prstGeom prst="roundRect">
              <a:avLst>
                <a:gd name="adj" fmla="val 27116"/>
              </a:avLst>
            </a:prstGeom>
            <a:solidFill>
              <a:srgbClr val="4355A3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17" name="모서리가 둥근 직사각형 16"/>
            <p:cNvSpPr/>
            <p:nvPr/>
          </p:nvSpPr>
          <p:spPr>
            <a:xfrm>
              <a:off x="3964293" y="3684395"/>
              <a:ext cx="1480428" cy="470369"/>
            </a:xfrm>
            <a:prstGeom prst="roundRect">
              <a:avLst>
                <a:gd name="adj" fmla="val 27116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932844" y="3688747"/>
              <a:ext cx="1543326" cy="462126"/>
            </a:xfrm>
            <a:prstGeom prst="rect">
              <a:avLst/>
            </a:prstGeom>
            <a:noFill/>
            <a:effectLst>
              <a:reflection blurRad="6350" stA="52000" endA="300" endPos="35000" dir="5400000" sy="-100000" algn="bl" rotWithShape="0"/>
            </a:effectLst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2400">
                  <a:solidFill>
                    <a:srgbClr val="39498B"/>
                  </a:solidFill>
                  <a:latin typeface="휴먼둥근헤드라인" pitchFamily="18" charset="-127"/>
                  <a:ea typeface="휴먼둥근헤드라인" pitchFamily="18" charset="-127"/>
                </a:rPr>
                <a:t>Unit </a:t>
              </a:r>
              <a:r>
                <a:rPr kumimoji="0" lang="en-US" altLang="ko-KR" sz="2400" smtClean="0">
                  <a:solidFill>
                    <a:srgbClr val="39498B"/>
                  </a:solidFill>
                  <a:latin typeface="휴먼둥근헤드라인" pitchFamily="18" charset="-127"/>
                  <a:ea typeface="휴먼둥근헤드라인" pitchFamily="18" charset="-127"/>
                </a:rPr>
                <a:t>04</a:t>
              </a:r>
              <a:endParaRPr kumimoji="0" lang="ko-KR" altLang="en-US" sz="2400" dirty="0">
                <a:solidFill>
                  <a:srgbClr val="39498B"/>
                </a:solidFill>
                <a:latin typeface="휴먼둥근헤드라인" pitchFamily="18" charset="-127"/>
                <a:ea typeface="휴먼둥근헤드라인" pitchFamily="18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ko-KR" alt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주어와 동사의 수 일치</a:t>
            </a:r>
            <a:endParaRPr lang="ko-KR" altLang="en-US" spc="-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626" name="내용 개체 틀 2"/>
          <p:cNvSpPr>
            <a:spLocks noGrp="1"/>
          </p:cNvSpPr>
          <p:nvPr>
            <p:ph idx="1"/>
          </p:nvPr>
        </p:nvSpPr>
        <p:spPr>
          <a:xfrm>
            <a:off x="395288" y="1989138"/>
            <a:ext cx="8229600" cy="3311525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en-US" altLang="ko-KR" sz="2200" smtClean="0"/>
          </a:p>
          <a:p>
            <a:pPr eaLnBrk="1" hangingPunct="1"/>
            <a:r>
              <a:rPr lang="en-US" altLang="ko-KR" sz="2800" b="1" smtClean="0"/>
              <a:t>Irish people </a:t>
            </a:r>
            <a:r>
              <a:rPr lang="en-US" altLang="ko-KR" sz="2800" b="1" smtClean="0">
                <a:solidFill>
                  <a:srgbClr val="E66F26"/>
                </a:solidFill>
              </a:rPr>
              <a:t>love</a:t>
            </a:r>
            <a:r>
              <a:rPr lang="en-US" altLang="ko-KR" sz="2800" b="1" smtClean="0"/>
              <a:t> stories.</a:t>
            </a:r>
          </a:p>
          <a:p>
            <a:pPr eaLnBrk="1" hangingPunct="1"/>
            <a:endParaRPr lang="en-US" altLang="ko-KR" sz="2000" b="1" smtClean="0"/>
          </a:p>
          <a:p>
            <a:pPr eaLnBrk="1" hangingPunct="1"/>
            <a:r>
              <a:rPr lang="en-US" altLang="ko-KR" sz="2800" b="1" smtClean="0"/>
              <a:t>The Irish </a:t>
            </a:r>
            <a:r>
              <a:rPr lang="en-US" altLang="ko-KR" sz="2800" b="1" smtClean="0">
                <a:solidFill>
                  <a:srgbClr val="E66F26"/>
                </a:solidFill>
              </a:rPr>
              <a:t>are</a:t>
            </a:r>
            <a:r>
              <a:rPr lang="en-US" altLang="ko-KR" sz="2800" b="1" smtClean="0"/>
              <a:t> the friendliest people in Europe.</a:t>
            </a:r>
          </a:p>
          <a:p>
            <a:pPr eaLnBrk="1" hangingPunct="1"/>
            <a:endParaRPr lang="en-US" altLang="ko-KR" sz="2000" b="1" smtClean="0"/>
          </a:p>
          <a:p>
            <a:pPr eaLnBrk="1" hangingPunct="1"/>
            <a:r>
              <a:rPr lang="en-US" altLang="ko-KR" sz="2800" b="1" smtClean="0"/>
              <a:t>On the island, nearly 50 percent of people</a:t>
            </a:r>
            <a:r>
              <a:rPr lang="en-US" altLang="ko-KR" sz="2800" b="1" smtClean="0">
                <a:solidFill>
                  <a:srgbClr val="E66F26"/>
                </a:solidFill>
              </a:rPr>
              <a:t> are</a:t>
            </a:r>
            <a:r>
              <a:rPr lang="en-US" altLang="ko-KR" sz="2800" b="1" smtClean="0"/>
              <a:t> under the age of 25. </a:t>
            </a:r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683568" y="1644576"/>
          <a:ext cx="7776864" cy="560288"/>
        </p:xfrm>
        <a:graphic>
          <a:graphicData uri="http://schemas.openxmlformats.org/drawingml/2006/table">
            <a:tbl>
              <a:tblPr>
                <a:tableStyleId>{638B1855-1B75-4FBE-930C-398BA8C253C6}</a:tableStyleId>
              </a:tblPr>
              <a:tblGrid>
                <a:gridCol w="7776864"/>
              </a:tblGrid>
              <a:tr h="56028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200" b="1" dirty="0" smtClean="0"/>
                        <a:t>the police, the clergy, cattle, people</a:t>
                      </a:r>
                      <a:r>
                        <a:rPr lang="ko-KR" altLang="en-US" sz="2200" b="1" dirty="0" smtClean="0"/>
                        <a:t>은 복수취급을 한다</a:t>
                      </a:r>
                      <a:r>
                        <a:rPr lang="en-US" altLang="ko-KR" sz="2200" b="1" dirty="0" smtClean="0"/>
                        <a:t>.</a:t>
                      </a:r>
                      <a:endParaRPr lang="ko-KR" altLang="en-US" sz="2200" b="1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8750" y="274638"/>
            <a:ext cx="8229600" cy="1143000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ko-KR" alt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‘계속’의 뜻을 지니는 현재완료</a:t>
            </a:r>
            <a:endParaRPr lang="ko-KR" altLang="en-US" spc="-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674" name="내용 개체 틀 2"/>
          <p:cNvSpPr>
            <a:spLocks noGrp="1"/>
          </p:cNvSpPr>
          <p:nvPr>
            <p:ph idx="1"/>
          </p:nvPr>
        </p:nvSpPr>
        <p:spPr>
          <a:xfrm>
            <a:off x="419100" y="2636838"/>
            <a:ext cx="8401050" cy="2305050"/>
          </a:xfrm>
        </p:spPr>
        <p:txBody>
          <a:bodyPr/>
          <a:lstStyle/>
          <a:p>
            <a:pPr eaLnBrk="1" hangingPunct="1"/>
            <a:r>
              <a:rPr lang="en-US" altLang="ko-KR" sz="2800" b="1" smtClean="0"/>
              <a:t>It </a:t>
            </a:r>
            <a:r>
              <a:rPr lang="en-US" altLang="ko-KR" sz="2800" b="1" smtClean="0">
                <a:solidFill>
                  <a:srgbClr val="E66F26"/>
                </a:solidFill>
              </a:rPr>
              <a:t>has been </a:t>
            </a:r>
            <a:r>
              <a:rPr lang="en-US" altLang="ko-KR" sz="2800" b="1" smtClean="0"/>
              <a:t>hundreds of years since the Irish people started dancing at </a:t>
            </a:r>
            <a:r>
              <a:rPr lang="en-US" altLang="ko-KR" sz="2800" b="1" i="1" smtClean="0"/>
              <a:t>ceilis</a:t>
            </a:r>
            <a:r>
              <a:rPr lang="en-US" altLang="ko-KR" sz="2800" b="1" smtClean="0"/>
              <a:t>.</a:t>
            </a:r>
          </a:p>
          <a:p>
            <a:pPr eaLnBrk="1" hangingPunct="1"/>
            <a:endParaRPr lang="en-US" altLang="ko-KR" sz="1800" b="1" smtClean="0"/>
          </a:p>
          <a:p>
            <a:pPr eaLnBrk="1" hangingPunct="1"/>
            <a:r>
              <a:rPr lang="en-US" altLang="ko-KR" sz="2800" b="1" smtClean="0"/>
              <a:t>Thousands of people </a:t>
            </a:r>
            <a:r>
              <a:rPr lang="en-US" altLang="ko-KR" sz="2800" b="1" smtClean="0">
                <a:solidFill>
                  <a:srgbClr val="E66F26"/>
                </a:solidFill>
              </a:rPr>
              <a:t>have seen </a:t>
            </a:r>
            <a:r>
              <a:rPr lang="en-US" altLang="ko-KR" sz="2800" b="1" smtClean="0"/>
              <a:t>the Irish dancers in </a:t>
            </a:r>
            <a:r>
              <a:rPr lang="en-US" altLang="ko-KR" sz="2800" b="1" i="1" smtClean="0"/>
              <a:t>Riverdance</a:t>
            </a:r>
            <a:r>
              <a:rPr lang="en-US" altLang="ko-KR" sz="2800" b="1" smtClean="0"/>
              <a:t> for over</a:t>
            </a:r>
            <a:r>
              <a:rPr lang="ko-KR" altLang="en-US" sz="2800" b="1" smtClean="0"/>
              <a:t> </a:t>
            </a:r>
            <a:r>
              <a:rPr lang="en-US" altLang="ko-KR" sz="2800" b="1" smtClean="0"/>
              <a:t>20 years</a:t>
            </a:r>
            <a:r>
              <a:rPr lang="en-US" altLang="ko-KR" sz="2300" b="1" smtClean="0"/>
              <a:t>.</a:t>
            </a:r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1115616" y="1598380"/>
          <a:ext cx="6912768" cy="894516"/>
        </p:xfrm>
        <a:graphic>
          <a:graphicData uri="http://schemas.openxmlformats.org/drawingml/2006/table">
            <a:tbl>
              <a:tblPr>
                <a:tableStyleId>{638B1855-1B75-4FBE-930C-398BA8C253C6}</a:tableStyleId>
              </a:tblPr>
              <a:tblGrid>
                <a:gridCol w="6912768"/>
              </a:tblGrid>
              <a:tr h="894516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2200" b="1" dirty="0" smtClean="0"/>
                        <a:t>‘</a:t>
                      </a:r>
                      <a:r>
                        <a:rPr lang="en-US" altLang="ko-KR" sz="2200" b="1" dirty="0" smtClean="0"/>
                        <a:t>have+</a:t>
                      </a:r>
                      <a:r>
                        <a:rPr lang="ko-KR" altLang="en-US" sz="2200" b="1" dirty="0" smtClean="0"/>
                        <a:t>과거분사’는 과거 한 시점에서 현재까지 걸쳐</a:t>
                      </a:r>
                      <a:endParaRPr lang="en-US" altLang="ko-KR" sz="2200" b="1" dirty="0" smtClean="0"/>
                    </a:p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2200" b="1" dirty="0" smtClean="0"/>
                        <a:t>이루어진 행동이나 상황을 나타낸다</a:t>
                      </a:r>
                      <a:r>
                        <a:rPr lang="en-US" altLang="ko-KR" sz="2200" b="1" dirty="0" smtClean="0"/>
                        <a:t>. </a:t>
                      </a:r>
                      <a:endParaRPr lang="ko-KR" altLang="en-US" sz="2200" b="1" dirty="0"/>
                    </a:p>
                  </a:txBody>
                  <a:tcPr anchor="ctr"/>
                </a:tc>
              </a:tr>
            </a:tbl>
          </a:graphicData>
        </a:graphic>
      </p:graphicFrame>
      <p:grpSp>
        <p:nvGrpSpPr>
          <p:cNvPr id="28676" name="그룹 8"/>
          <p:cNvGrpSpPr>
            <a:grpSpLocks/>
          </p:cNvGrpSpPr>
          <p:nvPr/>
        </p:nvGrpSpPr>
        <p:grpSpPr bwMode="auto">
          <a:xfrm>
            <a:off x="695325" y="5157788"/>
            <a:ext cx="5856288" cy="1223962"/>
            <a:chOff x="694818" y="5229199"/>
            <a:chExt cx="5857033" cy="1224137"/>
          </a:xfrm>
        </p:grpSpPr>
        <p:grpSp>
          <p:nvGrpSpPr>
            <p:cNvPr id="5" name="그룹 4"/>
            <p:cNvGrpSpPr/>
            <p:nvPr/>
          </p:nvGrpSpPr>
          <p:grpSpPr>
            <a:xfrm>
              <a:off x="694818" y="5229199"/>
              <a:ext cx="5857033" cy="1224137"/>
              <a:chOff x="-180528" y="5934114"/>
              <a:chExt cx="4820100" cy="1075997"/>
            </a:xfrm>
            <a:solidFill>
              <a:srgbClr val="DBE2F1"/>
            </a:solidFill>
          </p:grpSpPr>
          <p:sp>
            <p:nvSpPr>
              <p:cNvPr id="6" name="직사각형 5"/>
              <p:cNvSpPr/>
              <p:nvPr/>
            </p:nvSpPr>
            <p:spPr>
              <a:xfrm>
                <a:off x="-180527" y="5934114"/>
                <a:ext cx="4820099" cy="1075997"/>
              </a:xfrm>
              <a:prstGeom prst="rect">
                <a:avLst/>
              </a:prstGeom>
              <a:grp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7" name="직사각형 6"/>
              <p:cNvSpPr/>
              <p:nvPr/>
            </p:nvSpPr>
            <p:spPr>
              <a:xfrm>
                <a:off x="-180528" y="5934117"/>
                <a:ext cx="402144" cy="358466"/>
              </a:xfrm>
              <a:prstGeom prst="rect">
                <a:avLst/>
              </a:prstGeom>
              <a:solidFill>
                <a:srgbClr val="4355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kumimoji="0" lang="en-US" altLang="ko-KR" b="1" dirty="0">
                    <a:solidFill>
                      <a:schemeClr val="bg1"/>
                    </a:solidFill>
                  </a:rPr>
                  <a:t>cf.</a:t>
                </a:r>
                <a:endParaRPr kumimoji="0" lang="ko-KR" altLang="en-US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28678" name="TextBox 7"/>
            <p:cNvSpPr txBox="1">
              <a:spLocks noChangeArrowheads="1"/>
            </p:cNvSpPr>
            <p:nvPr/>
          </p:nvSpPr>
          <p:spPr bwMode="auto">
            <a:xfrm>
              <a:off x="1259632" y="5241103"/>
              <a:ext cx="5292218" cy="1200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0" lang="ko-KR" altLang="en-US" b="1">
                  <a:latin typeface="맑은 고딕" pitchFamily="50" charset="-127"/>
                  <a:ea typeface="맑은 고딕" pitchFamily="50" charset="-127"/>
                </a:rPr>
                <a:t>경험</a:t>
              </a:r>
              <a:r>
                <a:rPr kumimoji="0" lang="en-US" altLang="ko-KR" b="1">
                  <a:latin typeface="맑은 고딕" pitchFamily="50" charset="-127"/>
                  <a:ea typeface="맑은 고딕" pitchFamily="50" charset="-127"/>
                </a:rPr>
                <a:t>, </a:t>
              </a:r>
              <a:r>
                <a:rPr kumimoji="0" lang="ko-KR" altLang="en-US" b="1">
                  <a:latin typeface="맑은 고딕" pitchFamily="50" charset="-127"/>
                  <a:ea typeface="맑은 고딕" pitchFamily="50" charset="-127"/>
                </a:rPr>
                <a:t>완료 또는 결과를 나타내기도 한다</a:t>
              </a:r>
              <a:r>
                <a:rPr kumimoji="0" lang="en-US" altLang="ko-KR" b="1">
                  <a:latin typeface="맑은 고딕" pitchFamily="50" charset="-127"/>
                  <a:ea typeface="맑은 고딕" pitchFamily="50" charset="-127"/>
                </a:rPr>
                <a:t>. </a:t>
              </a:r>
            </a:p>
            <a:p>
              <a:r>
                <a:rPr kumimoji="0" lang="en-US" altLang="ko-KR" b="1">
                  <a:latin typeface="맑은 고딕" pitchFamily="50" charset="-127"/>
                  <a:ea typeface="맑은 고딕" pitchFamily="50" charset="-127"/>
                </a:rPr>
                <a:t>I </a:t>
              </a:r>
              <a:r>
                <a:rPr kumimoji="0" lang="en-US" altLang="ko-KR" b="1">
                  <a:solidFill>
                    <a:srgbClr val="E66F26"/>
                  </a:solidFill>
                  <a:latin typeface="맑은 고딕" pitchFamily="50" charset="-127"/>
                  <a:ea typeface="맑은 고딕" pitchFamily="50" charset="-127"/>
                </a:rPr>
                <a:t>have left </a:t>
              </a:r>
              <a:r>
                <a:rPr kumimoji="0" lang="en-US" altLang="ko-KR" b="1">
                  <a:latin typeface="맑은 고딕" pitchFamily="50" charset="-127"/>
                  <a:ea typeface="맑은 고딕" pitchFamily="50" charset="-127"/>
                </a:rPr>
                <a:t>my glasses at home. </a:t>
              </a:r>
              <a:r>
                <a:rPr kumimoji="0" lang="en-US" altLang="ko-KR" sz="1400" b="1">
                  <a:latin typeface="맑은 고딕" pitchFamily="50" charset="-127"/>
                  <a:ea typeface="맑은 고딕" pitchFamily="50" charset="-127"/>
                </a:rPr>
                <a:t>(</a:t>
              </a:r>
              <a:r>
                <a:rPr kumimoji="0" lang="ko-KR" altLang="en-US" sz="1400" b="1">
                  <a:latin typeface="맑은 고딕" pitchFamily="50" charset="-127"/>
                  <a:ea typeface="맑은 고딕" pitchFamily="50" charset="-127"/>
                </a:rPr>
                <a:t>결과</a:t>
              </a:r>
              <a:r>
                <a:rPr kumimoji="0" lang="en-US" altLang="ko-KR" sz="1400" b="1">
                  <a:latin typeface="맑은 고딕" pitchFamily="50" charset="-127"/>
                  <a:ea typeface="맑은 고딕" pitchFamily="50" charset="-127"/>
                </a:rPr>
                <a:t>)</a:t>
              </a:r>
            </a:p>
            <a:p>
              <a:r>
                <a:rPr kumimoji="0" lang="en-US" altLang="ko-KR" b="1">
                  <a:latin typeface="맑은 고딕" pitchFamily="50" charset="-127"/>
                  <a:ea typeface="맑은 고딕" pitchFamily="50" charset="-127"/>
                </a:rPr>
                <a:t>He </a:t>
              </a:r>
              <a:r>
                <a:rPr kumimoji="0" lang="en-US" altLang="ko-KR" b="1">
                  <a:solidFill>
                    <a:srgbClr val="E66F26"/>
                  </a:solidFill>
                  <a:latin typeface="맑은 고딕" pitchFamily="50" charset="-127"/>
                  <a:ea typeface="맑은 고딕" pitchFamily="50" charset="-127"/>
                </a:rPr>
                <a:t>has reached </a:t>
              </a:r>
              <a:r>
                <a:rPr kumimoji="0" lang="en-US" altLang="ko-KR" b="1">
                  <a:latin typeface="맑은 고딕" pitchFamily="50" charset="-127"/>
                  <a:ea typeface="맑은 고딕" pitchFamily="50" charset="-127"/>
                </a:rPr>
                <a:t>the top of the mountain. </a:t>
              </a:r>
              <a:r>
                <a:rPr kumimoji="0" lang="en-US" altLang="ko-KR" sz="1400" b="1">
                  <a:latin typeface="맑은 고딕" pitchFamily="50" charset="-127"/>
                  <a:ea typeface="맑은 고딕" pitchFamily="50" charset="-127"/>
                </a:rPr>
                <a:t>(</a:t>
              </a:r>
              <a:r>
                <a:rPr kumimoji="0" lang="ko-KR" altLang="en-US" sz="1400" b="1">
                  <a:latin typeface="맑은 고딕" pitchFamily="50" charset="-127"/>
                  <a:ea typeface="맑은 고딕" pitchFamily="50" charset="-127"/>
                </a:rPr>
                <a:t>완료</a:t>
              </a:r>
              <a:r>
                <a:rPr kumimoji="0" lang="en-US" altLang="ko-KR" sz="1400" b="1">
                  <a:latin typeface="맑은 고딕" pitchFamily="50" charset="-127"/>
                  <a:ea typeface="맑은 고딕" pitchFamily="50" charset="-127"/>
                </a:rPr>
                <a:t>)</a:t>
              </a:r>
            </a:p>
            <a:p>
              <a:r>
                <a:rPr kumimoji="0" lang="en-US" altLang="ko-KR" b="1">
                  <a:latin typeface="맑은 고딕" pitchFamily="50" charset="-127"/>
                  <a:ea typeface="맑은 고딕" pitchFamily="50" charset="-127"/>
                </a:rPr>
                <a:t>I'</a:t>
              </a:r>
              <a:r>
                <a:rPr kumimoji="0" lang="en-US" altLang="ko-KR" b="1">
                  <a:solidFill>
                    <a:srgbClr val="E66F26"/>
                  </a:solidFill>
                  <a:latin typeface="맑은 고딕" pitchFamily="50" charset="-127"/>
                  <a:ea typeface="맑은 고딕" pitchFamily="50" charset="-127"/>
                </a:rPr>
                <a:t>ve</a:t>
              </a:r>
              <a:r>
                <a:rPr kumimoji="0" lang="en-US" altLang="ko-KR" b="1">
                  <a:latin typeface="맑은 고딕" pitchFamily="50" charset="-127"/>
                  <a:ea typeface="맑은 고딕" pitchFamily="50" charset="-127"/>
                </a:rPr>
                <a:t> never </a:t>
              </a:r>
              <a:r>
                <a:rPr kumimoji="0" lang="en-US" altLang="ko-KR" b="1">
                  <a:solidFill>
                    <a:srgbClr val="E66F26"/>
                  </a:solidFill>
                  <a:latin typeface="맑은 고딕" pitchFamily="50" charset="-127"/>
                  <a:ea typeface="맑은 고딕" pitchFamily="50" charset="-127"/>
                </a:rPr>
                <a:t>been</a:t>
              </a:r>
              <a:r>
                <a:rPr kumimoji="0" lang="en-US" altLang="ko-KR" b="1">
                  <a:latin typeface="맑은 고딕" pitchFamily="50" charset="-127"/>
                  <a:ea typeface="맑은 고딕" pitchFamily="50" charset="-127"/>
                </a:rPr>
                <a:t> to Jeju Island. </a:t>
              </a:r>
              <a:r>
                <a:rPr kumimoji="0" lang="en-US" altLang="ko-KR" sz="1400" b="1">
                  <a:latin typeface="맑은 고딕" pitchFamily="50" charset="-127"/>
                  <a:ea typeface="맑은 고딕" pitchFamily="50" charset="-127"/>
                </a:rPr>
                <a:t>(</a:t>
              </a:r>
              <a:r>
                <a:rPr kumimoji="0" lang="ko-KR" altLang="en-US" sz="1400" b="1">
                  <a:latin typeface="맑은 고딕" pitchFamily="50" charset="-127"/>
                  <a:ea typeface="맑은 고딕" pitchFamily="50" charset="-127"/>
                </a:rPr>
                <a:t>경험</a:t>
              </a:r>
              <a:r>
                <a:rPr kumimoji="0" lang="en-US" altLang="ko-KR" sz="1400" b="1">
                  <a:latin typeface="맑은 고딕" pitchFamily="50" charset="-127"/>
                  <a:ea typeface="맑은 고딕" pitchFamily="50" charset="-127"/>
                </a:rPr>
                <a:t>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사용자 지정 4">
      <a:majorFont>
        <a:latin typeface="휴먼둥근헤드라인"/>
        <a:ea typeface="휴먼둥근헤드라인"/>
        <a:cs typeface=""/>
      </a:majorFont>
      <a:minorFont>
        <a:latin typeface="맑은 고딕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1291</TotalTime>
  <Words>150</Words>
  <Application>Microsoft Office PowerPoint</Application>
  <PresentationFormat>화면 슬라이드 쇼(4:3)</PresentationFormat>
  <Paragraphs>22</Paragraphs>
  <Slides>3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Grammar Points in Use</vt:lpstr>
      <vt:lpstr>주어와 동사의 수 일치</vt:lpstr>
      <vt:lpstr>‘계속’의 뜻을 지니는 현재완료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Windows 사용자</dc:creator>
  <cp:lastModifiedBy>misuser</cp:lastModifiedBy>
  <cp:revision>87</cp:revision>
  <dcterms:created xsi:type="dcterms:W3CDTF">2012-05-13T05:43:10Z</dcterms:created>
  <dcterms:modified xsi:type="dcterms:W3CDTF">2013-01-15T04:55:20Z</dcterms:modified>
</cp:coreProperties>
</file>