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94" r:id="rId2"/>
    <p:sldId id="270" r:id="rId3"/>
    <p:sldId id="271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37" autoAdjust="0"/>
  </p:normalViewPr>
  <p:slideViewPr>
    <p:cSldViewPr>
      <p:cViewPr>
        <p:scale>
          <a:sx n="100" d="100"/>
          <a:sy n="100" d="100"/>
        </p:scale>
        <p:origin x="-32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49BE6EC-D760-4C5A-B1EC-12AA345DA662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0C28C41-878B-4E2E-A690-99D60C63DCD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ko-KR" altLang="en-US" b="1" smtClean="0"/>
              <a:t>오렌지색 상자 안에 </a:t>
            </a:r>
            <a:r>
              <a:rPr lang="en-US" altLang="ko-KR" b="1" smtClean="0"/>
              <a:t>not just(only) </a:t>
            </a:r>
            <a:r>
              <a:rPr lang="en-US" altLang="ko-KR" b="1" u="sng" smtClean="0"/>
              <a:t>A</a:t>
            </a:r>
            <a:r>
              <a:rPr lang="en-US" altLang="ko-KR" b="1" smtClean="0"/>
              <a:t> but (also) B – A </a:t>
            </a:r>
            <a:r>
              <a:rPr lang="ko-KR" altLang="en-US" b="1" smtClean="0"/>
              <a:t>넣어 주세요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EFA83-60A8-413D-9EE7-D68BF6D14917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28A93-2834-420A-996D-16E91EA9364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5D429-63D1-4CFF-9956-5129787C97C3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B91BD-A1A7-4AB5-AE17-06BAB523DE7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729F7-1207-4260-9652-6AD9F94349FB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855F8-BF05-4B0A-965E-DE3DEFE437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E98BB-CC55-46AD-B21C-4AD1ADFCD3B7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656C1-F4D4-45E0-B797-92405B4F7F6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172DE-3E0A-46B6-9D85-87EFF26B7BB5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9E76B-1819-4E20-B299-7AA05A2C4F1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D6B86-D5CC-404A-947B-2BAFC2247991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14712-81DA-4768-B8AC-D24372E1A5D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5DC09-1BD1-4188-AA76-7FC759409BE6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825BD-0EFE-4464-98BC-EBB718FED62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EE84E-9337-4D9F-8239-AFA9E4F839AC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99E3A-8C7E-458F-9D0F-92B3AE8198D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90F3-2CBD-4D23-831E-694FAD8FFD40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6E40-E673-4719-9F6E-CB81D840729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95F66-3325-45D5-890D-AAF694604664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39663-6A0F-4239-803F-FB7AE6CBE55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869FB-172C-4AA1-A794-93EBF58052B9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EF066-6A40-4491-A90E-D4D0862FFD8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DA664B-4524-4D14-A298-BD786AE71C52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A304B30-F6BA-4297-812B-4CD5206048E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4339" name="그룹 22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24" name="모서리가 둥근 직사각형 23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모서리가 둥근 직사각형 24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03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형식 동사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보어가 필요한 자동사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8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817240" y="1736224"/>
          <a:ext cx="7509520" cy="1188720"/>
        </p:xfrm>
        <a:graphic>
          <a:graphicData uri="http://schemas.openxmlformats.org/drawingml/2006/table">
            <a:tbl>
              <a:tblPr firstRow="1" lastRow="1" bandRow="1">
                <a:tableStyleId>{638B1855-1B75-4FBE-930C-398BA8C253C6}</a:tableStyleId>
              </a:tblPr>
              <a:tblGrid>
                <a:gridCol w="750952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kern="1200" dirty="0" smtClean="0"/>
                        <a:t>상태・유지</a:t>
                      </a:r>
                      <a:r>
                        <a:rPr lang="en-US" altLang="ko-KR" sz="2000" kern="1200" dirty="0" smtClean="0"/>
                        <a:t>(~</a:t>
                      </a:r>
                      <a:r>
                        <a:rPr lang="ko-KR" altLang="en-US" sz="2000" kern="1200" dirty="0" smtClean="0"/>
                        <a:t>한 상태이다</a:t>
                      </a:r>
                      <a:r>
                        <a:rPr lang="en-US" altLang="ko-KR" sz="2000" kern="1200" dirty="0" smtClean="0"/>
                        <a:t>): remain, stay, keep, like, stand</a:t>
                      </a:r>
                      <a:endParaRPr lang="en-US" altLang="ko-KR" sz="20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 smtClean="0"/>
                        <a:t>변화</a:t>
                      </a:r>
                      <a:r>
                        <a:rPr lang="en-US" altLang="ko-KR" sz="2000" b="1" kern="1200" dirty="0" smtClean="0"/>
                        <a:t>(~</a:t>
                      </a:r>
                      <a:r>
                        <a:rPr lang="ko-KR" altLang="en-US" sz="2000" b="1" kern="1200" dirty="0" smtClean="0"/>
                        <a:t>하게 되다</a:t>
                      </a:r>
                      <a:r>
                        <a:rPr lang="en-US" altLang="ko-KR" sz="2000" b="1" kern="1200" dirty="0" smtClean="0"/>
                        <a:t>): get, go, grow, turn, fall</a:t>
                      </a:r>
                      <a:endParaRPr lang="en-US" altLang="ko-KR" sz="20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 smtClean="0"/>
                        <a:t>감각</a:t>
                      </a:r>
                      <a:r>
                        <a:rPr lang="en-US" altLang="ko-KR" sz="2000" b="1" kern="1200" dirty="0" smtClean="0"/>
                        <a:t>: seem, look, sound, feel, taste, smell</a:t>
                      </a:r>
                      <a:endParaRPr lang="en-US" altLang="ko-KR" sz="2000" b="1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2" name="내용 개체 틀 2"/>
          <p:cNvSpPr txBox="1">
            <a:spLocks/>
          </p:cNvSpPr>
          <p:nvPr/>
        </p:nvSpPr>
        <p:spPr>
          <a:xfrm>
            <a:off x="468313" y="3284538"/>
            <a:ext cx="8229600" cy="309403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3000" b="1" dirty="0">
                <a:latin typeface="+mn-lt"/>
                <a:ea typeface="+mn-ea"/>
              </a:rPr>
              <a:t>People in every country have their own unique ways of eating to </a:t>
            </a:r>
            <a:r>
              <a:rPr kumimoji="0" lang="en-US" altLang="ko-KR" sz="3000" b="1" dirty="0">
                <a:solidFill>
                  <a:srgbClr val="E66F26"/>
                </a:solidFill>
                <a:latin typeface="+mn-lt"/>
                <a:ea typeface="+mn-ea"/>
              </a:rPr>
              <a:t>stay healthy</a:t>
            </a:r>
            <a:r>
              <a:rPr kumimoji="0" lang="en-US" altLang="ko-KR" sz="3000" b="1" dirty="0">
                <a:latin typeface="+mn-lt"/>
                <a:ea typeface="+mn-ea"/>
              </a:rPr>
              <a:t>.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ko-KR" sz="2200" b="1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3000" b="1" dirty="0">
                <a:latin typeface="+mn-lt"/>
                <a:ea typeface="+mn-ea"/>
              </a:rPr>
              <a:t>The sky </a:t>
            </a:r>
            <a:r>
              <a:rPr kumimoji="0" lang="en-US" altLang="ko-KR" sz="3000" b="1" dirty="0">
                <a:solidFill>
                  <a:srgbClr val="E66F26"/>
                </a:solidFill>
                <a:latin typeface="+mn-lt"/>
                <a:ea typeface="+mn-ea"/>
              </a:rPr>
              <a:t>grew dark </a:t>
            </a:r>
            <a:r>
              <a:rPr kumimoji="0" lang="en-US" altLang="ko-KR" sz="3000" b="1" dirty="0">
                <a:latin typeface="+mn-lt"/>
                <a:ea typeface="+mn-ea"/>
              </a:rPr>
              <a:t>as the sun set.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ko-KR" sz="2200" b="1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3000" b="1" dirty="0">
                <a:latin typeface="+mn-lt"/>
                <a:ea typeface="+mn-ea"/>
              </a:rPr>
              <a:t>His face </a:t>
            </a:r>
            <a:r>
              <a:rPr kumimoji="0" lang="en-US" altLang="ko-KR" sz="3000" b="1" dirty="0">
                <a:solidFill>
                  <a:srgbClr val="E66F26"/>
                </a:solidFill>
                <a:latin typeface="+mn-lt"/>
                <a:ea typeface="+mn-ea"/>
              </a:rPr>
              <a:t>turned red </a:t>
            </a:r>
            <a:r>
              <a:rPr kumimoji="0" lang="en-US" altLang="ko-KR" sz="3000" b="1" dirty="0">
                <a:latin typeface="+mn-lt"/>
                <a:ea typeface="+mn-ea"/>
              </a:rPr>
              <a:t>when he realized his mistake at the party.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ko-KR" altLang="en-US" sz="320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just A but (also) B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</a:t>
            </a:r>
            <a:r>
              <a:rPr lang="ko-KR" alt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뿐 아니라 </a:t>
            </a: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ko-KR" alt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</a:t>
            </a: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7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6" name="내용 개체 틀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3889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Most Hungarians like things pickled ― </a:t>
            </a:r>
            <a:r>
              <a:rPr lang="en-US" altLang="ko-KR" sz="2800" b="1" smtClean="0">
                <a:solidFill>
                  <a:srgbClr val="E66F26"/>
                </a:solidFill>
              </a:rPr>
              <a:t>not just</a:t>
            </a:r>
            <a:r>
              <a:rPr lang="en-US" altLang="ko-KR" sz="2800" b="1" smtClean="0"/>
              <a:t> cucumbers </a:t>
            </a:r>
            <a:r>
              <a:rPr lang="en-US" altLang="ko-KR" sz="2800" b="1" smtClean="0">
                <a:solidFill>
                  <a:srgbClr val="E66F26"/>
                </a:solidFill>
              </a:rPr>
              <a:t>but also </a:t>
            </a:r>
            <a:r>
              <a:rPr lang="en-US" altLang="ko-KR" sz="2800" b="1" smtClean="0"/>
              <a:t>bell peppers.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b="1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You need </a:t>
            </a:r>
            <a:r>
              <a:rPr lang="en-US" altLang="ko-KR" sz="2800" b="1" smtClean="0">
                <a:solidFill>
                  <a:srgbClr val="E66F26"/>
                </a:solidFill>
              </a:rPr>
              <a:t>not only </a:t>
            </a:r>
            <a:r>
              <a:rPr lang="en-US" altLang="ko-KR" sz="2800" b="1" smtClean="0"/>
              <a:t>to eat well </a:t>
            </a:r>
            <a:r>
              <a:rPr lang="en-US" altLang="ko-KR" sz="2800" b="1" smtClean="0">
                <a:solidFill>
                  <a:srgbClr val="E66F26"/>
                </a:solidFill>
              </a:rPr>
              <a:t>but also </a:t>
            </a:r>
            <a:r>
              <a:rPr lang="en-US" altLang="ko-KR" sz="2800" b="1" smtClean="0"/>
              <a:t>to exercise.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b="1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Scott can </a:t>
            </a:r>
            <a:r>
              <a:rPr lang="en-US" altLang="ko-KR" sz="2800" b="1" smtClean="0">
                <a:solidFill>
                  <a:srgbClr val="E66F26"/>
                </a:solidFill>
              </a:rPr>
              <a:t>not only </a:t>
            </a:r>
            <a:r>
              <a:rPr lang="en-US" altLang="ko-KR" sz="2800" b="1" smtClean="0"/>
              <a:t>play the guitar </a:t>
            </a:r>
            <a:r>
              <a:rPr lang="en-US" altLang="ko-KR" sz="2800" b="1" smtClean="0">
                <a:solidFill>
                  <a:srgbClr val="E66F26"/>
                </a:solidFill>
              </a:rPr>
              <a:t>but also </a:t>
            </a:r>
            <a:r>
              <a:rPr lang="en-US" altLang="ko-KR" sz="2800" b="1" smtClean="0"/>
              <a:t>write music.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200" b="1" smtClean="0"/>
              <a:t>   (=Scott can write music </a:t>
            </a:r>
            <a:r>
              <a:rPr lang="en-US" altLang="ko-KR" sz="2200" b="1" smtClean="0">
                <a:solidFill>
                  <a:srgbClr val="E66F26"/>
                </a:solidFill>
              </a:rPr>
              <a:t>as well as </a:t>
            </a:r>
            <a:r>
              <a:rPr lang="en-US" altLang="ko-KR" sz="2200" b="1" smtClean="0"/>
              <a:t>play the guitar.)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187624" y="1630070"/>
          <a:ext cx="6768752" cy="824156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6768752"/>
              </a:tblGrid>
              <a:tr h="82415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ko-KR" sz="2400" b="1" dirty="0" smtClean="0"/>
                        <a:t>not just[only] but (also) B = B as well as A </a:t>
                      </a:r>
                    </a:p>
                    <a:p>
                      <a:pPr algn="ctr">
                        <a:buNone/>
                      </a:pPr>
                      <a:r>
                        <a:rPr lang="en-US" altLang="ko-KR" sz="1800" b="1" dirty="0" smtClean="0"/>
                        <a:t>(A</a:t>
                      </a:r>
                      <a:r>
                        <a:rPr lang="ko-KR" altLang="en-US" sz="1800" b="1" dirty="0" smtClean="0"/>
                        <a:t>와 </a:t>
                      </a:r>
                      <a:r>
                        <a:rPr lang="en-US" altLang="ko-KR" sz="1800" b="1" dirty="0" smtClean="0"/>
                        <a:t>B</a:t>
                      </a:r>
                      <a:r>
                        <a:rPr lang="ko-KR" altLang="en-US" sz="1800" b="1" dirty="0" smtClean="0"/>
                        <a:t>에는 문법적으로 동일한 요소가 들어감</a:t>
                      </a:r>
                      <a:r>
                        <a:rPr lang="en-US" altLang="ko-KR" sz="1800" b="1" dirty="0" smtClean="0"/>
                        <a:t>)</a:t>
                      </a:r>
                      <a:endParaRPr lang="ko-KR" altLang="en-US" sz="1800" b="1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1292</TotalTime>
  <Words>111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굴림</vt:lpstr>
      <vt:lpstr>Arial</vt:lpstr>
      <vt:lpstr>휴먼둥근헤드라인</vt:lpstr>
      <vt:lpstr>맑은 고딕</vt:lpstr>
      <vt:lpstr>Microsoft Sans Serif</vt:lpstr>
      <vt:lpstr>Office 테마</vt:lpstr>
      <vt:lpstr>Grammar Points in Use</vt:lpstr>
      <vt:lpstr>2형식 동사(보어가 필요한 자동사)</vt:lpstr>
      <vt:lpstr>not just A but (also) B  (A뿐 아니라 B도)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dell</cp:lastModifiedBy>
  <cp:revision>87</cp:revision>
  <dcterms:created xsi:type="dcterms:W3CDTF">2012-05-13T05:43:10Z</dcterms:created>
  <dcterms:modified xsi:type="dcterms:W3CDTF">2013-01-17T01:45:54Z</dcterms:modified>
</cp:coreProperties>
</file>