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266" r:id="rId2"/>
    <p:sldId id="268" r:id="rId3"/>
    <p:sldId id="269" r:id="rId4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9498B"/>
    <a:srgbClr val="4355A3"/>
    <a:srgbClr val="595680"/>
    <a:srgbClr val="DBE2F1"/>
    <a:srgbClr val="E66F26"/>
    <a:srgbClr val="339933"/>
    <a:srgbClr val="006600"/>
    <a:srgbClr val="3399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38B1855-1B75-4FBE-930C-398BA8C253C6}" styleName="테마 스타일 2 - 강조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보통 스타일 3 - 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27F97BB-C833-4FB7-BDE5-3F7075034690}" styleName="테마 스타일 2 - 강조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테마 스타일 2 - 강조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보통 스타일 1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보통 스타일 1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D113A9D2-9D6B-4929-AA2D-F23B5EE8CBE7}" styleName="테마 스타일 2 - 강조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4637" autoAdjust="0"/>
  </p:normalViewPr>
  <p:slideViewPr>
    <p:cSldViewPr>
      <p:cViewPr>
        <p:scale>
          <a:sx n="100" d="100"/>
          <a:sy n="100" d="100"/>
        </p:scale>
        <p:origin x="-121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7C033BF-A5AE-453E-B0CE-A4A84E96198C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  <a:endParaRPr lang="ko-KR" altLang="en-US" noProof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8932E5D-C355-4357-963B-473321F038C5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b="1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E662E-17A4-44F1-BB8C-9FD2F747D13E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9091B-53C5-4279-A5F8-F7A5381B5D5C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934AD-DEF8-4374-A3C9-E1BF8D74B9F7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EDA00-0AA4-4B46-AECE-99BE9B39B1B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28E70-E7FB-4062-8CC4-77DE0F117778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43B872-F5E2-482D-9D74-2ED62318B42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0F2CE-A8F0-4728-BDB1-98A19DDCE917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E9DFD-19D1-47DF-ADAA-BD45A832BF0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6A6AC-EDB4-44D1-82FC-FF14BF68E55D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0158F-C449-449F-B56A-B67AD4C64985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02101-E79F-48B8-B9DA-76BB4DB6D792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5EF62-64C7-44CD-8948-0DB58B679B6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7DCDD-FB43-4E59-8D11-598AD5987162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AE084-8299-4698-9F64-F6E23529777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0C748-4572-424F-976C-5D2DF109410B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B43BA-8A3E-4609-86E7-8002AA6BB9B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82ADC-3D5A-4C71-A3C8-D7D710B9479E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AB980-F378-4A24-A36B-5D9FBC5446F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7C2B9-9BA4-4B23-8FC7-2E10C32F51DD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41E75-00F6-45E3-8AA5-526BCDBDFCE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7CF33-65C1-4637-9382-5F5ADD41B5B5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69E97-1EBB-45FB-B93C-4AA235477DE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6AC5429-06D1-4346-BBB7-AE5B2EE9CB03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69153CB-1A39-44F3-8A13-6E44DC56717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4" r:id="rId2"/>
    <p:sldLayoutId id="2147483693" r:id="rId3"/>
    <p:sldLayoutId id="2147483692" r:id="rId4"/>
    <p:sldLayoutId id="2147483691" r:id="rId5"/>
    <p:sldLayoutId id="2147483690" r:id="rId6"/>
    <p:sldLayoutId id="2147483689" r:id="rId7"/>
    <p:sldLayoutId id="2147483688" r:id="rId8"/>
    <p:sldLayoutId id="2147483687" r:id="rId9"/>
    <p:sldLayoutId id="2147483686" r:id="rId10"/>
    <p:sldLayoutId id="214748368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-36513" y="1773238"/>
            <a:ext cx="9155113" cy="1150937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ko-KR" sz="4800" spc="-300" dirty="0" smtClean="0">
                <a:ln w="28575">
                  <a:noFill/>
                  <a:beve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cs typeface="Microsoft Sans Serif" pitchFamily="34" charset="0"/>
              </a:rPr>
              <a:t>Grammar Points in Use</a:t>
            </a:r>
            <a:endParaRPr lang="ko-KR" altLang="en-US" sz="4800" spc="-300" dirty="0">
              <a:ln w="28575">
                <a:noFill/>
                <a:beve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cs typeface="Microsoft Sans Serif" pitchFamily="34" charset="0"/>
            </a:endParaRPr>
          </a:p>
        </p:txBody>
      </p:sp>
      <p:grpSp>
        <p:nvGrpSpPr>
          <p:cNvPr id="14339" name="그룹 11"/>
          <p:cNvGrpSpPr>
            <a:grpSpLocks/>
          </p:cNvGrpSpPr>
          <p:nvPr/>
        </p:nvGrpSpPr>
        <p:grpSpPr bwMode="auto">
          <a:xfrm>
            <a:off x="3730625" y="3651250"/>
            <a:ext cx="1682750" cy="641350"/>
            <a:chOff x="3862633" y="3598584"/>
            <a:chExt cx="1683749" cy="641990"/>
          </a:xfrm>
        </p:grpSpPr>
        <p:sp>
          <p:nvSpPr>
            <p:cNvPr id="14" name="모서리가 둥근 직사각형 13"/>
            <p:cNvSpPr/>
            <p:nvPr/>
          </p:nvSpPr>
          <p:spPr>
            <a:xfrm>
              <a:off x="3862633" y="3598584"/>
              <a:ext cx="1683749" cy="641990"/>
            </a:xfrm>
            <a:prstGeom prst="roundRect">
              <a:avLst>
                <a:gd name="adj" fmla="val 27116"/>
              </a:avLst>
            </a:prstGeom>
            <a:solidFill>
              <a:srgbClr val="4355A3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5" name="모서리가 둥근 직사각형 14"/>
            <p:cNvSpPr/>
            <p:nvPr/>
          </p:nvSpPr>
          <p:spPr>
            <a:xfrm>
              <a:off x="3964293" y="3684395"/>
              <a:ext cx="1480428" cy="470369"/>
            </a:xfrm>
            <a:prstGeom prst="roundRect">
              <a:avLst>
                <a:gd name="adj" fmla="val 27116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932844" y="3688747"/>
              <a:ext cx="1543326" cy="462126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400">
                  <a:solidFill>
                    <a:srgbClr val="39498B"/>
                  </a:solidFill>
                  <a:latin typeface="휴먼둥근헤드라인" pitchFamily="18" charset="-127"/>
                  <a:ea typeface="휴먼둥근헤드라인" pitchFamily="18" charset="-127"/>
                </a:rPr>
                <a:t>Unit </a:t>
              </a:r>
              <a:r>
                <a:rPr kumimoji="0" lang="en-US" altLang="ko-KR" sz="2400" smtClean="0">
                  <a:solidFill>
                    <a:srgbClr val="39498B"/>
                  </a:solidFill>
                  <a:latin typeface="휴먼둥근헤드라인" pitchFamily="18" charset="-127"/>
                  <a:ea typeface="휴먼둥근헤드라인" pitchFamily="18" charset="-127"/>
                </a:rPr>
                <a:t>01</a:t>
              </a:r>
              <a:endParaRPr kumimoji="0" lang="ko-KR" altLang="en-US" sz="2400" dirty="0">
                <a:solidFill>
                  <a:srgbClr val="39498B"/>
                </a:solidFill>
                <a:latin typeface="휴먼둥근헤드라인" pitchFamily="18" charset="-127"/>
                <a:ea typeface="휴먼둥근헤드라인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ko-KR" alt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부대상황의 </a:t>
            </a:r>
            <a:r>
              <a:rPr lang="en-US" altLang="ko-K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</a:t>
            </a:r>
            <a:r>
              <a:rPr lang="en-US" altLang="ko-KR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(~</a:t>
            </a:r>
            <a:r>
              <a:rPr lang="ko-KR" alt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한 채로</a:t>
            </a:r>
            <a:r>
              <a:rPr lang="en-US" altLang="ko-KR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ko-KR" altLang="en-US" sz="2800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2" name="내용 개체 틀 2"/>
          <p:cNvSpPr>
            <a:spLocks noGrp="1"/>
          </p:cNvSpPr>
          <p:nvPr>
            <p:ph idx="1"/>
          </p:nvPr>
        </p:nvSpPr>
        <p:spPr>
          <a:xfrm>
            <a:off x="457200" y="3213100"/>
            <a:ext cx="8229600" cy="30956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 sz="2800" b="1" smtClean="0"/>
              <a:t>The school went crazy </a:t>
            </a:r>
            <a:r>
              <a:rPr lang="en-US" altLang="ko-KR" sz="2800" b="1" smtClean="0">
                <a:solidFill>
                  <a:srgbClr val="E66F26"/>
                </a:solidFill>
              </a:rPr>
              <a:t>with dogs chasing </a:t>
            </a:r>
            <a:r>
              <a:rPr lang="en-US" altLang="ko-KR" sz="2800" b="1" smtClean="0"/>
              <a:t>cats all over.</a:t>
            </a:r>
          </a:p>
          <a:p>
            <a:pPr eaLnBrk="1" hangingPunct="1">
              <a:lnSpc>
                <a:spcPct val="90000"/>
              </a:lnSpc>
            </a:pPr>
            <a:endParaRPr lang="en-US" altLang="ko-KR" sz="2400" b="1" smtClean="0"/>
          </a:p>
          <a:p>
            <a:pPr eaLnBrk="1" hangingPunct="1">
              <a:lnSpc>
                <a:spcPct val="90000"/>
              </a:lnSpc>
            </a:pPr>
            <a:r>
              <a:rPr lang="en-US" altLang="ko-KR" sz="2800" b="1" smtClean="0"/>
              <a:t>She's listening to music </a:t>
            </a:r>
            <a:r>
              <a:rPr lang="en-US" altLang="ko-KR" sz="2800" b="1" smtClean="0">
                <a:solidFill>
                  <a:srgbClr val="E66F26"/>
                </a:solidFill>
              </a:rPr>
              <a:t>with her eyes closed</a:t>
            </a:r>
            <a:r>
              <a:rPr lang="en-US" altLang="ko-KR" sz="2800" b="1" smtClean="0"/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ko-KR" sz="2400" b="1" smtClean="0"/>
          </a:p>
          <a:p>
            <a:pPr eaLnBrk="1" hangingPunct="1">
              <a:lnSpc>
                <a:spcPct val="90000"/>
              </a:lnSpc>
            </a:pPr>
            <a:r>
              <a:rPr lang="en-US" altLang="ko-KR" sz="2800" b="1" smtClean="0"/>
              <a:t>He kept talking to me </a:t>
            </a:r>
            <a:r>
              <a:rPr lang="en-US" altLang="ko-KR" sz="2800" b="1" smtClean="0">
                <a:solidFill>
                  <a:srgbClr val="E66F26"/>
                </a:solidFill>
              </a:rPr>
              <a:t>with his mouth full </a:t>
            </a:r>
            <a:r>
              <a:rPr lang="en-US" altLang="ko-KR" sz="2800" b="1" smtClean="0"/>
              <a:t>of food.</a:t>
            </a: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1115616" y="1724756"/>
          <a:ext cx="7056784" cy="1128180"/>
        </p:xfrm>
        <a:graphic>
          <a:graphicData uri="http://schemas.openxmlformats.org/drawingml/2006/table">
            <a:tbl>
              <a:tblPr firstCol="1" lastCol="1" bandCol="1">
                <a:tableStyleId>{638B1855-1B75-4FBE-930C-398BA8C253C6}</a:tableStyleId>
              </a:tblPr>
              <a:tblGrid>
                <a:gridCol w="1152128"/>
                <a:gridCol w="1224136"/>
                <a:gridCol w="4680520"/>
              </a:tblGrid>
              <a:tr h="11281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200" kern="1200" dirty="0" smtClean="0"/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200" kern="1200" dirty="0" smtClean="0"/>
                        <a:t>with</a:t>
                      </a:r>
                    </a:p>
                    <a:p>
                      <a:pPr algn="ctr" latinLnBrk="1"/>
                      <a:endParaRPr lang="ko-KR" alt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200" kern="1200" dirty="0" smtClean="0"/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200" b="1" kern="1200" dirty="0" smtClean="0"/>
                        <a:t>+ </a:t>
                      </a:r>
                      <a:r>
                        <a:rPr lang="ko-KR" altLang="en-US" sz="2200" b="1" kern="1200" dirty="0" smtClean="0"/>
                        <a:t>명사</a:t>
                      </a:r>
                    </a:p>
                    <a:p>
                      <a:pPr algn="ctr" latinLnBrk="1"/>
                      <a:endParaRPr lang="ko-KR" alt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ko-KR" sz="2200" kern="1200" dirty="0" smtClean="0"/>
                        <a:t>+</a:t>
                      </a:r>
                      <a:r>
                        <a:rPr lang="ko-KR" altLang="en-US" sz="2200" kern="1200" dirty="0" smtClean="0"/>
                        <a:t> 부사구</a:t>
                      </a:r>
                    </a:p>
                    <a:p>
                      <a:r>
                        <a:rPr lang="en-US" altLang="ko-KR" sz="2200" kern="1200" dirty="0" smtClean="0"/>
                        <a:t>+ </a:t>
                      </a:r>
                      <a:r>
                        <a:rPr lang="ko-KR" altLang="en-US" sz="2200" kern="1200" dirty="0" smtClean="0"/>
                        <a:t>현재분사</a:t>
                      </a:r>
                      <a:r>
                        <a:rPr lang="en-US" altLang="ko-KR" sz="2200" kern="1200" dirty="0" smtClean="0"/>
                        <a:t>(-</a:t>
                      </a:r>
                      <a:r>
                        <a:rPr lang="en-US" altLang="ko-KR" sz="2200" kern="1200" dirty="0" err="1" smtClean="0"/>
                        <a:t>ing</a:t>
                      </a:r>
                      <a:r>
                        <a:rPr lang="en-US" altLang="ko-KR" sz="2200" kern="1200" dirty="0" smtClean="0"/>
                        <a:t>, </a:t>
                      </a:r>
                      <a:r>
                        <a:rPr lang="ko-KR" altLang="en-US" sz="2200" kern="1200" dirty="0" smtClean="0"/>
                        <a:t>명사와 능동관계</a:t>
                      </a:r>
                      <a:r>
                        <a:rPr lang="en-US" altLang="ko-KR" sz="2200" kern="1200" dirty="0" smtClean="0"/>
                        <a:t>)</a:t>
                      </a:r>
                    </a:p>
                    <a:p>
                      <a:r>
                        <a:rPr lang="en-US" altLang="ko-KR" sz="2200" kern="1200" dirty="0" smtClean="0"/>
                        <a:t>+ </a:t>
                      </a:r>
                      <a:r>
                        <a:rPr lang="ko-KR" altLang="en-US" sz="2200" kern="1200" dirty="0" smtClean="0"/>
                        <a:t>과거분사</a:t>
                      </a:r>
                      <a:r>
                        <a:rPr lang="en-US" altLang="ko-KR" sz="2200" kern="1200" dirty="0" smtClean="0"/>
                        <a:t>(p.p., </a:t>
                      </a:r>
                      <a:r>
                        <a:rPr lang="ko-KR" altLang="en-US" sz="2200" kern="1200" dirty="0" smtClean="0"/>
                        <a:t>명사와 수동관계</a:t>
                      </a:r>
                      <a:r>
                        <a:rPr lang="en-US" altLang="ko-KR" sz="2200" kern="1200" dirty="0" smtClean="0"/>
                        <a:t>)</a:t>
                      </a:r>
                      <a:endParaRPr lang="en-US" altLang="ko-KR" sz="2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ko-KR" alt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목적의 </a:t>
            </a:r>
            <a:r>
              <a:rPr lang="en-US" altLang="ko-K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that </a:t>
            </a:r>
            <a:r>
              <a:rPr lang="en-US" altLang="ko-KR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(~</a:t>
            </a:r>
            <a:r>
              <a:rPr lang="ko-KR" altLang="en-US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하기 위해서</a:t>
            </a:r>
            <a:r>
              <a:rPr lang="en-US" altLang="ko-KR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ko-KR" altLang="en-US" sz="3100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8313" y="1773238"/>
            <a:ext cx="8401050" cy="338455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sz="3000" b="1" dirty="0" smtClean="0"/>
              <a:t>I provide bicycles for them </a:t>
            </a:r>
            <a:r>
              <a:rPr lang="en-US" altLang="ko-KR" sz="3000" b="1" dirty="0" smtClean="0">
                <a:solidFill>
                  <a:srgbClr val="E66F26"/>
                </a:solidFill>
              </a:rPr>
              <a:t>so that </a:t>
            </a:r>
            <a:r>
              <a:rPr lang="en-US" altLang="ko-KR" sz="3000" b="1" dirty="0" smtClean="0"/>
              <a:t>they can attend school.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ko-KR" sz="30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sz="3000" b="1" dirty="0" smtClean="0"/>
              <a:t>They sat by the window </a:t>
            </a:r>
            <a:r>
              <a:rPr lang="en-US" altLang="ko-KR" sz="3000" b="1" dirty="0" smtClean="0">
                <a:solidFill>
                  <a:srgbClr val="E66F26"/>
                </a:solidFill>
              </a:rPr>
              <a:t>so that </a:t>
            </a:r>
            <a:r>
              <a:rPr lang="en-US" altLang="ko-KR" sz="3000" b="1" dirty="0" smtClean="0"/>
              <a:t>they could see outside better.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ko-KR" sz="30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sz="3000" b="1" dirty="0" smtClean="0"/>
              <a:t>She held the door open for me </a:t>
            </a:r>
            <a:r>
              <a:rPr lang="en-US" altLang="ko-KR" sz="3000" b="1" dirty="0" smtClean="0">
                <a:solidFill>
                  <a:srgbClr val="E66F26"/>
                </a:solidFill>
              </a:rPr>
              <a:t>so that </a:t>
            </a:r>
            <a:r>
              <a:rPr lang="en-US" altLang="ko-KR" sz="3000" b="1" dirty="0" smtClean="0"/>
              <a:t>I could walk through.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ko-KR" sz="2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ko-KR" sz="2200" dirty="0" smtClean="0"/>
          </a:p>
        </p:txBody>
      </p:sp>
      <p:grpSp>
        <p:nvGrpSpPr>
          <p:cNvPr id="17411" name="그룹 11"/>
          <p:cNvGrpSpPr>
            <a:grpSpLocks/>
          </p:cNvGrpSpPr>
          <p:nvPr/>
        </p:nvGrpSpPr>
        <p:grpSpPr bwMode="auto">
          <a:xfrm>
            <a:off x="628650" y="5383213"/>
            <a:ext cx="5461000" cy="785812"/>
            <a:chOff x="626482" y="5383014"/>
            <a:chExt cx="5462956" cy="785713"/>
          </a:xfrm>
        </p:grpSpPr>
        <p:grpSp>
          <p:nvGrpSpPr>
            <p:cNvPr id="10" name="그룹 9"/>
            <p:cNvGrpSpPr/>
            <p:nvPr/>
          </p:nvGrpSpPr>
          <p:grpSpPr>
            <a:xfrm>
              <a:off x="683568" y="5414018"/>
              <a:ext cx="5400600" cy="751286"/>
              <a:chOff x="-180528" y="5934114"/>
              <a:chExt cx="4968552" cy="1075997"/>
            </a:xfrm>
            <a:solidFill>
              <a:srgbClr val="DBE2F1"/>
            </a:solidFill>
          </p:grpSpPr>
          <p:sp>
            <p:nvSpPr>
              <p:cNvPr id="7" name="직사각형 6"/>
              <p:cNvSpPr/>
              <p:nvPr/>
            </p:nvSpPr>
            <p:spPr>
              <a:xfrm>
                <a:off x="-180528" y="5934114"/>
                <a:ext cx="4968552" cy="1075997"/>
              </a:xfrm>
              <a:prstGeom prst="rect">
                <a:avLst/>
              </a:prstGeom>
              <a:grp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9" name="직사각형 8"/>
              <p:cNvSpPr/>
              <p:nvPr/>
            </p:nvSpPr>
            <p:spPr>
              <a:xfrm>
                <a:off x="-180528" y="5934117"/>
                <a:ext cx="402144" cy="537996"/>
              </a:xfrm>
              <a:prstGeom prst="rect">
                <a:avLst/>
              </a:prstGeom>
              <a:solidFill>
                <a:srgbClr val="4355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kumimoji="0" lang="en-US" altLang="ko-KR" b="1" dirty="0">
                    <a:solidFill>
                      <a:schemeClr val="bg1"/>
                    </a:solidFill>
                  </a:rPr>
                  <a:t>cf.</a:t>
                </a:r>
                <a:endParaRPr kumimoji="0" lang="ko-KR" altLang="en-US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7413" name="TextBox 10"/>
            <p:cNvSpPr txBox="1">
              <a:spLocks noChangeArrowheads="1"/>
            </p:cNvSpPr>
            <p:nvPr/>
          </p:nvSpPr>
          <p:spPr bwMode="auto">
            <a:xfrm>
              <a:off x="1155972" y="5435802"/>
              <a:ext cx="4725214" cy="7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en-US" altLang="ko-KR" sz="2000" b="1">
                  <a:latin typeface="맑은 고딕" pitchFamily="50" charset="-127"/>
                  <a:ea typeface="맑은 고딕" pitchFamily="50" charset="-127"/>
                </a:rPr>
                <a:t>so + </a:t>
              </a:r>
              <a:r>
                <a:rPr kumimoji="0" lang="ko-KR" altLang="en-US" sz="2000" b="1">
                  <a:latin typeface="맑은 고딕" pitchFamily="50" charset="-127"/>
                  <a:ea typeface="맑은 고딕" pitchFamily="50" charset="-127"/>
                </a:rPr>
                <a:t>형</a:t>
              </a:r>
              <a:r>
                <a:rPr kumimoji="0" lang="en-US" altLang="ko-KR" sz="2000" b="1">
                  <a:latin typeface="맑은 고딕" pitchFamily="50" charset="-127"/>
                  <a:ea typeface="맑은 고딕" pitchFamily="50" charset="-127"/>
                </a:rPr>
                <a:t>/</a:t>
              </a:r>
              <a:r>
                <a:rPr kumimoji="0" lang="ko-KR" altLang="en-US" sz="2000" b="1">
                  <a:latin typeface="맑은 고딕" pitchFamily="50" charset="-127"/>
                  <a:ea typeface="맑은 고딕" pitchFamily="50" charset="-127"/>
                </a:rPr>
                <a:t>부 </a:t>
              </a:r>
              <a:r>
                <a:rPr kumimoji="0" lang="en-US" altLang="ko-KR" sz="2000" b="1">
                  <a:latin typeface="맑은 고딕" pitchFamily="50" charset="-127"/>
                  <a:ea typeface="맑은 고딕" pitchFamily="50" charset="-127"/>
                </a:rPr>
                <a:t>+ that </a:t>
              </a:r>
              <a:r>
                <a:rPr kumimoji="0" lang="en-US" altLang="ko-KR" sz="1600" b="1"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kumimoji="0" lang="ko-KR" altLang="en-US" sz="1600" b="1">
                  <a:latin typeface="맑은 고딕" pitchFamily="50" charset="-127"/>
                  <a:ea typeface="맑은 고딕" pitchFamily="50" charset="-127"/>
                </a:rPr>
                <a:t>너무 </a:t>
              </a:r>
              <a:r>
                <a:rPr kumimoji="0" lang="en-US" altLang="ko-KR" sz="1600" b="1">
                  <a:latin typeface="맑은 고딕" pitchFamily="50" charset="-127"/>
                  <a:ea typeface="맑은 고딕" pitchFamily="50" charset="-127"/>
                </a:rPr>
                <a:t>~</a:t>
              </a:r>
              <a:r>
                <a:rPr kumimoji="0" lang="ko-KR" altLang="en-US" sz="1600" b="1">
                  <a:latin typeface="맑은 고딕" pitchFamily="50" charset="-127"/>
                  <a:ea typeface="맑은 고딕" pitchFamily="50" charset="-127"/>
                </a:rPr>
                <a:t>해서 </a:t>
              </a:r>
              <a:r>
                <a:rPr kumimoji="0" lang="en-US" altLang="ko-KR" sz="1600" b="1">
                  <a:latin typeface="맑은 고딕" pitchFamily="50" charset="-127"/>
                  <a:ea typeface="맑은 고딕" pitchFamily="50" charset="-127"/>
                </a:rPr>
                <a:t>···</a:t>
              </a:r>
              <a:r>
                <a:rPr kumimoji="0" lang="ko-KR" altLang="en-US" sz="1600" b="1">
                  <a:latin typeface="맑은 고딕" pitchFamily="50" charset="-127"/>
                  <a:ea typeface="맑은 고딕" pitchFamily="50" charset="-127"/>
                </a:rPr>
                <a:t>하다</a:t>
              </a:r>
              <a:r>
                <a:rPr kumimoji="0" lang="en-US" altLang="ko-KR" sz="1600" b="1">
                  <a:latin typeface="맑은 고딕" pitchFamily="50" charset="-127"/>
                  <a:ea typeface="맑은 고딕" pitchFamily="50" charset="-127"/>
                </a:rPr>
                <a:t>; </a:t>
              </a:r>
              <a:r>
                <a:rPr kumimoji="0" lang="ko-KR" altLang="en-US" sz="1600" b="1">
                  <a:latin typeface="맑은 고딕" pitchFamily="50" charset="-127"/>
                  <a:ea typeface="맑은 고딕" pitchFamily="50" charset="-127"/>
                </a:rPr>
                <a:t>결과</a:t>
              </a:r>
              <a:r>
                <a:rPr kumimoji="0" lang="en-US" altLang="ko-KR" sz="1600" b="1">
                  <a:latin typeface="맑은 고딕" pitchFamily="50" charset="-127"/>
                  <a:ea typeface="맑은 고딕" pitchFamily="50" charset="-127"/>
                </a:rPr>
                <a:t>)</a:t>
              </a:r>
              <a:endParaRPr kumimoji="0" lang="ko-KR" altLang="en-US" sz="1600" b="1">
                <a:latin typeface="맑은 고딕" pitchFamily="50" charset="-127"/>
                <a:ea typeface="맑은 고딕" pitchFamily="50" charset="-127"/>
              </a:endParaRPr>
            </a:p>
            <a:p>
              <a:r>
                <a:rPr kumimoji="0" lang="en-US" altLang="ko-KR" sz="2000" b="1">
                  <a:latin typeface="맑은 고딕" pitchFamily="50" charset="-127"/>
                  <a:ea typeface="맑은 고딕" pitchFamily="50" charset="-127"/>
                </a:rPr>
                <a:t>so that </a:t>
              </a:r>
              <a:r>
                <a:rPr kumimoji="0" lang="en-US" altLang="ko-KR" sz="1600" b="1"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kumimoji="0" lang="ko-KR" altLang="en-US" sz="1600" b="1">
                  <a:latin typeface="맑은 고딕" pitchFamily="50" charset="-127"/>
                  <a:ea typeface="맑은 고딕" pitchFamily="50" charset="-127"/>
                </a:rPr>
                <a:t>그래서 </a:t>
              </a:r>
              <a:r>
                <a:rPr kumimoji="0" lang="en-US" altLang="ko-KR" sz="1600" b="1">
                  <a:latin typeface="맑은 고딕" pitchFamily="50" charset="-127"/>
                  <a:ea typeface="맑은 고딕" pitchFamily="50" charset="-127"/>
                </a:rPr>
                <a:t>~</a:t>
              </a:r>
              <a:r>
                <a:rPr kumimoji="0" lang="ko-KR" altLang="en-US" sz="1600" b="1">
                  <a:latin typeface="맑은 고딕" pitchFamily="50" charset="-127"/>
                  <a:ea typeface="맑은 고딕" pitchFamily="50" charset="-127"/>
                </a:rPr>
                <a:t>하다</a:t>
              </a:r>
              <a:r>
                <a:rPr kumimoji="0" lang="en-US" altLang="ko-KR" sz="1600" b="1">
                  <a:latin typeface="맑은 고딕" pitchFamily="50" charset="-127"/>
                  <a:ea typeface="맑은 고딕" pitchFamily="50" charset="-127"/>
                </a:rPr>
                <a:t>; </a:t>
              </a:r>
              <a:r>
                <a:rPr kumimoji="0" lang="ko-KR" altLang="en-US" sz="1600" b="1">
                  <a:latin typeface="맑은 고딕" pitchFamily="50" charset="-127"/>
                  <a:ea typeface="맑은 고딕" pitchFamily="50" charset="-127"/>
                </a:rPr>
                <a:t>결과</a:t>
              </a:r>
              <a:r>
                <a:rPr kumimoji="0" lang="en-US" altLang="ko-KR" sz="1600" b="1">
                  <a:latin typeface="맑은 고딕" pitchFamily="50" charset="-127"/>
                  <a:ea typeface="맑은 고딕" pitchFamily="50" charset="-127"/>
                </a:rPr>
                <a:t>)</a:t>
              </a:r>
              <a:endParaRPr kumimoji="0" lang="ko-KR" altLang="en-US" sz="1600">
                <a:latin typeface="맑은 고딕" pitchFamily="50" charset="-127"/>
                <a:ea typeface="맑은 고딕" pitchFamily="50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4">
      <a:majorFont>
        <a:latin typeface="휴먼둥근헤드라인"/>
        <a:ea typeface="휴먼둥근헤드라인"/>
        <a:cs typeface=""/>
      </a:majorFont>
      <a:minorFont>
        <a:latin typeface="맑은 고딕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1073</TotalTime>
  <Words>138</Words>
  <Application>Microsoft Office PowerPoint</Application>
  <PresentationFormat>화면 슬라이드 쇼(4:3)</PresentationFormat>
  <Paragraphs>24</Paragraphs>
  <Slides>3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Grammar Points in Use</vt:lpstr>
      <vt:lpstr>부대상황의 with (~한 채로)</vt:lpstr>
      <vt:lpstr>목적의 so that (~하기 위해서)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Windows 사용자</dc:creator>
  <cp:lastModifiedBy>misuser</cp:lastModifiedBy>
  <cp:revision>86</cp:revision>
  <dcterms:created xsi:type="dcterms:W3CDTF">2012-05-13T05:43:10Z</dcterms:created>
  <dcterms:modified xsi:type="dcterms:W3CDTF">2013-01-15T04:55:04Z</dcterms:modified>
</cp:coreProperties>
</file>