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454" r:id="rId6"/>
    <p:sldId id="472" r:id="rId7"/>
    <p:sldId id="481" r:id="rId8"/>
    <p:sldId id="482" r:id="rId9"/>
    <p:sldId id="483" r:id="rId10"/>
    <p:sldId id="484" r:id="rId11"/>
    <p:sldId id="272" r:id="rId12"/>
    <p:sldId id="307" r:id="rId13"/>
    <p:sldId id="322" r:id="rId14"/>
    <p:sldId id="267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339752" y="3717032"/>
            <a:ext cx="4680520" cy="825403"/>
            <a:chOff x="3059832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3059832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3. </a:t>
              </a:r>
              <a:r>
                <a:rPr lang="ko-KR" altLang="en-US" sz="2400" b="1" dirty="0" smtClean="0">
                  <a:latin typeface="+mj-lt"/>
                </a:rPr>
                <a:t>인류 미래를 위한 선택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347864" y="4149080"/>
              <a:ext cx="3600400" cy="358624"/>
              <a:chOff x="3502484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718508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우리나라의 미래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502484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3</a:t>
                </a: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 국토의 미래</a:t>
            </a:r>
            <a:endParaRPr lang="ko-KR" altLang="en-US" sz="2800" dirty="0"/>
          </a:p>
        </p:txBody>
      </p:sp>
      <p:sp>
        <p:nvSpPr>
          <p:cNvPr id="16" name="직사각형 15"/>
          <p:cNvSpPr/>
          <p:nvPr/>
        </p:nvSpPr>
        <p:spPr>
          <a:xfrm>
            <a:off x="251520" y="1717182"/>
            <a:ext cx="856895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활동</a:t>
            </a:r>
            <a:r>
              <a:rPr lang="ko-KR" altLang="en-US" sz="2400" b="1" dirty="0"/>
              <a:t>② 토의 결과를 바탕으로 우리나라의 미래 모습을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그림으로 </a:t>
            </a:r>
            <a:r>
              <a:rPr lang="ko-KR" altLang="en-US" sz="2400" b="1" dirty="0"/>
              <a:t>그려서 발표해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지속 가능한 국토 비전에 대한 인식이 그림에 나타나야 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즉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경제가 고도화되고 소득 수준이 높아지면서 안전과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웰빙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및 삶의 질이 중시됨에 따라 선진화되고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친환경적으로 국토 이용이 이루어진 모습을 표현한다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우리나라의 미래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15902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3285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980728"/>
            <a:ext cx="8640960" cy="596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정보 </a:t>
            </a:r>
            <a:r>
              <a:rPr lang="ko-KR" altLang="en-US" sz="2400" b="1" dirty="0"/>
              <a:t>통신 기술의 발달과 더불어 전개되고 있는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)</a:t>
            </a:r>
            <a:r>
              <a:rPr lang="ko-KR" altLang="en-US" sz="2400" b="1" dirty="0" smtClean="0"/>
              <a:t>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지구를 하나의 마을로 점점 빠르게 묶어가고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marL="457200" indent="-457200" fontAlgn="base">
              <a:lnSpc>
                <a:spcPct val="50000"/>
              </a:lnSpc>
              <a:buAutoNum type="arabicPeriod"/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세계화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/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국토 분단으로 인해 발생하는 많은 문제점을 해결하고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국토의 </a:t>
            </a:r>
            <a:r>
              <a:rPr lang="ko-KR" altLang="en-US" sz="2400" b="1" dirty="0"/>
              <a:t>효율적인 이용과 우리 민족의 번영을 위해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)</a:t>
            </a:r>
            <a:r>
              <a:rPr lang="ko-KR" altLang="en-US" sz="2400" b="1" dirty="0" smtClean="0"/>
              <a:t>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반드시 필요하다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통일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/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분단되어 있던 국가가 통합 이후 부담해야 할 비용을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일컫는 </a:t>
            </a:r>
            <a:r>
              <a:rPr lang="ko-KR" altLang="en-US" sz="2400" b="1" dirty="0"/>
              <a:t>용어는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50000"/>
              </a:lnSpc>
            </a:pPr>
            <a:r>
              <a:rPr lang="en-US" altLang="ko-KR" sz="2400" b="1" dirty="0" smtClean="0"/>
              <a:t>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통일 비용</a:t>
            </a: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336" y="1749688"/>
            <a:ext cx="1941088" cy="96617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우리나라의 미래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 bwMode="auto">
          <a:xfrm>
            <a:off x="615902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336" y="4021904"/>
            <a:ext cx="1941088" cy="966176"/>
          </a:xfrm>
          <a:prstGeom prst="rect">
            <a:avLst/>
          </a:prstGeom>
          <a:noFill/>
        </p:spPr>
      </p:pic>
      <p:pic>
        <p:nvPicPr>
          <p:cNvPr id="2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336" y="5916360"/>
            <a:ext cx="1941088" cy="96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13464"/>
            <a:ext cx="864096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에너지 문제를 해결하기 위해서는 에너지 절약형 산업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구조로의 </a:t>
            </a:r>
            <a:r>
              <a:rPr lang="ko-KR" altLang="en-US" sz="2400" b="1" dirty="0"/>
              <a:t>변화를 모색하고</a:t>
            </a:r>
            <a:r>
              <a:rPr lang="en-US" altLang="ko-KR" sz="2400" b="1" dirty="0"/>
              <a:t>, ( </a:t>
            </a:r>
            <a:r>
              <a:rPr lang="en-US" altLang="ko-KR" sz="2400" b="1" dirty="0" smtClean="0"/>
              <a:t>               ) </a:t>
            </a:r>
            <a:r>
              <a:rPr lang="ko-KR" altLang="en-US" sz="2400" b="1" dirty="0"/>
              <a:t>개발을 위한 </a:t>
            </a:r>
            <a:r>
              <a:rPr lang="ko-KR" altLang="en-US" sz="2400" b="1" dirty="0" smtClean="0"/>
              <a:t>투자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를 </a:t>
            </a:r>
            <a:r>
              <a:rPr lang="ko-KR" altLang="en-US" sz="2400" b="1" dirty="0"/>
              <a:t>확대해야 한다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대체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에너지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공동체 전체의 더 나은 삶을 위해 소비 생활을 건강하고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지속 </a:t>
            </a:r>
            <a:r>
              <a:rPr lang="ko-KR" altLang="en-US" sz="2400" b="1" dirty="0"/>
              <a:t>가능한 친환경 중심으로 전개하자는 생활 </a:t>
            </a:r>
            <a:r>
              <a:rPr lang="ko-KR" altLang="en-US" sz="2400" b="1" dirty="0" smtClean="0"/>
              <a:t>양식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행동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양식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사고 </a:t>
            </a:r>
            <a:r>
              <a:rPr lang="ko-KR" altLang="en-US" sz="2400" b="1" dirty="0"/>
              <a:t>방식을 뜻하는 말은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로하스</a:t>
            </a:r>
            <a:r>
              <a:rPr lang="en-US" altLang="ko-KR" sz="2400" b="1" dirty="0">
                <a:solidFill>
                  <a:srgbClr val="FF0000"/>
                </a:solidFill>
              </a:rPr>
              <a:t>(LOHAS)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274781"/>
            <a:ext cx="2736304" cy="1224136"/>
          </a:xfrm>
          <a:prstGeom prst="rect">
            <a:avLst/>
          </a:prstGeom>
          <a:noFill/>
        </p:spPr>
      </p:pic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564904"/>
            <a:ext cx="2448272" cy="11965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우리나라의 미래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615902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03015"/>
            <a:ext cx="8712968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6</a:t>
            </a:r>
            <a:r>
              <a:rPr lang="en-US" altLang="ko-KR" sz="2400" b="1" dirty="0"/>
              <a:t>. </a:t>
            </a:r>
            <a:r>
              <a:rPr lang="en-US" altLang="ko-KR" sz="2400" b="1" dirty="0" smtClean="0"/>
              <a:t>(                  )</a:t>
            </a:r>
            <a:r>
              <a:rPr lang="ko-KR" altLang="en-US" sz="2400" b="1" dirty="0"/>
              <a:t>에 따른 생산 가능 인구의 감소로 성장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잠재력 </a:t>
            </a:r>
            <a:r>
              <a:rPr lang="ko-KR" altLang="en-US" sz="2400" b="1" dirty="0"/>
              <a:t>저하가 우려되는 상황에서 경제 활력을 유지하기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위해서는 </a:t>
            </a:r>
            <a:r>
              <a:rPr lang="ko-KR" altLang="en-US" sz="2400" b="1" dirty="0"/>
              <a:t>외국인의 유입이 불가피하다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저출산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·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고령화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한 국가나 한 사회 속에 다른 </a:t>
            </a:r>
            <a:r>
              <a:rPr lang="ko-KR" altLang="en-US" sz="2400" b="1" dirty="0" smtClean="0"/>
              <a:t>인종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민족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계급 </a:t>
            </a:r>
            <a:r>
              <a:rPr lang="ko-KR" altLang="en-US" sz="2400" b="1" dirty="0"/>
              <a:t>등 여러 </a:t>
            </a:r>
            <a:r>
              <a:rPr lang="ko-KR" altLang="en-US" sz="2400" b="1" dirty="0" smtClean="0"/>
              <a:t>집단이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지닌 </a:t>
            </a:r>
            <a:r>
              <a:rPr lang="ko-KR" altLang="en-US" sz="2400" b="1" dirty="0"/>
              <a:t>문화가 함께 존재하는 사회를 일컫는 말은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다문화 사회</a:t>
            </a:r>
          </a:p>
        </p:txBody>
      </p:sp>
      <p:pic>
        <p:nvPicPr>
          <p:cNvPr id="2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896" y="4797152"/>
            <a:ext cx="2641992" cy="1315052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우리나라의 미래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 bwMode="auto">
          <a:xfrm>
            <a:off x="615902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564904"/>
            <a:ext cx="2664296" cy="132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75670" y="2967335"/>
            <a:ext cx="6696730" cy="978729"/>
            <a:chOff x="726251" y="2967335"/>
            <a:chExt cx="6775826" cy="978729"/>
          </a:xfrm>
        </p:grpSpPr>
        <p:sp>
          <p:nvSpPr>
            <p:cNvPr id="3" name="TextBox 2"/>
            <p:cNvSpPr txBox="1"/>
            <p:nvPr/>
          </p:nvSpPr>
          <p:spPr>
            <a:xfrm>
              <a:off x="1093371" y="2967335"/>
              <a:ext cx="6408706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세계 시민으로서의 삶의 방향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en-US" altLang="ko-KR" sz="2400" b="1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base" latinLnBrk="0">
                <a:lnSpc>
                  <a:spcPct val="120000"/>
                </a:lnSpc>
              </a:pPr>
              <a:r>
                <a:rPr lang="en-US" altLang="ko-KR" sz="2400" b="1" dirty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                            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수업합니다</a:t>
              </a:r>
              <a:r>
                <a:rPr lang="en-US" altLang="ko-KR" sz="24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726251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06822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2780928"/>
            <a:ext cx="5616624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미래의 우리나라 모습을 다양한 측면에서 예측해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보고</a:t>
            </a:r>
            <a:r>
              <a:rPr lang="en-US" altLang="ko-KR" b="1" dirty="0"/>
              <a:t>, </a:t>
            </a:r>
            <a:r>
              <a:rPr lang="ko-KR" altLang="en-US" b="1" dirty="0"/>
              <a:t>이를 바탕으로 바람직한 미래 국가상을 </a:t>
            </a:r>
            <a:r>
              <a:rPr lang="ko-KR" altLang="en-US" b="1" dirty="0" smtClean="0"/>
              <a:t>토의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해 </a:t>
            </a:r>
            <a:r>
              <a:rPr lang="ko-KR" altLang="en-US" b="1" dirty="0"/>
              <a:t>본다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우리나라의 미래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15902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5052" y="4479435"/>
            <a:ext cx="73873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우리나라는 앞으로 어떤 미래를 걸어가게 될 것인가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012" y="4509120"/>
            <a:ext cx="504056" cy="504056"/>
          </a:xfrm>
          <a:prstGeom prst="rect">
            <a:avLst/>
          </a:prstGeom>
          <a:noFill/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8863343" cy="25526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512" y="1413814"/>
            <a:ext cx="889248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미래 사회로의 변화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세계화 시대의 도래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문화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언어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종교와 같은 지역적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국가적 요소 상존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세계화와 지방화가 동시에 이루어지고 있음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향후 우리나라는 높은 수준의 경제 성장을 이룰 것으로 </a:t>
            </a:r>
            <a:r>
              <a:rPr lang="ko-KR" altLang="en-US" sz="2400" b="1" dirty="0" smtClean="0"/>
              <a:t>예측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미래 사회와 통일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통일의 필요성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국토 분단으로 인한 문제점 해결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국토의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효율적인 </a:t>
            </a:r>
            <a:r>
              <a:rPr lang="ko-KR" altLang="en-US" sz="2400" b="1" dirty="0"/>
              <a:t>이용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민족의 동질성 회복과 번영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통일 효과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국토의 잠재력 발현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국제적 지위 향상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통일 비용 부담 → 슬기로운 대처 필요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우리나라의 미래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615902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052736"/>
            <a:ext cx="8712968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미래의 경제 문제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에너지 가격 상승 → 우리 경제에 큰 부담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대책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에너지 절약형 산업 구조로의 전환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대체 에너지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개발 필요</a:t>
            </a:r>
            <a:endParaRPr lang="en-US" altLang="ko-KR" sz="2400" b="1" dirty="0" smtClean="0"/>
          </a:p>
          <a:p>
            <a:pPr fontAlgn="base"/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미래의 환경 문제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환경친화적인 제품 생산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환경 오염 감소를 위한 노력 필요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친환경 생활 방식 추구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웰빙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로하스</a:t>
            </a:r>
            <a:r>
              <a:rPr lang="en-US" altLang="ko-KR" sz="2400" b="1" dirty="0"/>
              <a:t>(LOHAS) </a:t>
            </a:r>
            <a:r>
              <a:rPr lang="ko-KR" altLang="en-US" sz="2400" b="1" dirty="0" smtClean="0"/>
              <a:t>등</a:t>
            </a:r>
            <a:endParaRPr lang="en-US" altLang="ko-KR" sz="2400" b="1" dirty="0" smtClean="0"/>
          </a:p>
          <a:p>
            <a:pPr fontAlgn="base"/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다문화 사회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다양한 목적으로 입국하는 외국인 증가 → 다문화 사회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다양한 문화가 공존할 수 있는 다각적인 노력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다문화주의를 </a:t>
            </a:r>
            <a:r>
              <a:rPr lang="ko-KR" altLang="en-US" sz="2400" b="1" dirty="0"/>
              <a:t>지향하는 자세가 필요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우리나라의 미래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615902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775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 국토의 미래</a:t>
            </a:r>
            <a:endParaRPr lang="ko-KR" altLang="en-US" sz="2800" dirty="0"/>
          </a:p>
        </p:txBody>
      </p:sp>
      <p:sp>
        <p:nvSpPr>
          <p:cNvPr id="16" name="직사각형 15"/>
          <p:cNvSpPr/>
          <p:nvPr/>
        </p:nvSpPr>
        <p:spPr>
          <a:xfrm>
            <a:off x="251520" y="220486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촌락과 도시의 </a:t>
            </a:r>
            <a:r>
              <a:rPr lang="ko-KR" altLang="en-US" sz="2400" b="1" dirty="0" smtClean="0"/>
              <a:t>미래</a:t>
            </a:r>
            <a:endParaRPr lang="ko-KR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우리나라의 미래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15902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3200"/>
            <a:ext cx="8682273" cy="13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0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 국토의 미래</a:t>
            </a:r>
            <a:endParaRPr lang="ko-KR" altLang="en-US" sz="2800" dirty="0"/>
          </a:p>
        </p:txBody>
      </p:sp>
      <p:sp>
        <p:nvSpPr>
          <p:cNvPr id="16" name="직사각형 15"/>
          <p:cNvSpPr/>
          <p:nvPr/>
        </p:nvSpPr>
        <p:spPr>
          <a:xfrm>
            <a:off x="107504" y="1844824"/>
            <a:ext cx="8820472" cy="4588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200" b="1" dirty="0"/>
              <a:t>[</a:t>
            </a:r>
            <a:r>
              <a:rPr lang="ko-KR" altLang="en-US" sz="2200" b="1" dirty="0"/>
              <a:t>자료</a:t>
            </a:r>
            <a:r>
              <a:rPr lang="en-US" altLang="ko-KR" sz="2200" b="1" dirty="0"/>
              <a:t>2] </a:t>
            </a:r>
            <a:r>
              <a:rPr lang="ko-KR" altLang="en-US" sz="2200" b="1" dirty="0"/>
              <a:t>도시권의 </a:t>
            </a:r>
            <a:r>
              <a:rPr lang="ko-KR" altLang="en-US" sz="2200" b="1" dirty="0" smtClean="0"/>
              <a:t>미래상</a:t>
            </a:r>
            <a:endParaRPr lang="en-US" altLang="ko-KR" sz="2200" b="1" dirty="0" smtClean="0"/>
          </a:p>
          <a:p>
            <a:pPr fontAlgn="base">
              <a:lnSpc>
                <a:spcPct val="20000"/>
              </a:lnSpc>
            </a:pPr>
            <a:endParaRPr lang="ko-KR" altLang="en-US" sz="22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200" b="1" dirty="0" smtClean="0"/>
              <a:t> 교통 </a:t>
            </a:r>
            <a:r>
              <a:rPr lang="ko-KR" altLang="en-US" sz="2200" b="1" dirty="0"/>
              <a:t>발달 및 </a:t>
            </a:r>
            <a:r>
              <a:rPr lang="ko-KR" altLang="en-US" sz="2200" b="1" dirty="0" err="1"/>
              <a:t>접근성</a:t>
            </a:r>
            <a:r>
              <a:rPr lang="ko-KR" altLang="en-US" sz="2200" b="1" dirty="0"/>
              <a:t> 개선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생활권 및 경제권의 광역화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지역 간 </a:t>
            </a:r>
            <a:r>
              <a:rPr lang="ko-KR" altLang="en-US" sz="2200" b="1" dirty="0" smtClean="0"/>
              <a:t>기능적 </a:t>
            </a:r>
            <a:r>
              <a:rPr lang="ko-KR" altLang="en-US" sz="2200" b="1" dirty="0"/>
              <a:t>연계 강화 </a:t>
            </a:r>
            <a:r>
              <a:rPr lang="ko-KR" altLang="en-US" sz="2200" b="1" dirty="0" smtClean="0"/>
              <a:t>등으로 </a:t>
            </a:r>
            <a:r>
              <a:rPr lang="en-US" altLang="ko-KR" sz="2200" b="1" dirty="0" smtClean="0"/>
              <a:t>2025</a:t>
            </a:r>
            <a:r>
              <a:rPr lang="ko-KR" altLang="en-US" sz="2200" b="1" dirty="0"/>
              <a:t>년경 수도권은 충청권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강원 서부 </a:t>
            </a:r>
            <a:r>
              <a:rPr lang="ko-KR" altLang="en-US" sz="2200" b="1" dirty="0" smtClean="0"/>
              <a:t>등으로 </a:t>
            </a:r>
            <a:r>
              <a:rPr lang="ko-KR" altLang="en-US" sz="2200" b="1" dirty="0"/>
              <a:t>확장되어 </a:t>
            </a:r>
            <a:r>
              <a:rPr lang="ko-KR" altLang="en-US" sz="2200" b="1" dirty="0" err="1"/>
              <a:t>초연계</a:t>
            </a:r>
            <a:r>
              <a:rPr lang="ko-KR" altLang="en-US" sz="2200" b="1" dirty="0"/>
              <a:t> 대도시권을 형성할 것으로 예상된다</a:t>
            </a:r>
            <a:r>
              <a:rPr lang="en-US" altLang="ko-KR" sz="2200" b="1" dirty="0"/>
              <a:t>. </a:t>
            </a:r>
            <a:r>
              <a:rPr lang="ko-KR" altLang="en-US" sz="2200" b="1" dirty="0" smtClean="0"/>
              <a:t>하지만 </a:t>
            </a:r>
            <a:r>
              <a:rPr lang="ko-KR" altLang="en-US" sz="2200" b="1" dirty="0"/>
              <a:t>인구 비중은 크게 증가하지 않을 것으로 전망된다</a:t>
            </a:r>
            <a:r>
              <a:rPr lang="en-US" altLang="ko-KR" sz="2200" b="1" dirty="0" smtClean="0"/>
              <a:t>.</a:t>
            </a:r>
            <a:r>
              <a:rPr lang="ko-KR" altLang="en-US" sz="2200" b="1" dirty="0"/>
              <a:t> </a:t>
            </a:r>
            <a:r>
              <a:rPr lang="ko-KR" altLang="en-US" sz="2200" b="1" dirty="0" smtClean="0"/>
              <a:t>수도권이 </a:t>
            </a:r>
            <a:r>
              <a:rPr lang="ko-KR" altLang="en-US" sz="2200" b="1" dirty="0"/>
              <a:t>초광역화되지만 지방에도 새로운 도시권이 형성되거나 기존의 </a:t>
            </a:r>
            <a:r>
              <a:rPr lang="ko-KR" altLang="en-US" sz="2200" b="1" dirty="0" smtClean="0"/>
              <a:t>도시권이 </a:t>
            </a:r>
            <a:r>
              <a:rPr lang="ko-KR" altLang="en-US" sz="2200" b="1" dirty="0"/>
              <a:t>강화될 것으로 예측되었다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관광</a:t>
            </a:r>
            <a:r>
              <a:rPr lang="en-US" altLang="ko-KR" sz="2200" b="1" dirty="0"/>
              <a:t>·</a:t>
            </a:r>
            <a:r>
              <a:rPr lang="ko-KR" altLang="en-US" sz="2200" b="1" dirty="0"/>
              <a:t>레포츠</a:t>
            </a:r>
            <a:r>
              <a:rPr lang="en-US" altLang="ko-KR" sz="2200" b="1" dirty="0"/>
              <a:t>·</a:t>
            </a:r>
            <a:r>
              <a:rPr lang="ko-KR" altLang="en-US" sz="2200" b="1" dirty="0"/>
              <a:t>물류</a:t>
            </a:r>
            <a:r>
              <a:rPr lang="en-US" altLang="ko-KR" sz="2200" b="1" dirty="0"/>
              <a:t>·</a:t>
            </a:r>
            <a:r>
              <a:rPr lang="ko-KR" altLang="en-US" sz="2200" b="1" dirty="0"/>
              <a:t>에너지 등이 중심이 되는 속초 </a:t>
            </a:r>
            <a:r>
              <a:rPr lang="en-US" altLang="ko-KR" sz="2200" b="1" dirty="0"/>
              <a:t>- </a:t>
            </a:r>
            <a:r>
              <a:rPr lang="ko-KR" altLang="en-US" sz="2200" b="1" dirty="0"/>
              <a:t>강릉 </a:t>
            </a:r>
            <a:r>
              <a:rPr lang="en-US" altLang="ko-KR" sz="2200" b="1" dirty="0"/>
              <a:t>- </a:t>
            </a:r>
            <a:r>
              <a:rPr lang="ko-KR" altLang="en-US" sz="2200" b="1" dirty="0"/>
              <a:t>동해 </a:t>
            </a:r>
            <a:r>
              <a:rPr lang="en-US" altLang="ko-KR" sz="2200" b="1" dirty="0"/>
              <a:t>- </a:t>
            </a:r>
            <a:r>
              <a:rPr lang="ko-KR" altLang="en-US" sz="2200" b="1" dirty="0"/>
              <a:t>삼척의 동해안 연안 도시권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국가 행정</a:t>
            </a:r>
            <a:r>
              <a:rPr lang="en-US" altLang="ko-KR" sz="2200" b="1" dirty="0"/>
              <a:t>·</a:t>
            </a:r>
            <a:r>
              <a:rPr lang="ko-KR" altLang="en-US" sz="2200" b="1" dirty="0"/>
              <a:t>연구 개발</a:t>
            </a:r>
            <a:r>
              <a:rPr lang="en-US" altLang="ko-KR" sz="2200" b="1" dirty="0"/>
              <a:t>·</a:t>
            </a:r>
            <a:r>
              <a:rPr lang="ko-KR" altLang="en-US" sz="2200" b="1" dirty="0"/>
              <a:t>첨단 </a:t>
            </a:r>
            <a:r>
              <a:rPr lang="ko-KR" altLang="en-US" sz="2200" b="1" dirty="0" err="1"/>
              <a:t>신산업</a:t>
            </a:r>
            <a:r>
              <a:rPr lang="ko-KR" altLang="en-US" sz="2200" b="1" dirty="0"/>
              <a:t> 중심의 대전 </a:t>
            </a:r>
            <a:r>
              <a:rPr lang="en-US" altLang="ko-KR" sz="2200" b="1" dirty="0"/>
              <a:t>- </a:t>
            </a:r>
            <a:r>
              <a:rPr lang="ko-KR" altLang="en-US" sz="2200" b="1" dirty="0"/>
              <a:t>세종 </a:t>
            </a:r>
            <a:r>
              <a:rPr lang="en-US" altLang="ko-KR" sz="2200" b="1" dirty="0"/>
              <a:t>- </a:t>
            </a:r>
            <a:r>
              <a:rPr lang="ko-KR" altLang="en-US" sz="2200" b="1" dirty="0"/>
              <a:t>청주 대도시권</a:t>
            </a:r>
            <a:r>
              <a:rPr lang="en-US" altLang="ko-KR" sz="2200" b="1" dirty="0"/>
              <a:t>, </a:t>
            </a:r>
            <a:r>
              <a:rPr lang="ko-KR" altLang="en-US" sz="2200" b="1" dirty="0" smtClean="0"/>
              <a:t>국제 </a:t>
            </a:r>
            <a:r>
              <a:rPr lang="ko-KR" altLang="en-US" sz="2200" b="1" dirty="0"/>
              <a:t>교류</a:t>
            </a:r>
            <a:r>
              <a:rPr lang="en-US" altLang="ko-KR" sz="2200" b="1" dirty="0"/>
              <a:t>·</a:t>
            </a:r>
            <a:r>
              <a:rPr lang="ko-KR" altLang="en-US" sz="2200" b="1" dirty="0"/>
              <a:t>첨단 </a:t>
            </a:r>
            <a:r>
              <a:rPr lang="ko-KR" altLang="en-US" sz="2200" b="1" dirty="0" err="1"/>
              <a:t>신산업</a:t>
            </a:r>
            <a:r>
              <a:rPr lang="en-US" altLang="ko-KR" sz="2200" b="1" dirty="0"/>
              <a:t>·</a:t>
            </a:r>
            <a:r>
              <a:rPr lang="ko-KR" altLang="en-US" sz="2200" b="1" dirty="0"/>
              <a:t>문화 산업 중심의 전주 </a:t>
            </a:r>
            <a:r>
              <a:rPr lang="en-US" altLang="ko-KR" sz="2200" b="1" dirty="0"/>
              <a:t>- </a:t>
            </a:r>
            <a:r>
              <a:rPr lang="ko-KR" altLang="en-US" sz="2200" b="1" dirty="0"/>
              <a:t>익산 </a:t>
            </a:r>
            <a:r>
              <a:rPr lang="en-US" altLang="ko-KR" sz="2200" b="1" dirty="0"/>
              <a:t>- </a:t>
            </a:r>
            <a:r>
              <a:rPr lang="ko-KR" altLang="en-US" sz="2200" b="1" dirty="0"/>
              <a:t>군산 </a:t>
            </a:r>
            <a:r>
              <a:rPr lang="en-US" altLang="ko-KR" sz="2200" b="1" dirty="0"/>
              <a:t>- </a:t>
            </a:r>
            <a:r>
              <a:rPr lang="ko-KR" altLang="en-US" sz="2200" b="1" dirty="0" err="1"/>
              <a:t>새만금</a:t>
            </a:r>
            <a:r>
              <a:rPr lang="ko-KR" altLang="en-US" sz="2200" b="1" dirty="0"/>
              <a:t> 대도시권 등이 부상할 것으로 전망되었다</a:t>
            </a:r>
            <a:r>
              <a:rPr lang="en-US" altLang="ko-KR" sz="2200" b="1" dirty="0"/>
              <a:t>.</a:t>
            </a:r>
            <a:endParaRPr lang="ko-KR" altLang="en-US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우리나라의 미래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15902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428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 국토의 미래</a:t>
            </a:r>
            <a:endParaRPr lang="ko-KR" altLang="en-US" sz="2800" dirty="0"/>
          </a:p>
        </p:txBody>
      </p:sp>
      <p:sp>
        <p:nvSpPr>
          <p:cNvPr id="16" name="직사각형 15"/>
          <p:cNvSpPr/>
          <p:nvPr/>
        </p:nvSpPr>
        <p:spPr>
          <a:xfrm>
            <a:off x="395536" y="1717182"/>
            <a:ext cx="8208912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 </a:t>
            </a:r>
            <a:r>
              <a:rPr lang="ko-KR" altLang="en-US" sz="2400" b="1" dirty="0"/>
              <a:t>국토축의 </a:t>
            </a:r>
            <a:r>
              <a:rPr lang="ko-KR" altLang="en-US" sz="2400" b="1" dirty="0" smtClean="0"/>
              <a:t>미래상</a:t>
            </a:r>
            <a:endParaRPr lang="en-US" altLang="ko-KR" sz="2400" b="1" dirty="0" smtClean="0"/>
          </a:p>
          <a:p>
            <a:pPr fontAlgn="base">
              <a:lnSpc>
                <a:spcPct val="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미래에는 </a:t>
            </a:r>
            <a:r>
              <a:rPr lang="ko-KR" altLang="en-US" sz="2400" b="1" dirty="0"/>
              <a:t>기존의 </a:t>
            </a:r>
            <a:r>
              <a:rPr lang="ko-KR" altLang="en-US" sz="2400" b="1" dirty="0" err="1"/>
              <a:t>경부축과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호남축</a:t>
            </a:r>
            <a:r>
              <a:rPr lang="ko-KR" altLang="en-US" sz="2400" b="1" dirty="0"/>
              <a:t> 외의 새로운 </a:t>
            </a:r>
            <a:r>
              <a:rPr lang="ko-KR" altLang="en-US" sz="2400" b="1" dirty="0" err="1"/>
              <a:t>국토축이</a:t>
            </a:r>
            <a:r>
              <a:rPr lang="ko-KR" altLang="en-US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부상할 </a:t>
            </a:r>
            <a:r>
              <a:rPr lang="ko-KR" altLang="en-US" sz="2400" b="1" dirty="0"/>
              <a:t>것이다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우리나라의 미래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15902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7" y="3098528"/>
            <a:ext cx="7170345" cy="357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1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우리 국토의 미래</a:t>
            </a:r>
            <a:endParaRPr lang="ko-KR" altLang="en-US" sz="2800" dirty="0"/>
          </a:p>
        </p:txBody>
      </p:sp>
      <p:sp>
        <p:nvSpPr>
          <p:cNvPr id="16" name="직사각형 15"/>
          <p:cNvSpPr/>
          <p:nvPr/>
        </p:nvSpPr>
        <p:spPr>
          <a:xfrm>
            <a:off x="395536" y="1717182"/>
            <a:ext cx="820891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1]~[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에서 제시된 내용 이외의 다른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분야를 골라 ‘</a:t>
            </a:r>
            <a:r>
              <a:rPr lang="ko-KR" altLang="en-US" sz="2400" b="1" dirty="0"/>
              <a:t>바람직한 국토의 미래상’이라는 </a:t>
            </a:r>
            <a:r>
              <a:rPr lang="ko-KR" altLang="en-US" sz="2400" b="1" dirty="0" smtClean="0"/>
              <a:t>주제를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가지고 토의해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통일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경제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환경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다문화 등 다양한 분야에서 우리나라의 미래 사회를 예측해 본다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우리나라의 미래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15902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0268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743</Words>
  <Application>Microsoft Office PowerPoint</Application>
  <PresentationFormat>화면 슬라이드 쇼(4:3)</PresentationFormat>
  <Paragraphs>122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1422</cp:revision>
  <dcterms:created xsi:type="dcterms:W3CDTF">2013-04-05T04:18:36Z</dcterms:created>
  <dcterms:modified xsi:type="dcterms:W3CDTF">2014-02-21T15:07:16Z</dcterms:modified>
</cp:coreProperties>
</file>