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454" r:id="rId6"/>
    <p:sldId id="471" r:id="rId7"/>
    <p:sldId id="472" r:id="rId8"/>
    <p:sldId id="473" r:id="rId9"/>
    <p:sldId id="474" r:id="rId10"/>
    <p:sldId id="475" r:id="rId11"/>
    <p:sldId id="476" r:id="rId12"/>
    <p:sldId id="481" r:id="rId13"/>
    <p:sldId id="477" r:id="rId14"/>
    <p:sldId id="478" r:id="rId15"/>
    <p:sldId id="479" r:id="rId16"/>
    <p:sldId id="480" r:id="rId17"/>
    <p:sldId id="272" r:id="rId18"/>
    <p:sldId id="307" r:id="rId19"/>
    <p:sldId id="322" r:id="rId20"/>
    <p:sldId id="26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9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339752" y="3717032"/>
            <a:ext cx="4680520" cy="825403"/>
            <a:chOff x="3059832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3059832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인류 미래를 위한 선택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347864" y="4149080"/>
              <a:ext cx="3600400" cy="358624"/>
              <a:chOff x="3502484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718508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새롭게 대두하는 지구촌 문제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502484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자원을 둘러싼 영토 분쟁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251520" y="1772816"/>
            <a:ext cx="8640960" cy="27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2400" b="1" dirty="0"/>
              <a:t>1974</a:t>
            </a:r>
            <a:r>
              <a:rPr lang="ko-KR" altLang="en-US" sz="2400" b="1" dirty="0"/>
              <a:t>년에는 난사 군도를 두고 </a:t>
            </a:r>
            <a:r>
              <a:rPr lang="ko-KR" altLang="en-US" sz="2400" b="1" dirty="0" smtClean="0"/>
              <a:t>중국과 </a:t>
            </a:r>
            <a:r>
              <a:rPr lang="ko-KR" altLang="en-US" sz="2400" b="1" dirty="0"/>
              <a:t>당시 </a:t>
            </a:r>
            <a:r>
              <a:rPr lang="ko-KR" altLang="en-US" sz="2400" b="1" dirty="0" err="1"/>
              <a:t>남베트남의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사이공 </a:t>
            </a:r>
            <a:r>
              <a:rPr lang="ko-KR" altLang="en-US" sz="2400" b="1" dirty="0"/>
              <a:t>정권이 무력 충돌을 벌였다</a:t>
            </a:r>
            <a:r>
              <a:rPr lang="en-US" altLang="ko-KR" sz="2400" b="1" dirty="0"/>
              <a:t>. 1975</a:t>
            </a:r>
            <a:r>
              <a:rPr lang="ko-KR" altLang="en-US" sz="2400" b="1" dirty="0"/>
              <a:t>년에 베트남과 </a:t>
            </a:r>
            <a:r>
              <a:rPr lang="ko-KR" altLang="en-US" sz="2400" b="1" dirty="0" smtClean="0"/>
              <a:t>필리핀이 </a:t>
            </a:r>
            <a:r>
              <a:rPr lang="ko-KR" altLang="en-US" sz="2400" b="1" dirty="0"/>
              <a:t>군대를 파견하였고 </a:t>
            </a:r>
            <a:r>
              <a:rPr lang="en-US" altLang="ko-KR" sz="2400" b="1" dirty="0"/>
              <a:t>1987, 1988</a:t>
            </a:r>
            <a:r>
              <a:rPr lang="ko-KR" altLang="en-US" sz="2400" b="1" dirty="0"/>
              <a:t>년에는 중국과 </a:t>
            </a:r>
            <a:r>
              <a:rPr lang="ko-KR" altLang="en-US" sz="2400" b="1" dirty="0" smtClean="0"/>
              <a:t>베트남이 </a:t>
            </a:r>
            <a:r>
              <a:rPr lang="ko-KR" altLang="en-US" sz="2400" b="1" dirty="0"/>
              <a:t>영유권을 주장하여 군대를 파견하였다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이처럼 </a:t>
            </a:r>
            <a:r>
              <a:rPr lang="ko-KR" altLang="en-US" sz="2400" b="1" dirty="0" smtClean="0"/>
              <a:t>분쟁이 </a:t>
            </a:r>
            <a:r>
              <a:rPr lang="ko-KR" altLang="en-US" sz="2400" b="1" dirty="0"/>
              <a:t>계속되는 까닭은 이곳이 교통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군사상의 요지이며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부근에 </a:t>
            </a:r>
            <a:r>
              <a:rPr lang="ko-KR" altLang="en-US" sz="2400" b="1" dirty="0"/>
              <a:t>석유와 천연가스 등의 천연자원이 풍부하게 매장되어 있기 때문이다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0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자원을 둘러싼 영토 분쟁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23528" y="1940171"/>
            <a:ext cx="86409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인터넷을 활용하여 각국의 주장을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인터넷을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활용하여 각국의 입장을 좀 더 상세히 찾아보도록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78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자원을 둘러싼 영토 분쟁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251520" y="184482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 나타난 문제를 해결하기 위한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    </a:t>
            </a:r>
            <a:r>
              <a:rPr lang="ko-KR" altLang="en-US" sz="2400" b="1" dirty="0"/>
              <a:t>방안을 토의해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영토 분쟁에 개입된 국가들 사이의 주장이나 대립은 격화되어 있어 분쟁의 해결이 쉽지 않다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 간 영토 분쟁은 당사국 간의 합의나 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자의 조정에 의해 합의를 도출하는 방식이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또한 국제 사법 재판소 또는 국제 중재 재판소의 재판을 통해 해결하기도 하는데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 경우에는 실효적 점유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인접성의 원칙 등이 쟁점 사항이 될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이와 같은 방식으로 영토 분쟁이 해결되지 않는 경우 무력 행동이 일어나기도 하지만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이는 바람직한 해결 방법이라고 볼 수 없다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64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484784"/>
            <a:ext cx="856895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영토 분쟁의 해결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영토 분쟁은 쉽게 해결되기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어려운 </a:t>
            </a:r>
            <a:r>
              <a:rPr lang="ko-KR" altLang="en-US" sz="2400" b="1" dirty="0"/>
              <a:t>문제임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당사국 간 합의나 제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자에 의한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합의 </a:t>
            </a:r>
            <a:r>
              <a:rPr lang="ko-KR" altLang="en-US" sz="2400" b="1" dirty="0"/>
              <a:t>도출 방식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중국과 러시아의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국경 </a:t>
            </a:r>
            <a:r>
              <a:rPr lang="ko-KR" altLang="en-US" sz="2400" b="1" dirty="0"/>
              <a:t>분쟁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헤이샤쯔</a:t>
            </a:r>
            <a:r>
              <a:rPr lang="ko-KR" altLang="en-US" sz="2400" b="1" dirty="0"/>
              <a:t> 섬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국제 사법 재판소나 국제 중재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재판소의 </a:t>
            </a:r>
            <a:r>
              <a:rPr lang="ko-KR" altLang="en-US" sz="2400" b="1" dirty="0"/>
              <a:t>재판을 통한 해결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미국과 </a:t>
            </a:r>
            <a:r>
              <a:rPr lang="ko-KR" altLang="en-US" sz="2400" b="1" dirty="0"/>
              <a:t>네덜란드의 </a:t>
            </a:r>
            <a:r>
              <a:rPr lang="ko-KR" altLang="en-US" sz="2400" b="1" dirty="0" err="1"/>
              <a:t>팔마스</a:t>
            </a:r>
            <a:r>
              <a:rPr lang="ko-KR" altLang="en-US" sz="2400" b="1" dirty="0"/>
              <a:t> 섬 분쟁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무력 사용이나 전쟁을 통한 해결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영국과 아르헨티나의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포클랜드 </a:t>
            </a:r>
            <a:r>
              <a:rPr lang="ko-KR" altLang="en-US" sz="2400" b="1" dirty="0"/>
              <a:t>전쟁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744" y="1700808"/>
            <a:ext cx="3383449" cy="32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44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208365"/>
            <a:ext cx="6425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dirty="0"/>
              <a:t>영토 분쟁 문제를 다룬 영화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레몬 트리</a:t>
            </a:r>
            <a:endParaRPr lang="ko-KR" altLang="en-US" sz="2800" dirty="0"/>
          </a:p>
        </p:txBody>
      </p:sp>
      <p:sp>
        <p:nvSpPr>
          <p:cNvPr id="11" name="직사각형 10"/>
          <p:cNvSpPr/>
          <p:nvPr/>
        </p:nvSpPr>
        <p:spPr>
          <a:xfrm>
            <a:off x="277310" y="1916832"/>
            <a:ext cx="8687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err="1" smtClean="0"/>
              <a:t>레몬트리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이 </a:t>
            </a:r>
            <a:r>
              <a:rPr lang="ko-KR" altLang="en-US" sz="2400" b="1" dirty="0"/>
              <a:t>영화는 여전히 갈등 중인 팔레스타인과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이스라엘의 </a:t>
            </a:r>
            <a:r>
              <a:rPr lang="ko-KR" altLang="en-US" sz="2400" b="1" dirty="0"/>
              <a:t>분쟁 문제를 다루고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레몬과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레몬 </a:t>
            </a:r>
            <a:r>
              <a:rPr lang="ko-KR" altLang="en-US" sz="2400" b="1" dirty="0"/>
              <a:t>나무라는 다소 낭만적인 소재를 </a:t>
            </a:r>
            <a:r>
              <a:rPr lang="ko-KR" altLang="en-US" sz="2400" b="1" dirty="0" smtClean="0"/>
              <a:t>사용하여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한 </a:t>
            </a:r>
            <a:r>
              <a:rPr lang="ko-KR" altLang="en-US" sz="2400" b="1" dirty="0"/>
              <a:t>팔레스타인 여인과 이스라엘 국방부 장관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그리고 </a:t>
            </a:r>
            <a:r>
              <a:rPr lang="ko-KR" altLang="en-US" sz="2400" b="1" dirty="0"/>
              <a:t>장관의 부인 등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자 사이에 벌어지는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에피소드를 </a:t>
            </a:r>
            <a:r>
              <a:rPr lang="ko-KR" altLang="en-US" sz="2400" b="1" dirty="0"/>
              <a:t>영화화한 것이다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한 팔레스타인 여성이 레몬 나무를 가꾸며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살아가고 </a:t>
            </a:r>
            <a:r>
              <a:rPr lang="ko-KR" altLang="en-US" sz="2400" b="1" dirty="0"/>
              <a:t>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그런데 어느 날 갑자기 집 앞에 철조망 펜스가 설치되면서 집 앞 레몬 농장은 출입 금지 구역으로 바뀐다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420888"/>
            <a:ext cx="2047942" cy="29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7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208365"/>
            <a:ext cx="6425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dirty="0"/>
              <a:t>영토 분쟁 문제를 다룬 영화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레몬 트리</a:t>
            </a:r>
            <a:endParaRPr lang="ko-KR" altLang="en-US" sz="2800" dirty="0"/>
          </a:p>
        </p:txBody>
      </p:sp>
      <p:sp>
        <p:nvSpPr>
          <p:cNvPr id="11" name="직사각형 10"/>
          <p:cNvSpPr/>
          <p:nvPr/>
        </p:nvSpPr>
        <p:spPr>
          <a:xfrm>
            <a:off x="251520" y="1962471"/>
            <a:ext cx="854316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더 </a:t>
            </a:r>
            <a:r>
              <a:rPr lang="ko-KR" altLang="en-US" sz="2400" b="1" dirty="0"/>
              <a:t>이상 나무에 물을 줄 수도 없고 더 이상 레몬을 딸 수도 </a:t>
            </a:r>
            <a:r>
              <a:rPr lang="ko-KR" altLang="en-US" sz="2400" b="1" dirty="0" smtClean="0"/>
              <a:t>없다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나무는 태양 아래 말라 죽어 가고 레몬은 땅에 떨어져 </a:t>
            </a:r>
            <a:r>
              <a:rPr lang="ko-KR" altLang="en-US" sz="2400" b="1" dirty="0" smtClean="0"/>
              <a:t>썩는다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 여성은 울타리를 넘어 들어가 나무에 물을 준다</a:t>
            </a:r>
            <a:r>
              <a:rPr lang="en-US" altLang="ko-KR" sz="2400" b="1" dirty="0"/>
              <a:t>. </a:t>
            </a:r>
            <a:r>
              <a:rPr lang="ko-KR" altLang="en-US" sz="2400" b="1" dirty="0" smtClean="0"/>
              <a:t>하지만 </a:t>
            </a:r>
            <a:r>
              <a:rPr lang="ko-KR" altLang="en-US" sz="2400" b="1" dirty="0"/>
              <a:t>이스라엘 군인이 와서 그녀를 철조망 밖으로 강제 퇴거시킨다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그녀는 부르짖는다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여기는 내 아버지가 평생을 가꾸어 온 </a:t>
            </a:r>
            <a:r>
              <a:rPr lang="ko-KR" altLang="en-US" sz="2400" b="1" dirty="0" smtClean="0"/>
              <a:t>생명의 </a:t>
            </a:r>
            <a:r>
              <a:rPr lang="ko-KR" altLang="en-US" sz="2400" b="1" dirty="0"/>
              <a:t>나무가 자라는 곳이며 나의 어린 시절이 묻혀 </a:t>
            </a:r>
            <a:r>
              <a:rPr lang="ko-KR" altLang="en-US" sz="2400" b="1" dirty="0" smtClean="0"/>
              <a:t>있는 </a:t>
            </a:r>
            <a:r>
              <a:rPr lang="ko-KR" altLang="en-US" sz="2400" b="1" dirty="0"/>
              <a:t>땅이라고</a:t>
            </a:r>
            <a:r>
              <a:rPr lang="en-US" altLang="ko-KR" sz="2400" b="1" dirty="0"/>
              <a:t>…….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32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208365"/>
            <a:ext cx="6425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dirty="0"/>
              <a:t>영토 분쟁 문제를 다룬 영화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레몬 트리</a:t>
            </a:r>
            <a:endParaRPr lang="ko-KR" altLang="en-US" sz="2800" dirty="0"/>
          </a:p>
        </p:txBody>
      </p:sp>
      <p:sp>
        <p:nvSpPr>
          <p:cNvPr id="11" name="직사각형 10"/>
          <p:cNvSpPr/>
          <p:nvPr/>
        </p:nvSpPr>
        <p:spPr>
          <a:xfrm>
            <a:off x="277310" y="2003356"/>
            <a:ext cx="8687178" cy="18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영화를 </a:t>
            </a:r>
            <a:r>
              <a:rPr lang="ko-KR" altLang="en-US" sz="2400" b="1" dirty="0"/>
              <a:t>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영화 속 영토 분쟁의 해결 방안을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무력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사용이나 전쟁이 아닌 평화적 해결 방안에 대해 생각해 보는 시간을 가진다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41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1806"/>
            <a:ext cx="864096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지리적인 </a:t>
            </a:r>
            <a:r>
              <a:rPr lang="ko-KR" altLang="en-US" sz="2400" b="1" dirty="0"/>
              <a:t>영토나 공간에 대해서 개인이나 집단이 갖고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있는 </a:t>
            </a:r>
            <a:r>
              <a:rPr lang="ko-KR" altLang="en-US" sz="2400" b="1" dirty="0"/>
              <a:t>태도나 성향을 일컫는 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영토성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2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우리나라 </a:t>
            </a:r>
            <a:r>
              <a:rPr lang="ko-KR" altLang="en-US" sz="2400" b="1" dirty="0" err="1"/>
              <a:t>최동단에</a:t>
            </a:r>
            <a:r>
              <a:rPr lang="ko-KR" altLang="en-US" sz="2400" b="1" dirty="0"/>
              <a:t> 위치하였으며 영토가 시작되는 </a:t>
            </a:r>
            <a:r>
              <a:rPr lang="ko-KR" altLang="en-US" sz="2400" b="1" dirty="0" smtClean="0"/>
              <a:t>위치에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있는 섬은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독도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2395473" cy="1192346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2376678" cy="118299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13464"/>
            <a:ext cx="8640960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외국인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북한 이탈 주민 등 문화적 배경이 다른 인구가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유입되면서 </a:t>
            </a:r>
            <a:r>
              <a:rPr lang="ko-KR" altLang="en-US" sz="2400" b="1" dirty="0"/>
              <a:t>우리 사회에서는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/>
              <a:t>이 확산되고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다양성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한 국가의 주권이 미치는 땅의 범위를 일컫는 말로 국가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구성의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대 요소 중 하나인 것은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영토</a:t>
            </a: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851" y="4797152"/>
            <a:ext cx="2542725" cy="1242710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32856"/>
            <a:ext cx="2504720" cy="12241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03015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난사 군도를 둘러싸고 주변 국가들이 영토 분쟁을 </a:t>
            </a:r>
            <a:r>
              <a:rPr lang="ko-KR" altLang="en-US" sz="2400" b="1" dirty="0" smtClean="0"/>
              <a:t>일으키고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있는 </a:t>
            </a:r>
            <a:r>
              <a:rPr lang="ko-KR" altLang="en-US" sz="2400" b="1" dirty="0"/>
              <a:t>이유는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교통의 요충지 확보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자원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확보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영국과 아르헨티나의 포클랜드 분쟁은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을 통해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영토 </a:t>
            </a:r>
            <a:r>
              <a:rPr lang="ko-KR" altLang="en-US" sz="2400" b="1" dirty="0"/>
              <a:t>분쟁을 해결한 사례이다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전쟁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러시아와 중국 사이에 있었던 영토 분쟁의 해결 방법은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당사국 간의 합의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2592288" cy="120711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998568"/>
            <a:ext cx="2592288" cy="1207118"/>
          </a:xfrm>
          <a:prstGeom prst="rect">
            <a:avLst/>
          </a:prstGeom>
          <a:noFill/>
        </p:spPr>
      </p:pic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520" y="4005064"/>
            <a:ext cx="2133999" cy="1062198"/>
          </a:xfrm>
          <a:prstGeom prst="rect">
            <a:avLst/>
          </a:prstGeom>
          <a:noFill/>
        </p:spPr>
      </p:pic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90234"/>
            <a:ext cx="3141432" cy="12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780928"/>
            <a:ext cx="5616624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새롭게 대두하는 지구촌 문제를 살펴보면서 이와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관련한 </a:t>
            </a:r>
            <a:r>
              <a:rPr lang="ko-KR" altLang="en-US" b="1" dirty="0"/>
              <a:t>미래 사회의 문제에 대한 대처 방안을 </a:t>
            </a:r>
            <a:r>
              <a:rPr lang="ko-KR" altLang="en-US" b="1" dirty="0" smtClean="0"/>
              <a:t>토의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할 </a:t>
            </a:r>
            <a:r>
              <a:rPr lang="ko-KR" altLang="en-US" b="1" dirty="0"/>
              <a:t>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63688" y="2967335"/>
            <a:ext cx="6696731" cy="491866"/>
            <a:chOff x="1017671" y="2967335"/>
            <a:chExt cx="6775827" cy="491866"/>
          </a:xfrm>
        </p:grpSpPr>
        <p:sp>
          <p:nvSpPr>
            <p:cNvPr id="3" name="TextBox 2"/>
            <p:cNvSpPr txBox="1"/>
            <p:nvPr/>
          </p:nvSpPr>
          <p:spPr>
            <a:xfrm>
              <a:off x="1384792" y="2967335"/>
              <a:ext cx="640870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우리나라의 미래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017671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5052" y="5485757"/>
            <a:ext cx="73873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새롭게 대두하는 영토 분쟁에는 어떤 것이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12" y="5515442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59550"/>
            <a:ext cx="8798289" cy="38976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12776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지구촌의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세계화 시대의 도래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탈영토성 등장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개별 국민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상품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기술 등의 국제적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교류 </a:t>
            </a:r>
            <a:r>
              <a:rPr lang="ko-KR" altLang="en-US" sz="2400" b="1" dirty="0"/>
              <a:t>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영토성</a:t>
            </a:r>
            <a:r>
              <a:rPr lang="ko-KR" altLang="en-US" sz="2400" b="1" dirty="0"/>
              <a:t> 강화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국가의 영토 </a:t>
            </a:r>
            <a:r>
              <a:rPr lang="ko-KR" altLang="en-US" sz="2400" b="1" dirty="0" smtClean="0"/>
              <a:t>문제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다양성의 증대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글로벌 경제 체제의 강화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세계 시민으로서의 자세 필요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0112" y="6433591"/>
            <a:ext cx="276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▲ 우리의 영토가 시작되는 독도</a:t>
            </a:r>
            <a:endParaRPr lang="ko-KR" altLang="en-US" sz="1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83113"/>
            <a:ext cx="3828253" cy="23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052736"/>
            <a:ext cx="8712968" cy="27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다양성의 확산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세계화 시대의 도래로 사람과 물자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정보 등의 자유로운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교류가 </a:t>
            </a:r>
            <a:r>
              <a:rPr lang="ko-KR" altLang="en-US" sz="2400" b="1" dirty="0"/>
              <a:t>증가함 → 다양성 확산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국가 단위의 자본주의적 경제 체제는 여전히 남아 있는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가운데 </a:t>
            </a:r>
            <a:r>
              <a:rPr lang="ko-KR" altLang="en-US" sz="2400" b="1" dirty="0"/>
              <a:t>다양성 확산 → 문화 간 충돌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외국인 범죄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외국인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차별 등의 문제 발생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497" y="4758223"/>
            <a:ext cx="2228831" cy="18740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768" y="4165979"/>
            <a:ext cx="3676488" cy="24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75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84784"/>
            <a:ext cx="856895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영토 분쟁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영토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 국가의 주권이 미치는 땅의 범위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영토는 부존자원이 있을 경우 정치적 이해관계는 물론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경제적 </a:t>
            </a:r>
            <a:r>
              <a:rPr lang="ko-KR" altLang="en-US" sz="2400" b="1" dirty="0"/>
              <a:t>이해관계와 관련됨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국경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군사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역사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종교 등의 측면에서 </a:t>
            </a:r>
            <a:r>
              <a:rPr lang="ko-KR" altLang="en-US" sz="2400" b="1" dirty="0" smtClean="0"/>
              <a:t>중요한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역할 → 인접 국가와의 영토 분쟁 발생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66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자원을 둘러싼 영토 분쟁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23528" y="1772816"/>
            <a:ext cx="828092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1] </a:t>
            </a:r>
            <a:r>
              <a:rPr lang="ko-KR" altLang="en-US" sz="2400" b="1" dirty="0" err="1"/>
              <a:t>센카쿠</a:t>
            </a:r>
            <a:r>
              <a:rPr lang="ko-KR" altLang="en-US" sz="2400" b="1" dirty="0"/>
              <a:t> 열도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댜오위다오</a:t>
            </a:r>
            <a:r>
              <a:rPr lang="ko-KR" altLang="en-US" sz="2400" b="1" dirty="0"/>
              <a:t> 군도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일본과 </a:t>
            </a:r>
            <a:r>
              <a:rPr lang="ko-KR" altLang="en-US" sz="2400" b="1" dirty="0"/>
              <a:t>중국은 일본명 </a:t>
            </a:r>
            <a:r>
              <a:rPr lang="ko-KR" altLang="en-US" sz="2400" b="1" dirty="0" err="1"/>
              <a:t>센카쿠</a:t>
            </a:r>
            <a:r>
              <a:rPr lang="ko-KR" altLang="en-US" sz="2400" b="1" dirty="0"/>
              <a:t> 열도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err="1" smtClean="0"/>
              <a:t>중국명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댜오위다오라는</a:t>
            </a:r>
            <a:r>
              <a:rPr lang="ko-KR" altLang="en-US" sz="2400" b="1" dirty="0"/>
              <a:t> 군도를 두고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갈등을 </a:t>
            </a:r>
            <a:r>
              <a:rPr lang="ko-KR" altLang="en-US" sz="2400" b="1" dirty="0"/>
              <a:t>겪고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 군도는 </a:t>
            </a:r>
            <a:r>
              <a:rPr lang="ko-KR" altLang="en-US" sz="2400" b="1" dirty="0" err="1"/>
              <a:t>동중국해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서남부에 </a:t>
            </a:r>
            <a:r>
              <a:rPr lang="ko-KR" altLang="en-US" sz="2400" b="1" dirty="0"/>
              <a:t>위치하며</a:t>
            </a:r>
            <a:r>
              <a:rPr lang="en-US" altLang="ko-KR" sz="2400" b="1" dirty="0"/>
              <a:t>, 5</a:t>
            </a:r>
            <a:r>
              <a:rPr lang="ko-KR" altLang="en-US" sz="2400" b="1" dirty="0"/>
              <a:t>개의 무인도와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ko-KR" altLang="en-US" sz="2400" b="1" dirty="0"/>
              <a:t>개의 암초로 구성되어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현재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일본이 </a:t>
            </a:r>
            <a:r>
              <a:rPr lang="ko-KR" altLang="en-US" sz="2400" b="1" dirty="0"/>
              <a:t>실효 지배하고 있으나 </a:t>
            </a:r>
            <a:r>
              <a:rPr lang="ko-KR" altLang="en-US" sz="2400" b="1" dirty="0" smtClean="0"/>
              <a:t>중국과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타이완이 </a:t>
            </a:r>
            <a:r>
              <a:rPr lang="ko-KR" altLang="en-US" sz="2400" b="1" dirty="0"/>
              <a:t>영유권을 주장하고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겉으로 </a:t>
            </a:r>
            <a:r>
              <a:rPr lang="ko-KR" altLang="en-US" sz="2400" b="1" dirty="0"/>
              <a:t>보기에 이 사례는 단순한 영토 분쟁처럼 보이지만 실제로는 많은 양의 석유 자원을 둘러싼 </a:t>
            </a:r>
            <a:r>
              <a:rPr lang="ko-KR" altLang="en-US" sz="2400" b="1" dirty="0" smtClean="0"/>
              <a:t>갈등이다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730" y="2348880"/>
            <a:ext cx="3094734" cy="3090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40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자원을 둘러싼 영토 분쟁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23528" y="177281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일본이 </a:t>
            </a:r>
            <a:r>
              <a:rPr lang="ko-KR" altLang="en-US" sz="2400" b="1" dirty="0"/>
              <a:t>실효 지배 중인 이 군도의 앞바다에는 중국이 실효 지배 중인 </a:t>
            </a:r>
            <a:r>
              <a:rPr lang="ko-KR" altLang="en-US" sz="2400" b="1" dirty="0" err="1"/>
              <a:t>시라카바</a:t>
            </a:r>
            <a:r>
              <a:rPr lang="ko-KR" altLang="en-US" sz="2400" b="1" dirty="0"/>
              <a:t> 가스전이 위치해 있으며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북쪽에는 대한민국과 일본이 </a:t>
            </a:r>
            <a:r>
              <a:rPr lang="ko-KR" altLang="en-US" sz="2400" b="1" dirty="0" smtClean="0"/>
              <a:t>해양 경계를 </a:t>
            </a:r>
            <a:r>
              <a:rPr lang="ko-KR" altLang="en-US" sz="2400" b="1" smtClean="0"/>
              <a:t>확정하지 </a:t>
            </a:r>
            <a:r>
              <a:rPr lang="ko-KR" altLang="en-US" sz="2400" b="1" smtClean="0"/>
              <a:t>못한 한일 </a:t>
            </a:r>
            <a:r>
              <a:rPr lang="ko-KR" altLang="en-US" sz="2400" b="1" dirty="0"/>
              <a:t>공동 개발 구역이 위치해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모두 단일한 유전으로 알려져 있어서 각국의 관심이 높을 수밖에 없다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92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자원을 둘러싼 영토 분쟁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23528" y="184482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난사 군도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스프래틀리</a:t>
            </a:r>
            <a:r>
              <a:rPr lang="ko-KR" altLang="en-US" sz="2400" b="1" dirty="0"/>
              <a:t> 군도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중국 </a:t>
            </a:r>
            <a:r>
              <a:rPr lang="ko-KR" altLang="en-US" sz="2400" b="1" dirty="0" err="1"/>
              <a:t>남중국해에</a:t>
            </a:r>
            <a:r>
              <a:rPr lang="ko-KR" altLang="en-US" sz="2400" b="1" dirty="0"/>
              <a:t> 위치한 난사 군도를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둘러싸고 </a:t>
            </a:r>
            <a:r>
              <a:rPr lang="ko-KR" altLang="en-US" sz="2400" b="1" dirty="0"/>
              <a:t>중국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타이완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베트남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말레이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err="1" smtClean="0"/>
              <a:t>시아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필리핀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브루나이 등 </a:t>
            </a:r>
            <a:r>
              <a:rPr lang="en-US" altLang="ko-KR" sz="2400" b="1" dirty="0" smtClean="0"/>
              <a:t>6</a:t>
            </a:r>
            <a:r>
              <a:rPr lang="ko-KR" altLang="en-US" sz="2400" b="1" dirty="0"/>
              <a:t>개국의 </a:t>
            </a:r>
            <a:r>
              <a:rPr lang="ko-KR" altLang="en-US" sz="2400" b="1" dirty="0" smtClean="0"/>
              <a:t>영유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권 </a:t>
            </a:r>
            <a:r>
              <a:rPr lang="ko-KR" altLang="en-US" sz="2400" b="1" dirty="0"/>
              <a:t>분쟁이 계속되고 있다</a:t>
            </a:r>
            <a:r>
              <a:rPr lang="en-US" altLang="ko-KR" sz="2400" b="1" dirty="0"/>
              <a:t>. </a:t>
            </a:r>
            <a:r>
              <a:rPr lang="ko-KR" altLang="en-US" sz="2400" b="1" dirty="0" smtClean="0"/>
              <a:t>이 </a:t>
            </a:r>
            <a:r>
              <a:rPr lang="ko-KR" altLang="en-US" sz="2400" b="1" dirty="0"/>
              <a:t>군도는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108</a:t>
            </a:r>
            <a:r>
              <a:rPr lang="ko-KR" altLang="en-US" sz="2400" b="1" dirty="0"/>
              <a:t>개의 </a:t>
            </a:r>
            <a:r>
              <a:rPr lang="ko-KR" altLang="en-US" sz="2400" b="1" dirty="0" smtClean="0"/>
              <a:t>산호초로 구성되어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있으며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면적이 </a:t>
            </a:r>
            <a:r>
              <a:rPr lang="en-US" altLang="ko-KR" sz="2400" b="1" dirty="0" smtClean="0"/>
              <a:t>0.1</a:t>
            </a:r>
            <a:r>
              <a:rPr lang="ko-KR" altLang="en-US" sz="2400" b="1" dirty="0"/>
              <a:t>㎢</a:t>
            </a:r>
            <a:r>
              <a:rPr lang="ko-KR" altLang="en-US" sz="2400" b="1" dirty="0" smtClean="0"/>
              <a:t>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넘는 </a:t>
            </a:r>
            <a:r>
              <a:rPr lang="ko-KR" altLang="en-US" sz="2400" b="1" dirty="0"/>
              <a:t>섬은 </a:t>
            </a:r>
            <a:r>
              <a:rPr lang="en-US" altLang="ko-KR" sz="2400" b="1" dirty="0"/>
              <a:t>7</a:t>
            </a:r>
            <a:r>
              <a:rPr lang="ko-KR" altLang="en-US" sz="2400" b="1" dirty="0" smtClean="0"/>
              <a:t>개에 </a:t>
            </a:r>
            <a:r>
              <a:rPr lang="ko-KR" altLang="en-US" sz="2400" b="1" dirty="0"/>
              <a:t>불과하다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난사 군도는 </a:t>
            </a:r>
            <a:r>
              <a:rPr lang="en-US" altLang="ko-KR" sz="2400" b="1" dirty="0" smtClean="0"/>
              <a:t>1933~1939</a:t>
            </a:r>
            <a:r>
              <a:rPr lang="ko-KR" altLang="en-US" sz="2400" b="1" dirty="0"/>
              <a:t>년에 </a:t>
            </a:r>
            <a:r>
              <a:rPr lang="ko-KR" altLang="en-US" sz="2400" b="1" dirty="0" smtClean="0"/>
              <a:t>프랑스가 차지하였으나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 중 </a:t>
            </a:r>
            <a:r>
              <a:rPr lang="ko-KR" altLang="en-US" sz="2400" b="1" dirty="0" smtClean="0"/>
              <a:t>일본이 점령하였고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일본이 패전한 후 </a:t>
            </a:r>
            <a:r>
              <a:rPr lang="en-US" altLang="ko-KR" sz="2400" b="1" dirty="0" smtClean="0"/>
              <a:t>1951</a:t>
            </a:r>
            <a:r>
              <a:rPr lang="ko-KR" altLang="en-US" sz="2400" b="1" dirty="0"/>
              <a:t>년 중국이 이곳에 대한 </a:t>
            </a:r>
            <a:r>
              <a:rPr lang="ko-KR" altLang="en-US" sz="2400" b="1" dirty="0" smtClean="0"/>
              <a:t>영유권을 </a:t>
            </a:r>
            <a:r>
              <a:rPr lang="ko-KR" altLang="en-US" sz="2400" b="1" dirty="0"/>
              <a:t>주장하였다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697" y="2170621"/>
            <a:ext cx="3111940" cy="2482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새롭게 대두하는 지구촌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013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1133</Words>
  <Application>Microsoft Office PowerPoint</Application>
  <PresentationFormat>화면 슬라이드 쇼(4:3)</PresentationFormat>
  <Paragraphs>171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Windows XP</cp:lastModifiedBy>
  <cp:revision>1403</cp:revision>
  <dcterms:created xsi:type="dcterms:W3CDTF">2013-04-05T04:18:36Z</dcterms:created>
  <dcterms:modified xsi:type="dcterms:W3CDTF">2014-11-05T15:46:45Z</dcterms:modified>
</cp:coreProperties>
</file>