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453" r:id="rId6"/>
    <p:sldId id="454" r:id="rId7"/>
    <p:sldId id="455" r:id="rId8"/>
    <p:sldId id="456" r:id="rId9"/>
    <p:sldId id="457" r:id="rId10"/>
    <p:sldId id="458" r:id="rId11"/>
    <p:sldId id="349" r:id="rId12"/>
    <p:sldId id="441" r:id="rId13"/>
    <p:sldId id="459" r:id="rId14"/>
    <p:sldId id="460" r:id="rId15"/>
    <p:sldId id="461" r:id="rId16"/>
    <p:sldId id="462" r:id="rId17"/>
    <p:sldId id="463" r:id="rId18"/>
    <p:sldId id="464" r:id="rId19"/>
    <p:sldId id="272" r:id="rId20"/>
    <p:sldId id="307" r:id="rId21"/>
    <p:sldId id="322" r:id="rId22"/>
    <p:sldId id="267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7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051720" y="3717032"/>
            <a:ext cx="4680520" cy="825403"/>
            <a:chOff x="2771800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771800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2. </a:t>
              </a:r>
              <a:r>
                <a:rPr lang="ko-KR" altLang="en-US" sz="2400" b="1" dirty="0" smtClean="0">
                  <a:latin typeface="+mj-lt"/>
                </a:rPr>
                <a:t>지구촌과 지속 가능한 발전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059832" y="4149080"/>
              <a:ext cx="3600400" cy="358624"/>
              <a:chOff x="3214452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30476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지구 환경의 변화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1445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7504" y="1484784"/>
            <a:ext cx="648072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지구 온난화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① </a:t>
            </a:r>
            <a:r>
              <a:rPr lang="ko-KR" altLang="en-US" sz="2400" b="1" dirty="0"/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대기 중 온실가스의 양이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많아지면서 </a:t>
            </a:r>
            <a:r>
              <a:rPr lang="ko-KR" altLang="en-US" sz="2400" b="1" dirty="0"/>
              <a:t>지구의 평균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기온이 </a:t>
            </a:r>
            <a:r>
              <a:rPr lang="ko-KR" altLang="en-US" sz="2400" b="1" dirty="0"/>
              <a:t>높아지는 현상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② </a:t>
            </a:r>
            <a:r>
              <a:rPr lang="ko-KR" altLang="en-US" sz="2400" b="1" dirty="0"/>
              <a:t>원인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대기 중의 온실가스가 지구 복사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에너지의 </a:t>
            </a:r>
            <a:r>
              <a:rPr lang="ko-KR" altLang="en-US" sz="2400" b="1" dirty="0"/>
              <a:t>방출을 방해하여 평균 기온이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상승하는 </a:t>
            </a:r>
            <a:r>
              <a:rPr lang="ko-KR" altLang="en-US" sz="2400" b="1" dirty="0"/>
              <a:t>온실 효과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③ </a:t>
            </a:r>
            <a:r>
              <a:rPr lang="ko-KR" altLang="en-US" sz="2400" b="1" dirty="0"/>
              <a:t>피해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태평양의 섬나라 수몰 위기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해충과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열대 질병 발생률이 높아짐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67" y="2015209"/>
            <a:ext cx="2890729" cy="233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3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지구 기온 </a:t>
            </a:r>
            <a:r>
              <a:rPr lang="ko-KR" altLang="en-US" sz="2800" b="1" dirty="0" err="1"/>
              <a:t>상승시</a:t>
            </a:r>
            <a:r>
              <a:rPr lang="ko-KR" altLang="en-US" sz="2800" b="1" dirty="0"/>
              <a:t> 발생하는 현상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5" y="1904381"/>
            <a:ext cx="8648565" cy="433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64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지구 기온 </a:t>
            </a:r>
            <a:r>
              <a:rPr lang="ko-KR" altLang="en-US" sz="2800" b="1" dirty="0" err="1"/>
              <a:t>상승시</a:t>
            </a:r>
            <a:r>
              <a:rPr lang="ko-KR" altLang="en-US" sz="2800" b="1" dirty="0"/>
              <a:t> 발생하는 현상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940171"/>
            <a:ext cx="874846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지구 온난화의 영향으로 변화하게 될 사람들의 삶에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대해 </a:t>
            </a:r>
            <a:r>
              <a:rPr lang="ko-KR" altLang="en-US" sz="2400" b="1" dirty="0"/>
              <a:t>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풍수해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및 병해충의 발생 빈도가 잦아지는 등 삶의 질이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저하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될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수 있고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빙하가 녹아 해수면이 상승하면서 해안의 저지대가 침수되어 오랫동안 삶의 터전을 이루었던 지역을 떠나게 될 수도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또한 주요 작물의 재배 지역이 변화하여 기존과는 다른 농업 작물을 선택해서 재배해야 하는 등 기존의 삶의 방식이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많이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바뀌게 될 것이다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069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지구 기온 </a:t>
            </a:r>
            <a:r>
              <a:rPr lang="ko-KR" altLang="en-US" sz="2800" b="1" dirty="0" err="1"/>
              <a:t>상승시</a:t>
            </a:r>
            <a:r>
              <a:rPr lang="ko-KR" altLang="en-US" sz="2800" b="1" dirty="0"/>
              <a:t> 발생하는 현상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940171"/>
            <a:ext cx="8892480" cy="2707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지구 온난화의 영향으로 우리나라 주변에서 나타나고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있는 </a:t>
            </a:r>
            <a:r>
              <a:rPr lang="ko-KR" altLang="en-US" sz="2400" b="1" dirty="0"/>
              <a:t>현상의 사례를 인터넷에서 찾아보자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지구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온난화로 작물과 어획물의 주요 산지가 변화하였으며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폭염과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폭설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풍수해 등의 빈도가 증가하였다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말라리아와 같은 아열대성 전염병 발병도 증가하였다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4762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‘불편한 진실’과 지구 온난화 논쟁</a:t>
            </a:r>
            <a:endParaRPr lang="ko-KR" altLang="en-US" sz="2800" dirty="0"/>
          </a:p>
        </p:txBody>
      </p:sp>
      <p:pic>
        <p:nvPicPr>
          <p:cNvPr id="11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179512" y="1900678"/>
            <a:ext cx="8712968" cy="448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200" b="1" dirty="0" smtClean="0"/>
              <a:t> </a:t>
            </a:r>
            <a:r>
              <a:rPr lang="ko-KR" altLang="en-US" sz="2400" b="1" dirty="0"/>
              <a:t>오늘날 대부분의 사람들이 지구 온난화를 당연한 사실로 </a:t>
            </a:r>
            <a:r>
              <a:rPr lang="ko-KR" altLang="en-US" sz="2400" b="1" dirty="0" smtClean="0"/>
              <a:t>받아들이고 </a:t>
            </a:r>
            <a:r>
              <a:rPr lang="ko-KR" altLang="en-US" sz="2400" b="1" dirty="0"/>
              <a:t>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하지만 일부는 지구 온난화의 원인을 인간의 활동과 직접적으로 연관 짓는 설명에 의문을 제기하기도 한다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사실 지구 온난화나 기후 문제처럼 수많은 요인과 변수가 복합적으로 작용하고 있는 문제를 과학적으로 완벽하게 입증하는 것은 불가능하다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인간의 활동이 하나의 요인이 될 수 있지만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다른 자연 현상에 비해 결정적인 영향력을 갖는지에 대해서는 많은 연구가 필요하다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다음은 지구 온난화를 경고한 </a:t>
            </a:r>
            <a:r>
              <a:rPr lang="en-US" altLang="ko-KR" sz="2400" b="1" dirty="0" smtClean="0"/>
              <a:t>IPCC (</a:t>
            </a:r>
            <a:r>
              <a:rPr lang="ko-KR" altLang="en-US" sz="2400" b="1" dirty="0"/>
              <a:t>기후 변화에 관한 정부 간 위원회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보고서에 대한 비판론자의 시각과 진행 상황을 정리한 것이다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6536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‘불편한 진실’과 지구 온난화 논쟁</a:t>
            </a:r>
            <a:endParaRPr lang="ko-KR" altLang="en-US" sz="2800" dirty="0"/>
          </a:p>
        </p:txBody>
      </p:sp>
      <p:pic>
        <p:nvPicPr>
          <p:cNvPr id="11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8364294" cy="40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5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‘불편한 진실’과 지구 온난화 논쟁</a:t>
            </a:r>
            <a:endParaRPr lang="ko-KR" altLang="en-US" sz="2800" dirty="0"/>
          </a:p>
        </p:txBody>
      </p:sp>
      <p:pic>
        <p:nvPicPr>
          <p:cNvPr id="11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4067944" y="1916832"/>
            <a:ext cx="489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ko-KR" altLang="en-US" sz="2200" b="1" dirty="0" smtClean="0"/>
              <a:t> </a:t>
            </a:r>
            <a:r>
              <a:rPr lang="en-US" altLang="ko-KR" sz="2400" b="1" dirty="0" smtClean="0"/>
              <a:t>2006</a:t>
            </a:r>
            <a:r>
              <a:rPr lang="ko-KR" altLang="en-US" sz="2400" b="1" dirty="0" smtClean="0"/>
              <a:t>년 </a:t>
            </a:r>
            <a:r>
              <a:rPr lang="en-US" altLang="ko-KR" sz="2400" b="1" dirty="0" smtClean="0"/>
              <a:t>9</a:t>
            </a:r>
            <a:r>
              <a:rPr lang="ko-KR" altLang="en-US" sz="2400" b="1" dirty="0" smtClean="0"/>
              <a:t>월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미국의 전직 부통령이자 환경 운동가인 앨 고어는 다큐멘터리 형식의 영화인 ‘불편한 </a:t>
            </a: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진실’을 만들었다</a:t>
            </a:r>
            <a:r>
              <a:rPr lang="en-US" altLang="ko-KR" sz="2400" b="1" dirty="0" smtClean="0"/>
              <a:t>.</a:t>
            </a:r>
            <a:r>
              <a:rPr lang="ko-KR" altLang="en-US" sz="2400" b="1" dirty="0"/>
              <a:t> 이 영화에서 </a:t>
            </a:r>
            <a:r>
              <a:rPr lang="ko-KR" altLang="en-US" sz="2400" b="1" dirty="0" smtClean="0"/>
              <a:t>앨 </a:t>
            </a:r>
            <a:r>
              <a:rPr lang="ko-KR" altLang="en-US" sz="2400" b="1" dirty="0"/>
              <a:t>고어는 지구에서 발생하고 있는 지구 온난화라는 심각한 환경 </a:t>
            </a:r>
            <a:r>
              <a:rPr lang="ko-KR" altLang="en-US" sz="2400" b="1" dirty="0" smtClean="0"/>
              <a:t>변화를 여러 가지 근거 자료를 통해 설명하였다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이러한 활동을 통해 </a:t>
            </a:r>
            <a:r>
              <a:rPr lang="en-US" altLang="ko-KR" sz="2400" b="1" dirty="0" smtClean="0"/>
              <a:t>2007</a:t>
            </a:r>
            <a:r>
              <a:rPr lang="ko-KR" altLang="en-US" sz="2400" b="1" dirty="0" smtClean="0"/>
              <a:t>년에는 노벨 평화상을 수상하기도 하였다</a:t>
            </a:r>
            <a:r>
              <a:rPr lang="en-US" altLang="ko-KR" sz="2400" b="1" dirty="0" smtClean="0"/>
              <a:t>. </a:t>
            </a:r>
            <a:endParaRPr lang="ko-KR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62437"/>
            <a:ext cx="3744455" cy="31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72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‘불편한 진실’과 지구 온난화 논쟁</a:t>
            </a:r>
            <a:endParaRPr lang="ko-KR" altLang="en-US" sz="2800" dirty="0"/>
          </a:p>
        </p:txBody>
      </p:sp>
      <p:pic>
        <p:nvPicPr>
          <p:cNvPr id="11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323528" y="1890463"/>
            <a:ext cx="849694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그러나 </a:t>
            </a:r>
            <a:r>
              <a:rPr lang="ko-KR" altLang="en-US" sz="2400" b="1" dirty="0"/>
              <a:t>‘불편한 진실’을 중등학교에 상영하도록 한 정부의 </a:t>
            </a: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조치를 </a:t>
            </a:r>
            <a:r>
              <a:rPr lang="ko-KR" altLang="en-US" sz="2400" b="1" dirty="0"/>
              <a:t>두고 영국 고등 법원에서 진행된 소송에서 마이클 </a:t>
            </a:r>
            <a:r>
              <a:rPr lang="ko-KR" altLang="en-US" sz="2400" b="1" dirty="0" smtClean="0"/>
              <a:t>버튼 판사는 “</a:t>
            </a:r>
            <a:r>
              <a:rPr lang="ko-KR" altLang="en-US" sz="2400" b="1" dirty="0"/>
              <a:t>영화가 지구 온난화를 다루는 데 있어 </a:t>
            </a:r>
            <a:r>
              <a:rPr lang="en-US" altLang="ko-KR" sz="2400" b="1" dirty="0"/>
              <a:t>9</a:t>
            </a:r>
            <a:r>
              <a:rPr lang="ko-KR" altLang="en-US" sz="2400" b="1" dirty="0"/>
              <a:t>가지 </a:t>
            </a:r>
            <a:r>
              <a:rPr lang="ko-KR" altLang="en-US" sz="2400" b="1" dirty="0" smtClean="0"/>
              <a:t>잘못된 </a:t>
            </a:r>
            <a:r>
              <a:rPr lang="ko-KR" altLang="en-US" sz="2400" b="1" dirty="0"/>
              <a:t>점이 있고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이 중 상당수는 고어 자신의 관점을 지지하기 위해 과장된 맥락에서 나타났다</a:t>
            </a:r>
            <a:r>
              <a:rPr lang="en-US" altLang="ko-KR" sz="2400" b="1" dirty="0"/>
              <a:t>.”</a:t>
            </a:r>
            <a:r>
              <a:rPr lang="ko-KR" altLang="en-US" sz="2400" b="1" dirty="0"/>
              <a:t>라며 이에 대한 충분한 안내가 이루어진 후 상영하도록 판결했다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                       - </a:t>
            </a:r>
            <a:r>
              <a:rPr lang="ko-KR" altLang="en-US" sz="2400" b="1" dirty="0"/>
              <a:t>주간경향</a:t>
            </a:r>
            <a:r>
              <a:rPr lang="en-US" altLang="ko-KR" sz="2400" b="1" dirty="0"/>
              <a:t>, 2008. 4. 24. -</a:t>
            </a:r>
            <a:endParaRPr lang="ko-KR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4626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‘불편한 진실’과 지구 온난화 논쟁</a:t>
            </a:r>
            <a:endParaRPr lang="ko-KR" altLang="en-US" sz="2800" dirty="0"/>
          </a:p>
        </p:txBody>
      </p:sp>
      <p:pic>
        <p:nvPicPr>
          <p:cNvPr id="11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251520" y="1817520"/>
            <a:ext cx="8712968" cy="4923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지구 </a:t>
            </a:r>
            <a:r>
              <a:rPr lang="ko-KR" altLang="en-US" sz="2400" b="1" dirty="0"/>
              <a:t>온난화의 주된 요인이 인간 활동에 의한 것이 아니라고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주장하는 </a:t>
            </a:r>
            <a:r>
              <a:rPr lang="ko-KR" altLang="en-US" sz="2400" b="1" dirty="0"/>
              <a:t>사람들의 견해에 대해서 알아보고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우리는 어떤 </a:t>
            </a:r>
            <a:r>
              <a:rPr lang="ko-KR" altLang="en-US" sz="2400" b="1" dirty="0" smtClean="0"/>
              <a:t>입장을 </a:t>
            </a:r>
            <a:r>
              <a:rPr lang="ko-KR" altLang="en-US" sz="2400" b="1" dirty="0"/>
              <a:t>취하는 것이 좋을지 토의해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6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지구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온난화의 뚜렷한 증거라고 할 수 있는 것은 없으며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대기의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온도 변화는 주기적이고 자연스러운 현상이라고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생각한다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이들은 오히려 지구 온난화 논의에는 정치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경제적 의도가 숨어 있다고 생각한다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우리는 지구 온난화의 증거들에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대해 객관적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과학적으로 평가하고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지구 온난화에 대한 맹목적인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공포로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인하여 사회적 약자들이 고통 받고 있는 것은 아닌지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돌아볼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필요가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8226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652139"/>
            <a:ext cx="8496944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화석 </a:t>
            </a:r>
            <a:r>
              <a:rPr lang="ko-KR" altLang="en-US" sz="2400" b="1" dirty="0"/>
              <a:t>연료의 연소 과정에 발생한 황산화물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질소 산화물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등은 </a:t>
            </a:r>
            <a:r>
              <a:rPr lang="ko-KR" altLang="en-US" sz="2400" b="1" dirty="0"/>
              <a:t>대기 중의 수증기와 만나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)</a:t>
            </a:r>
            <a:r>
              <a:rPr lang="ko-KR" altLang="en-US" sz="2400" b="1" dirty="0"/>
              <a:t>가 되어 내린다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산성비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성층권의 오존층을 파괴시켜서 지구에 도달하는 자외선이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증가하게 </a:t>
            </a:r>
            <a:r>
              <a:rPr lang="ko-KR" altLang="en-US" sz="2400" b="1" dirty="0"/>
              <a:t>만드는 기체는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염화플루오린화탄소</a:t>
            </a:r>
            <a:r>
              <a:rPr lang="en-US" altLang="ko-KR" sz="2400" b="1" dirty="0">
                <a:solidFill>
                  <a:srgbClr val="FF0000"/>
                </a:solidFill>
              </a:rPr>
              <a:t>(CFCs)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6208" y="2594556"/>
            <a:ext cx="2157112" cy="1073702"/>
          </a:xfrm>
          <a:prstGeom prst="rect">
            <a:avLst/>
          </a:prstGeom>
          <a:noFill/>
        </p:spPr>
      </p:pic>
      <p:pic>
        <p:nvPicPr>
          <p:cNvPr id="1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37187"/>
            <a:ext cx="4392488" cy="129478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06822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2780928"/>
            <a:ext cx="547260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자연환경의 변화에 따른 문제의 원인과 실태를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탐색하고</a:t>
            </a:r>
            <a:r>
              <a:rPr lang="en-US" altLang="ko-KR" b="1" dirty="0"/>
              <a:t>, </a:t>
            </a:r>
            <a:r>
              <a:rPr lang="ko-KR" altLang="en-US" b="1" dirty="0"/>
              <a:t>다양한 자료를 활용하여 자연환경 및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기후 </a:t>
            </a:r>
            <a:r>
              <a:rPr lang="ko-KR" altLang="en-US" b="1" dirty="0"/>
              <a:t>변화가 인간의 삶에 미치는 영향을 파악할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수 </a:t>
            </a:r>
            <a:r>
              <a:rPr lang="ko-KR" altLang="en-US" b="1" dirty="0"/>
              <a:t>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13464"/>
            <a:ext cx="8640960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3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어떤 지역이 강수량이 감소하고 토양의 질이 저하되면서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점차 </a:t>
            </a:r>
            <a:r>
              <a:rPr lang="ko-KR" altLang="en-US" sz="2400" b="1" dirty="0"/>
              <a:t>사막으로 변화하는 현상을 무엇이라고 하는가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사막화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중국 북부와 몽골 등 아시아 대륙의 중심부에 있는 </a:t>
            </a:r>
            <a:r>
              <a:rPr lang="ko-KR" altLang="en-US" sz="2400" b="1" dirty="0" smtClean="0"/>
              <a:t>사막과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황토 지대의 모래 먼지가 떠다니다가 상층의 바람을 타고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멀리까지 </a:t>
            </a:r>
            <a:r>
              <a:rPr lang="ko-KR" altLang="en-US" sz="2400" b="1" dirty="0"/>
              <a:t>날아가는 현상을 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황사</a:t>
            </a:r>
          </a:p>
        </p:txBody>
      </p:sp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373" y="4941168"/>
            <a:ext cx="2088232" cy="1020585"/>
          </a:xfrm>
          <a:prstGeom prst="rect">
            <a:avLst/>
          </a:prstGeom>
          <a:noFill/>
        </p:spPr>
      </p:pic>
      <p:pic>
        <p:nvPicPr>
          <p:cNvPr id="2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373" y="2319997"/>
            <a:ext cx="2088232" cy="10205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96622"/>
            <a:ext cx="871296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사막화는 가뭄과 강수량 감소와 같은 자연적 요인과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(                         ), </a:t>
            </a:r>
            <a:r>
              <a:rPr lang="ko-KR" altLang="en-US" sz="2400" b="1" dirty="0"/>
              <a:t>방목 등 인위적 요인에 의해 발생한다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과도한 경작과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관개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대기 중에 온실가스가 지나치게 많아지면서 지구의 </a:t>
            </a:r>
            <a:r>
              <a:rPr lang="ko-KR" altLang="en-US" sz="2400" b="1" dirty="0" smtClean="0"/>
              <a:t>기온이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상승하는 현상을 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지구 온난화</a:t>
            </a: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437112"/>
            <a:ext cx="2425149" cy="12071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348880"/>
            <a:ext cx="3179913" cy="1207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619682" y="2967335"/>
            <a:ext cx="6696733" cy="935064"/>
            <a:chOff x="871965" y="2967335"/>
            <a:chExt cx="6775829" cy="935064"/>
          </a:xfrm>
        </p:grpSpPr>
        <p:sp>
          <p:nvSpPr>
            <p:cNvPr id="3" name="TextBox 2"/>
            <p:cNvSpPr txBox="1"/>
            <p:nvPr/>
          </p:nvSpPr>
          <p:spPr>
            <a:xfrm>
              <a:off x="1239087" y="2967335"/>
              <a:ext cx="6408707" cy="935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지구촌</a:t>
              </a:r>
              <a:r>
                <a:rPr lang="en-US" altLang="ko-KR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문제 해결을 위한 협력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en-US" altLang="ko-KR" sz="2400" b="1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base" latinLnBrk="0">
                <a:lnSpc>
                  <a:spcPct val="120000"/>
                </a:lnSpc>
              </a:pPr>
              <a:r>
                <a:rPr lang="en-US" altLang="ko-KR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                          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수업합니다</a:t>
              </a:r>
              <a:r>
                <a:rPr lang="en-US" altLang="ko-KR" sz="24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871965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581128"/>
            <a:ext cx="799288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위태롭게 얼음 조각 위를 넘어다니는 북극곰과 굴뚝에서 뿜어져 나오는 매연 사이에는 어떤 관련이 있을까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10813"/>
            <a:ext cx="504056" cy="504056"/>
          </a:xfrm>
          <a:prstGeom prst="rect">
            <a:avLst/>
          </a:prstGeom>
          <a:noFill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8718487" cy="2484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484784"/>
            <a:ext cx="849694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지구의 환경 문제 발생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원인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산업 혁명 이후 급속한 산업화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종류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지구 온난화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산성비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오존층 파괴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열대림 </a:t>
            </a:r>
            <a:r>
              <a:rPr lang="ko-KR" altLang="en-US" sz="2400" b="1" dirty="0"/>
              <a:t>파괴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토양 오염 등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산성비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삼림 파괴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건물 부식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오존층 파괴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피부암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백내장 등의 질병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농작물 </a:t>
            </a:r>
            <a:r>
              <a:rPr lang="ko-KR" altLang="en-US" sz="2400" b="1" dirty="0"/>
              <a:t>성장 방해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열대림 파괴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인류의 식량 생산을 위한 </a:t>
            </a:r>
            <a:r>
              <a:rPr lang="ko-KR" altLang="en-US" sz="2400" b="1" dirty="0" smtClean="0"/>
              <a:t>개간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토양 오염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과도한 폐기물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772815"/>
            <a:ext cx="2021622" cy="277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8851904" cy="267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74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1685590"/>
            <a:ext cx="831641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사막화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어떤 지역이 강수량이 감소하고 토양의 질이 </a:t>
            </a:r>
            <a:r>
              <a:rPr lang="ko-KR" altLang="en-US" sz="2400" b="1" dirty="0" smtClean="0"/>
              <a:t>저하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되면서 </a:t>
            </a:r>
            <a:r>
              <a:rPr lang="ko-KR" altLang="en-US" sz="2400" b="1" dirty="0"/>
              <a:t>점차 사막으로 변화하는 </a:t>
            </a:r>
            <a:r>
              <a:rPr lang="ko-KR" altLang="en-US" sz="2400" b="1" dirty="0" smtClean="0"/>
              <a:t>현상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② </a:t>
            </a:r>
            <a:r>
              <a:rPr lang="ko-KR" altLang="en-US" sz="2400" b="1" dirty="0"/>
              <a:t>원인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자연적인 요인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가뭄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강수량 감소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인위적인 요인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과도한 경작과 관개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방목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775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16024" y="1192684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피해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  • </a:t>
            </a:r>
            <a:r>
              <a:rPr lang="ko-KR" altLang="en-US" sz="2400" b="1" dirty="0"/>
              <a:t>경제 개발 수준이 낮은 지역에 집중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자연 생태계에 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   </a:t>
            </a:r>
            <a:r>
              <a:rPr lang="ko-KR" altLang="en-US" sz="2400" b="1" dirty="0"/>
              <a:t>의존적인 삶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사헬</a:t>
            </a:r>
            <a:r>
              <a:rPr lang="ko-KR" altLang="en-US" sz="2400" b="1" dirty="0"/>
              <a:t> 지대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중앙아시아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  • </a:t>
            </a:r>
            <a:r>
              <a:rPr lang="ko-KR" altLang="en-US" sz="2400" b="1" dirty="0"/>
              <a:t>황사 증가로 인하여 먼 지역까지도 피해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 ④ 방지 노력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사막화 방지 협약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사막화 지역에 조림 사업 실시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861048"/>
            <a:ext cx="4899934" cy="254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10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341389" cy="4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9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 환경의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7504" y="1746447"/>
            <a:ext cx="889248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지도에서 </a:t>
            </a:r>
            <a:r>
              <a:rPr lang="ko-KR" altLang="en-US" sz="2400" b="1" dirty="0"/>
              <a:t>사막화 진행이 빠른 지역을 찾고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그 이유를 </a:t>
            </a:r>
            <a:r>
              <a:rPr lang="ko-KR" altLang="en-US" sz="2400" b="1" dirty="0" smtClean="0"/>
              <a:t>알아보자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사막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주변의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반건조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지역에서 사막화가 빠르게 진행되고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있는데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 지역은 가뭄 등의 자연적 요인 외에도 과도한 경작 및 관개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방목 등이 집중적으로 행해지면서 인위적 요인에 의해 사막화가 진행되고 있기 때문이다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16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1060</Words>
  <Application>Microsoft Office PowerPoint</Application>
  <PresentationFormat>화면 슬라이드 쇼(4:3)</PresentationFormat>
  <Paragraphs>153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user</cp:lastModifiedBy>
  <cp:revision>1290</cp:revision>
  <dcterms:created xsi:type="dcterms:W3CDTF">2013-04-05T04:18:36Z</dcterms:created>
  <dcterms:modified xsi:type="dcterms:W3CDTF">2016-03-02T06:22:35Z</dcterms:modified>
</cp:coreProperties>
</file>