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34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38" r:id="rId14"/>
    <p:sldId id="447" r:id="rId15"/>
    <p:sldId id="439" r:id="rId16"/>
    <p:sldId id="448" r:id="rId17"/>
    <p:sldId id="449" r:id="rId18"/>
    <p:sldId id="450" r:id="rId19"/>
    <p:sldId id="451" r:id="rId20"/>
    <p:sldId id="452" r:id="rId21"/>
    <p:sldId id="272" r:id="rId22"/>
    <p:sldId id="307" r:id="rId23"/>
    <p:sldId id="322" r:id="rId24"/>
    <p:sldId id="26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3"/>
            <a:ext cx="9144000" cy="6849614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051720" y="3717032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2. </a:t>
              </a:r>
              <a:r>
                <a:rPr lang="ko-KR" altLang="en-US" sz="2400" b="1" dirty="0" smtClean="0">
                  <a:latin typeface="+mj-lt"/>
                </a:rPr>
                <a:t>지구촌과 지속 가능한 발전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지구촌의 분쟁과 갈등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2084187"/>
            <a:ext cx="8784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 </a:t>
            </a:r>
            <a:r>
              <a:rPr lang="ko-KR" altLang="en-US" sz="2400" b="1" dirty="0"/>
              <a:t>지역의 분쟁에서 민족과 종교가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어떤 </a:t>
            </a:r>
            <a:r>
              <a:rPr lang="ko-KR" altLang="en-US" sz="2400" b="1" dirty="0"/>
              <a:t>영향을 주었는지를 서로 비교하여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di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팔레스타인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분쟁은 유대 인과 팔레스타인 인 간의 영토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분쟁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이기도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하지만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유대교와 이슬람교 세력 간의 종교 분쟁이기도 하다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카슈미르 분쟁은 이슬람교와 힌두교 세력 간의 종교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분쟁이다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민족과 종교로 인한 갈등은 합리적인 해결을 어렵게 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평화적 해결을 모색하다가도 테러 등 크고 작은 사건들을 통해 첨예하게 대립하기도 한다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6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2084187"/>
            <a:ext cx="878497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에서 아프리카의 국경선 모양이 직선이 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배경을 </a:t>
            </a:r>
            <a:r>
              <a:rPr lang="ko-KR" altLang="en-US" sz="2400" b="1" dirty="0"/>
              <a:t>조사하고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아프리카에서 발생하는 분쟁과의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관련성을 </a:t>
            </a:r>
            <a:r>
              <a:rPr lang="ko-KR" altLang="en-US" sz="2400" b="1" dirty="0"/>
              <a:t>알아보자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제국주의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열강들이 식민지 쟁탈전을 통해 위도와 경도에 따라 직선으로 국경을 설정하였다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이에 따라 여러 종족이 하나의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국가로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묶이게 되면서 종족 간의 분쟁이 끊이지 않고 있으며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한 나라 안에서 언어와 문화도 다르기 때문에 갈등의 골이 깊어지고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9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700808"/>
            <a:ext cx="594360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문화적 차이로 인한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벨기에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북부와 남부 지역의 언어 차이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프랑스 소요 사태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부르카</a:t>
            </a:r>
            <a:r>
              <a:rPr lang="ko-KR" altLang="en-US" sz="2400" b="1" dirty="0"/>
              <a:t> 금지법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인종적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종교적 차별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27" y="1660254"/>
            <a:ext cx="2625345" cy="261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문화적 차이에서 오는 갈등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07504" y="1857013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프랑스는 </a:t>
            </a:r>
            <a:r>
              <a:rPr lang="en-US" altLang="ko-KR" sz="2400" b="1" dirty="0"/>
              <a:t>2011</a:t>
            </a:r>
            <a:r>
              <a:rPr lang="ko-KR" altLang="en-US" sz="2400" b="1" dirty="0"/>
              <a:t>년 </a:t>
            </a:r>
            <a:r>
              <a:rPr lang="en-US" altLang="ko-KR" sz="2400" b="1" dirty="0"/>
              <a:t>4</a:t>
            </a:r>
            <a:r>
              <a:rPr lang="ko-KR" altLang="en-US" sz="2400" b="1" dirty="0"/>
              <a:t>월 </a:t>
            </a:r>
            <a:r>
              <a:rPr lang="en-US" altLang="ko-KR" sz="2400" b="1" dirty="0"/>
              <a:t>11</a:t>
            </a:r>
            <a:r>
              <a:rPr lang="ko-KR" altLang="en-US" sz="2400" b="1" dirty="0"/>
              <a:t>일에 정부 청사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우체국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법원 등의 </a:t>
            </a:r>
            <a:r>
              <a:rPr lang="ko-KR" altLang="en-US" sz="2400" b="1" dirty="0" smtClean="0"/>
              <a:t>관공서와 </a:t>
            </a:r>
            <a:r>
              <a:rPr lang="ko-KR" altLang="en-US" sz="2400" b="1" dirty="0"/>
              <a:t>병원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학교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백화점</a:t>
            </a:r>
            <a:r>
              <a:rPr lang="en-US" altLang="ko-KR" sz="2400" b="1" dirty="0"/>
              <a:t>·</a:t>
            </a:r>
            <a:r>
              <a:rPr lang="ko-KR" altLang="en-US" sz="2400" b="1" dirty="0" smtClean="0"/>
              <a:t>일반 상점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대중교통 시설 등에서 </a:t>
            </a:r>
            <a:r>
              <a:rPr lang="ko-KR" altLang="en-US" sz="2400" b="1" dirty="0" err="1" smtClean="0"/>
              <a:t>부르카나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니캅</a:t>
            </a:r>
            <a:r>
              <a:rPr lang="ko-KR" altLang="en-US" sz="2400" b="1" dirty="0"/>
              <a:t> 등 베일을 착용해 얼굴을 가리는 사람을 </a:t>
            </a:r>
            <a:r>
              <a:rPr lang="ko-KR" altLang="en-US" sz="2400" b="1" dirty="0" smtClean="0"/>
              <a:t>단속하는 ‘공공장소에서 얼굴을 가리지 못하도록 하는 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이른바 </a:t>
            </a:r>
            <a:r>
              <a:rPr lang="ko-KR" altLang="en-US" sz="2400" b="1" dirty="0" err="1" smtClean="0"/>
              <a:t>부르카</a:t>
            </a:r>
            <a:r>
              <a:rPr lang="ko-KR" altLang="en-US" sz="2400" b="1" dirty="0" smtClean="0"/>
              <a:t> 금지법’을 시행했다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위반자는 최고 </a:t>
            </a:r>
            <a:r>
              <a:rPr lang="en-US" altLang="ko-KR" sz="2400" b="1" dirty="0" smtClean="0"/>
              <a:t>150</a:t>
            </a:r>
            <a:r>
              <a:rPr lang="ko-KR" altLang="en-US" sz="2400" b="1" dirty="0" smtClean="0"/>
              <a:t>유로의 벌금을 부과 </a:t>
            </a:r>
            <a:r>
              <a:rPr lang="ko-KR" altLang="en-US" sz="2400" b="1" dirty="0"/>
              <a:t>받거나 시민 교육 과정을 이수해야 한다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여성에게 베일 </a:t>
            </a:r>
            <a:r>
              <a:rPr lang="ko-KR" altLang="en-US" sz="2400" b="1" dirty="0" smtClean="0"/>
              <a:t>착용을 </a:t>
            </a:r>
            <a:r>
              <a:rPr lang="ko-KR" altLang="en-US" sz="2400" b="1" dirty="0"/>
              <a:t>강요하다 적발되는 경우에는 벌금 </a:t>
            </a:r>
            <a:r>
              <a:rPr lang="en-US" altLang="ko-KR" sz="2400" b="1" dirty="0"/>
              <a:t>3</a:t>
            </a:r>
            <a:r>
              <a:rPr lang="ko-KR" altLang="en-US" sz="2400" b="1" dirty="0"/>
              <a:t>만 유로가 부과되고 최고 </a:t>
            </a:r>
            <a:r>
              <a:rPr lang="en-US" altLang="ko-KR" sz="2400" b="1" dirty="0"/>
              <a:t>1</a:t>
            </a:r>
            <a:r>
              <a:rPr lang="ko-KR" altLang="en-US" sz="2400" b="1" dirty="0" err="1"/>
              <a:t>년형에</a:t>
            </a:r>
            <a:r>
              <a:rPr lang="ko-KR" altLang="en-US" sz="2400" b="1" dirty="0"/>
              <a:t> 처해지며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미성년자에게 강요할 경우에는 처벌이 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배로 강화된다</a:t>
            </a:r>
            <a:r>
              <a:rPr lang="en-US" altLang="ko-KR" sz="2400" b="1" dirty="0"/>
              <a:t>. ‘</a:t>
            </a:r>
            <a:r>
              <a:rPr lang="ko-KR" altLang="en-US" sz="2400" b="1" dirty="0" err="1"/>
              <a:t>부르카</a:t>
            </a:r>
            <a:r>
              <a:rPr lang="ko-KR" altLang="en-US" sz="2400" b="1" dirty="0"/>
              <a:t> 금지법’을 시행한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년 동안 약 </a:t>
            </a:r>
            <a:r>
              <a:rPr lang="en-US" altLang="ko-KR" sz="2400" b="1" dirty="0"/>
              <a:t>300</a:t>
            </a:r>
            <a:r>
              <a:rPr lang="ko-KR" altLang="en-US" sz="2400" b="1" dirty="0"/>
              <a:t>명의 여성이 벌금을 부과 받은 것으로 나타났다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- </a:t>
            </a:r>
            <a:r>
              <a:rPr lang="ko-KR" altLang="en-US" sz="2400" b="1" dirty="0"/>
              <a:t>연합뉴스</a:t>
            </a:r>
            <a:r>
              <a:rPr lang="en-US" altLang="ko-KR" sz="2400" b="1" dirty="0"/>
              <a:t>, 2012. 4. 11. -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785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문화적 차이에서 오는 갈등</a:t>
            </a:r>
            <a:endParaRPr lang="ko-KR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" y="1844824"/>
            <a:ext cx="8971984" cy="329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문화적 차이에서 오는 갈등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251520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</a:t>
            </a:r>
            <a:r>
              <a:rPr lang="ko-KR" altLang="en-US" sz="2400" b="1" dirty="0" smtClean="0"/>
              <a:t>프랑스에서 ‘</a:t>
            </a:r>
            <a:r>
              <a:rPr lang="ko-KR" altLang="en-US" sz="2400" b="1" dirty="0" err="1"/>
              <a:t>부르카</a:t>
            </a:r>
            <a:r>
              <a:rPr lang="ko-KR" altLang="en-US" sz="2400" b="1" dirty="0"/>
              <a:t> 금지법’을 시행하게 된 배경은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무엇인지 </a:t>
            </a:r>
            <a:r>
              <a:rPr lang="ko-KR" altLang="en-US" sz="2400" b="1" dirty="0"/>
              <a:t>인터넷을 통해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프랑스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이민 후에도 자신들만의 문화와 이슬람법을 고수하며 살아가는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무슬림들의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모습에서 이질감을 느낀 프랑스인들이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특히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시각적으로 구별되는 복장인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부르카를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지칭하여 사회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통합을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저해하는 요소로 보았던 것에서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부르카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금지법이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시행되었다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하지만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프랑스의 실업 문제로 인한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반이민자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 정책과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반이슬람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정서가 그 바탕에 깔려 있다는 사실 또한 간과할 수 없다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91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문화적 차이에서 오는 갈등</a:t>
            </a:r>
            <a:endParaRPr lang="ko-KR" altLang="en-US" sz="2800" dirty="0"/>
          </a:p>
        </p:txBody>
      </p:sp>
      <p:sp>
        <p:nvSpPr>
          <p:cNvPr id="17" name="직사각형 16"/>
          <p:cNvSpPr/>
          <p:nvPr/>
        </p:nvSpPr>
        <p:spPr>
          <a:xfrm>
            <a:off x="107504" y="1988840"/>
            <a:ext cx="885698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내가 프랑스 대통령이라면 </a:t>
            </a:r>
            <a:r>
              <a:rPr lang="ko-KR" altLang="en-US" sz="2400" b="1" dirty="0" err="1"/>
              <a:t>부르카</a:t>
            </a:r>
            <a:r>
              <a:rPr lang="ko-KR" altLang="en-US" sz="2400" b="1" dirty="0"/>
              <a:t> 금지법으로 인한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갈등을 </a:t>
            </a:r>
            <a:r>
              <a:rPr lang="ko-KR" altLang="en-US" sz="2400" b="1" dirty="0"/>
              <a:t>해결하기 위해 어떤 정책을 시행할 것인지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생각해 </a:t>
            </a:r>
            <a:r>
              <a:rPr lang="ko-KR" altLang="en-US" sz="2400" b="1" dirty="0"/>
              <a:t>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부르카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금지법은 이슬람 종교를 차별하기 위한 목적이 아니라 이슬람 여성들의 권익을 신장시키고 그들에게 좀 더 많은 자유를 주어 여성들의 권리를 확대하고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궁극적으로 사회 통합을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이루기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위한 것임을 알리는 홍보 정책을 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07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1468630"/>
            <a:ext cx="8712968" cy="448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갈등의 해결을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국제 연합</a:t>
            </a:r>
            <a:r>
              <a:rPr lang="en-US" altLang="ko-KR" sz="2400" b="1" dirty="0"/>
              <a:t>(UN) </a:t>
            </a:r>
            <a:r>
              <a:rPr lang="ko-KR" altLang="en-US" sz="2400" b="1" dirty="0"/>
              <a:t>창설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분쟁의 중재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평화 유지군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비정부</a:t>
            </a:r>
            <a:r>
              <a:rPr lang="ko-KR" altLang="en-US" sz="2400" b="1" dirty="0"/>
              <a:t> 기구의 활동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개인의 노력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만델라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이태석 신부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갈등을 극복한 말레이시아 사례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민족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말레이 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화교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인도 이주민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종교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이슬람교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불교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힌두교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문화 공존 이유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정부 차원의 정책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국민이 다른 인종과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종교에 </a:t>
            </a:r>
            <a:r>
              <a:rPr lang="ko-KR" altLang="en-US" sz="2400" b="1" dirty="0"/>
              <a:t>대하여 수용적인 태도를 가짐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99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말레이시아의 다양한 문화 공존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51520" y="1812646"/>
            <a:ext cx="871296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다양한 문화와 민족이 공존하고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있는 말레이시아는 </a:t>
            </a:r>
            <a:r>
              <a:rPr lang="en-US" altLang="ko-KR" sz="2200" b="1" dirty="0" smtClean="0"/>
              <a:t>1950</a:t>
            </a:r>
            <a:r>
              <a:rPr lang="ko-KR" altLang="en-US" sz="2200" b="1" dirty="0" smtClean="0"/>
              <a:t>년대만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하더라도 민족과 종교 간의 갈등이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심했었는데</a:t>
            </a:r>
            <a:r>
              <a:rPr lang="en-US" altLang="ko-KR" sz="2200" b="1" dirty="0" smtClean="0"/>
              <a:t>, 1969</a:t>
            </a:r>
            <a:r>
              <a:rPr lang="ko-KR" altLang="en-US" sz="2200" b="1" dirty="0" smtClean="0"/>
              <a:t>년에 발생한 인종 </a:t>
            </a:r>
            <a:endParaRPr lang="en-US" altLang="ko-KR" sz="22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200" b="1" dirty="0" smtClean="0"/>
              <a:t>폭동을 계기로 분쟁 해결을 위한 정부 차원의 다양한 노력을 펼치게 되었다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갈등의 </a:t>
            </a:r>
            <a:r>
              <a:rPr lang="ko-KR" altLang="en-US" sz="2200" b="1" dirty="0"/>
              <a:t>위험이 있는 지역을 경계주의 지역으로 지정해 특별 관리를 하고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인종과 종교를 차별하지 않도록 하는 정책을 마련했다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이런 노력이 수십 년 쌓이면서 오늘날의 </a:t>
            </a:r>
            <a:r>
              <a:rPr lang="ko-KR" altLang="en-US" sz="2200" b="1" dirty="0" smtClean="0"/>
              <a:t>말레이시아가 </a:t>
            </a:r>
            <a:r>
              <a:rPr lang="ko-KR" altLang="en-US" sz="2200" b="1" dirty="0"/>
              <a:t>존재할 </a:t>
            </a:r>
            <a:r>
              <a:rPr lang="ko-KR" altLang="en-US" sz="2200" b="1" dirty="0" smtClean="0"/>
              <a:t>수 있었다</a:t>
            </a:r>
            <a:r>
              <a:rPr lang="en-US" altLang="ko-KR" sz="2200" b="1" dirty="0" smtClean="0"/>
              <a:t>. </a:t>
            </a:r>
            <a:r>
              <a:rPr lang="ko-KR" altLang="en-US" sz="2000" b="1" dirty="0"/>
              <a:t>인구의 </a:t>
            </a:r>
            <a:r>
              <a:rPr lang="en-US" altLang="ko-KR" sz="2000" b="1" dirty="0"/>
              <a:t>50% </a:t>
            </a:r>
            <a:r>
              <a:rPr lang="ko-KR" altLang="en-US" sz="2000" b="1" dirty="0"/>
              <a:t>이상을 차지하고 있는 말레이 인은 </a:t>
            </a:r>
            <a:r>
              <a:rPr lang="ko-KR" altLang="en-US" sz="2000" b="1" dirty="0" smtClean="0"/>
              <a:t>기본적으로 </a:t>
            </a:r>
            <a:r>
              <a:rPr lang="ko-KR" altLang="en-US" sz="2000" b="1" dirty="0"/>
              <a:t>이슬람교에 기반을 두고 있으나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중용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中庸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을 강조하면서 다른 인종과 종교에 대하여 수용적인 태도를 가지고 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따라서 말레이시아에서는 모스크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절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힌두 </a:t>
            </a:r>
            <a:r>
              <a:rPr lang="ko-KR" altLang="en-US" sz="2000" b="1" dirty="0"/>
              <a:t>사원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교회와 성당까지 다양한 종교 경관을 쉽게 찾아볼 수 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00665"/>
            <a:ext cx="3173330" cy="16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8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말레이시아의 다양한 문화 공존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216024" y="1700808"/>
            <a:ext cx="896448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200" b="1" dirty="0"/>
              <a:t>다문화 국가 말레이시아의 아름다운 조화를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대표하는 축제인 ‘</a:t>
            </a:r>
            <a:r>
              <a:rPr lang="ko-KR" altLang="en-US" sz="2200" b="1" dirty="0"/>
              <a:t>컬러 </a:t>
            </a:r>
            <a:r>
              <a:rPr lang="ko-KR" altLang="en-US" sz="2200" b="1" dirty="0" err="1"/>
              <a:t>오브</a:t>
            </a:r>
            <a:r>
              <a:rPr lang="ko-KR" altLang="en-US" sz="2200" b="1" dirty="0"/>
              <a:t> 말레이시아’는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말레이 </a:t>
            </a:r>
            <a:r>
              <a:rPr lang="ko-KR" altLang="en-US" sz="2200" b="1" dirty="0"/>
              <a:t>문화를 중심으로 하여 중국계</a:t>
            </a:r>
            <a:r>
              <a:rPr lang="en-US" altLang="ko-KR" sz="2200" b="1" dirty="0"/>
              <a:t>, </a:t>
            </a:r>
            <a:r>
              <a:rPr lang="ko-KR" altLang="en-US" sz="2200" b="1" dirty="0" err="1"/>
              <a:t>인도계</a:t>
            </a:r>
            <a:r>
              <a:rPr lang="ko-KR" altLang="en-US" sz="2200" b="1" dirty="0"/>
              <a:t>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및 </a:t>
            </a:r>
            <a:r>
              <a:rPr lang="ko-KR" altLang="en-US" sz="2200" b="1" dirty="0"/>
              <a:t>원주민을 포함한 다채로운 인종과 문화를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축제로 </a:t>
            </a:r>
            <a:r>
              <a:rPr lang="ko-KR" altLang="en-US" sz="2200" b="1" dirty="0"/>
              <a:t>승화시킨 국가적인 행사이다</a:t>
            </a:r>
            <a:r>
              <a:rPr lang="en-US" altLang="ko-KR" sz="2200" b="1" dirty="0"/>
              <a:t>.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말레이시아가 </a:t>
            </a:r>
            <a:r>
              <a:rPr lang="ko-KR" altLang="en-US" sz="2200" b="1" dirty="0"/>
              <a:t>이슬람교를 국교로 명시하고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있음에도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이 행사에서는 이슬람 요리뿐만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아니라 </a:t>
            </a:r>
            <a:r>
              <a:rPr lang="ko-KR" altLang="en-US" sz="2200" b="1" dirty="0"/>
              <a:t>돼지고기를 각종 양념과 함께 우려낸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중국식 </a:t>
            </a:r>
            <a:r>
              <a:rPr lang="ko-KR" altLang="en-US" sz="2200" b="1" dirty="0"/>
              <a:t>요리와 쇠고기를 사용하지 않은 인도 </a:t>
            </a:r>
            <a:endParaRPr lang="en-US" altLang="ko-KR" sz="22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요리도 </a:t>
            </a:r>
            <a:r>
              <a:rPr lang="ko-KR" altLang="en-US" sz="2200" b="1" dirty="0"/>
              <a:t>맛볼 수 있다</a:t>
            </a:r>
            <a:r>
              <a:rPr lang="en-US" altLang="ko-KR" sz="2200" b="1" dirty="0"/>
              <a:t>. </a:t>
            </a:r>
            <a:r>
              <a:rPr lang="ko-KR" altLang="en-US" sz="2200" b="1" dirty="0"/>
              <a:t>또한 말레이시아는 각 </a:t>
            </a:r>
            <a:r>
              <a:rPr lang="ko-KR" altLang="en-US" sz="2200" b="1" dirty="0" smtClean="0"/>
              <a:t>종교의 </a:t>
            </a:r>
            <a:r>
              <a:rPr lang="ko-KR" altLang="en-US" sz="2200" b="1" dirty="0"/>
              <a:t>기념일을 국경일로 지정하는 등</a:t>
            </a:r>
            <a:r>
              <a:rPr lang="en-US" altLang="ko-KR" sz="2200" b="1" dirty="0"/>
              <a:t>, </a:t>
            </a:r>
            <a:r>
              <a:rPr lang="ko-KR" altLang="en-US" sz="2200" b="1" dirty="0"/>
              <a:t>차이를 강조하기보다는 </a:t>
            </a:r>
            <a:r>
              <a:rPr lang="ko-KR" altLang="en-US" sz="2200" b="1" dirty="0" smtClean="0"/>
              <a:t>협력을 </a:t>
            </a:r>
            <a:r>
              <a:rPr lang="ko-KR" altLang="en-US" sz="2200" b="1" dirty="0"/>
              <a:t>통해 공존하고자 하는 노력으로 지속 가능한 발전을 꾀하고 있다</a:t>
            </a:r>
            <a:r>
              <a:rPr lang="en-US" altLang="ko-KR" sz="2200" b="1" dirty="0"/>
              <a:t>.</a:t>
            </a:r>
            <a:endParaRPr lang="ko-KR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72" y="1771778"/>
            <a:ext cx="2578299" cy="35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2780928"/>
            <a:ext cx="5472608" cy="105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민족과 종교</a:t>
            </a:r>
            <a:r>
              <a:rPr lang="en-US" altLang="ko-KR" b="1" dirty="0"/>
              <a:t>, </a:t>
            </a:r>
            <a:r>
              <a:rPr lang="ko-KR" altLang="en-US" b="1" dirty="0"/>
              <a:t>문화 등의 차이와 이에 대한 서로 </a:t>
            </a:r>
            <a:endParaRPr lang="en-US" altLang="ko-KR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다른 </a:t>
            </a:r>
            <a:r>
              <a:rPr lang="ko-KR" altLang="en-US" b="1" dirty="0"/>
              <a:t>인식과 대응으로 인해 나타나는 분쟁 및 갈등 양상을 이해할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755576" y="112474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말레이시아의 다양한 문화 공존</a:t>
            </a:r>
            <a:endParaRPr lang="ko-KR" altLang="en-US" sz="2800" dirty="0"/>
          </a:p>
        </p:txBody>
      </p:sp>
      <p:pic>
        <p:nvPicPr>
          <p:cNvPr id="11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360040" y="2200796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200" b="1" dirty="0" smtClean="0"/>
              <a:t> </a:t>
            </a:r>
            <a:r>
              <a:rPr lang="ko-KR" altLang="en-US" sz="2400" b="1" dirty="0"/>
              <a:t>말레이시아와 같이 다양한 문화 간에 공존하기 위한 노력이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성과를 </a:t>
            </a:r>
            <a:r>
              <a:rPr lang="ko-KR" altLang="en-US" sz="2400" b="1" dirty="0"/>
              <a:t>거둔 사례를 찾아보자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인터넷을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통해 다른 인종과 종교에 대해 수용적인 태도를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가지고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공존하려고 노력하는 사례를 검색해 본다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333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49707"/>
            <a:ext cx="88569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오늘날의 </a:t>
            </a:r>
            <a:r>
              <a:rPr lang="ko-KR" altLang="en-US" sz="2400" b="1" dirty="0"/>
              <a:t>분쟁은 </a:t>
            </a:r>
            <a:r>
              <a:rPr lang="ko-KR" altLang="en-US" sz="2400" b="1" dirty="0" smtClean="0"/>
              <a:t>인종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민족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종교</a:t>
            </a:r>
            <a:r>
              <a:rPr lang="en-US" altLang="ko-KR" sz="2400" b="1" dirty="0" smtClean="0"/>
              <a:t>·</a:t>
            </a:r>
            <a:r>
              <a:rPr lang="ko-KR" altLang="en-US" sz="2400" b="1" dirty="0" smtClean="0"/>
              <a:t>문화를 </a:t>
            </a:r>
            <a:r>
              <a:rPr lang="ko-KR" altLang="en-US" sz="2400" b="1" dirty="0"/>
              <a:t>비롯하여 </a:t>
            </a:r>
            <a:r>
              <a:rPr lang="ko-KR" altLang="en-US" sz="2400" b="1" dirty="0" smtClean="0"/>
              <a:t>다양한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</a:t>
            </a:r>
            <a:r>
              <a:rPr lang="en-US" altLang="ko-KR" sz="2400" b="1" dirty="0" smtClean="0"/>
              <a:t>(              ) </a:t>
            </a:r>
            <a:r>
              <a:rPr lang="ko-KR" altLang="en-US" sz="2400" b="1" dirty="0"/>
              <a:t>이해관계에 따라 매우 복잡한 양상을 띠고 있다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50000"/>
              </a:lnSpc>
              <a:buAutoNum type="arabicPeriod"/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정치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·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경제적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/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팔레스타인 분쟁은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) </a:t>
            </a:r>
            <a:r>
              <a:rPr lang="ko-KR" altLang="en-US" sz="2400" b="1" dirty="0"/>
              <a:t>간의 민족과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종교적 </a:t>
            </a:r>
            <a:r>
              <a:rPr lang="ko-KR" altLang="en-US" sz="2400" b="1" dirty="0"/>
              <a:t>차이로 인한 갈등으로 인해 전개되고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유대인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팔레스타인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카슈미르 분쟁은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와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)</a:t>
            </a:r>
            <a:r>
              <a:rPr lang="ko-KR" altLang="en-US" sz="2400" b="1" dirty="0"/>
              <a:t>를 믿는 사람들 </a:t>
            </a:r>
            <a:r>
              <a:rPr lang="ko-KR" altLang="en-US" sz="2400" b="1" dirty="0" smtClean="0"/>
              <a:t>간의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갈등으로 </a:t>
            </a:r>
            <a:r>
              <a:rPr lang="ko-KR" altLang="en-US" sz="2400" b="1" dirty="0" smtClean="0"/>
              <a:t>인해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전개되고 </a:t>
            </a:r>
            <a:r>
              <a:rPr lang="ko-KR" altLang="en-US" sz="2400" b="1" dirty="0"/>
              <a:t>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이슬람교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힌두교</a:t>
            </a: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916832"/>
            <a:ext cx="2157112" cy="1073702"/>
          </a:xfrm>
          <a:prstGeom prst="rect">
            <a:avLst/>
          </a:prstGeom>
          <a:noFill/>
        </p:spPr>
      </p:pic>
      <p:pic>
        <p:nvPicPr>
          <p:cNvPr id="1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704405"/>
            <a:ext cx="2157112" cy="10737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661248"/>
            <a:ext cx="2157112" cy="1073702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53771"/>
            <a:ext cx="2157112" cy="1073702"/>
          </a:xfrm>
          <a:prstGeom prst="rect">
            <a:avLst/>
          </a:prstGeom>
          <a:noFill/>
        </p:spPr>
      </p:pic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2157112" cy="107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313464"/>
            <a:ext cx="864096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벨기에 남부 지역과 북부 지역의 경우는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)</a:t>
            </a:r>
            <a:r>
              <a:rPr lang="ko-KR" altLang="en-US" sz="2400" b="1" dirty="0"/>
              <a:t>의 </a:t>
            </a:r>
            <a:r>
              <a:rPr lang="ko-KR" altLang="en-US" sz="2400" b="1" dirty="0" smtClean="0"/>
              <a:t>차이로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문화적 동질성이 낮아서 발생한 갈등으로 무정부 상태를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겪기도 </a:t>
            </a:r>
            <a:r>
              <a:rPr lang="ko-KR" altLang="en-US" sz="2400" b="1" dirty="0"/>
              <a:t>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언어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최근에는 전 세계적으로 </a:t>
            </a:r>
            <a:r>
              <a:rPr lang="en-US" altLang="ko-KR" sz="2400" b="1" dirty="0" smtClean="0"/>
              <a:t>(           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이 활발해지면서 </a:t>
            </a:r>
            <a:r>
              <a:rPr lang="ko-KR" altLang="en-US" sz="2400" b="1" dirty="0" smtClean="0"/>
              <a:t>문화적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갈등이 이주자에 대한 인종적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종교적 차별의 형태로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나타나기도 </a:t>
            </a:r>
            <a:r>
              <a:rPr lang="ko-KR" altLang="en-US" sz="2400" b="1" dirty="0"/>
              <a:t>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인구 이동</a:t>
            </a:r>
          </a:p>
        </p:txBody>
      </p:sp>
      <p:pic>
        <p:nvPicPr>
          <p:cNvPr id="1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391637"/>
            <a:ext cx="2088232" cy="102058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1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754803"/>
            <a:ext cx="2088232" cy="1020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71296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6. 2005</a:t>
            </a:r>
            <a:r>
              <a:rPr lang="ko-KR" altLang="en-US" sz="2400" b="1" dirty="0"/>
              <a:t>년 벌어진 프랑스 소요 사태나 </a:t>
            </a:r>
            <a:r>
              <a:rPr lang="ko-KR" altLang="en-US" sz="2400" b="1" dirty="0" err="1"/>
              <a:t>부르카</a:t>
            </a:r>
            <a:r>
              <a:rPr lang="ko-KR" altLang="en-US" sz="2400" b="1" dirty="0"/>
              <a:t> 금지법을 </a:t>
            </a:r>
            <a:r>
              <a:rPr lang="ko-KR" altLang="en-US" sz="2400" b="1" dirty="0" smtClean="0"/>
              <a:t>둘러싼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갈등의 원인은 </a:t>
            </a:r>
            <a:r>
              <a:rPr lang="en-US" altLang="ko-KR" sz="2400" b="1" dirty="0" smtClean="0"/>
              <a:t>(         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차이에서 기인한다고 볼 수 있다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문화적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대전의 경험을 통해 세계 평화와 국제 질서를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지키려는 </a:t>
            </a:r>
            <a:r>
              <a:rPr lang="ko-KR" altLang="en-US" sz="2400" b="1" dirty="0"/>
              <a:t>목적으로 창설된 국제기구는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국제 연합</a:t>
            </a:r>
            <a:r>
              <a:rPr lang="en-US" altLang="ko-KR" sz="2400" b="1" dirty="0">
                <a:solidFill>
                  <a:srgbClr val="FF0000"/>
                </a:solidFill>
              </a:rPr>
              <a:t>(UN)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20" y="4509120"/>
            <a:ext cx="2425149" cy="1207118"/>
          </a:xfrm>
          <a:prstGeom prst="rect">
            <a:avLst/>
          </a:prstGeom>
          <a:noFill/>
        </p:spPr>
      </p:pic>
      <p:pic>
        <p:nvPicPr>
          <p:cNvPr id="1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256893"/>
            <a:ext cx="2425149" cy="12071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763699" y="2967335"/>
            <a:ext cx="6696733" cy="461665"/>
            <a:chOff x="1017683" y="2967335"/>
            <a:chExt cx="6775829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384804" y="2967335"/>
              <a:ext cx="6408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지구 환경의 변화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017683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5847587"/>
            <a:ext cx="6984776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인류가 존재하는 한 분쟁은 계속되는 것일까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877272"/>
            <a:ext cx="504056" cy="504056"/>
          </a:xfrm>
          <a:prstGeom prst="rect">
            <a:avLst/>
          </a:prstGeom>
          <a:noFill/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23" y="1349082"/>
            <a:ext cx="7840301" cy="4312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980728"/>
            <a:ext cx="8496944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지구촌의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</a:t>
            </a:r>
            <a:r>
              <a:rPr lang="ko-KR" altLang="en-US" sz="2400" b="1" dirty="0"/>
              <a:t>세기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제국주의 열강의 식민지 개척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20</a:t>
            </a:r>
            <a:r>
              <a:rPr lang="ko-KR" altLang="en-US" sz="2400" b="1" dirty="0"/>
              <a:t>세기 중반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동서의 이념 대립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현재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인종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민족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종교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문화 등 정치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경제적 이해관계에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따라 </a:t>
            </a:r>
            <a:r>
              <a:rPr lang="ko-KR" altLang="en-US" sz="2400" b="1" dirty="0"/>
              <a:t>매우 복잡하게 </a:t>
            </a:r>
            <a:r>
              <a:rPr lang="ko-KR" altLang="en-US" sz="2400" b="1" dirty="0" smtClean="0"/>
              <a:t>전개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민족과 종교의 차이로 인한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팔레스타인 분쟁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유대 인과 팔레스타인 인 간의 갈등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카슈미르 분쟁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이슬람교와 힌두교 간의 분쟁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37" y="4869160"/>
            <a:ext cx="1901227" cy="18015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35824"/>
            <a:ext cx="3022349" cy="1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959223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팔레스타인 </a:t>
            </a:r>
            <a:r>
              <a:rPr lang="ko-KR" altLang="en-US" sz="2400" b="1" dirty="0" smtClean="0"/>
              <a:t>분쟁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>
              <a:lnSpc>
                <a:spcPct val="120000"/>
              </a:lnSpc>
            </a:pPr>
            <a:r>
              <a:rPr lang="ko-KR" altLang="en-US" sz="2400" b="1" dirty="0" smtClean="0"/>
              <a:t> 팔레스타인 </a:t>
            </a:r>
            <a:r>
              <a:rPr lang="ko-KR" altLang="en-US" sz="2400" b="1" dirty="0"/>
              <a:t>분쟁은 로마 시대 유대 인들이 팔레스타인 지역에서 추방된 이후 아랍인들이 지배해 오던 이 지역에서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제</a:t>
            </a:r>
            <a:r>
              <a:rPr lang="en-US" altLang="ko-KR" sz="2400" b="1" dirty="0"/>
              <a:t>2</a:t>
            </a:r>
            <a:r>
              <a:rPr lang="ko-KR" altLang="en-US" sz="2400" b="1" dirty="0"/>
              <a:t>차 세계 대전 이후 성서의 기록을 근거로 유대인들이 </a:t>
            </a:r>
            <a:r>
              <a:rPr lang="ko-KR" altLang="en-US" sz="2400" b="1" dirty="0" smtClean="0"/>
              <a:t>이 </a:t>
            </a:r>
            <a:r>
              <a:rPr lang="ko-KR" altLang="en-US" sz="2400" b="1" dirty="0"/>
              <a:t>지역에 대한 권리를 주장하면서 이스라엘 국가를 건립한 데서 비롯되었다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이후 이스라엘과 주변국 간의 네 차례에 </a:t>
            </a:r>
            <a:r>
              <a:rPr lang="ko-KR" altLang="en-US" sz="2400" b="1" dirty="0" smtClean="0"/>
              <a:t>걸친 </a:t>
            </a:r>
            <a:r>
              <a:rPr lang="ko-KR" altLang="en-US" sz="2400" b="1" dirty="0"/>
              <a:t>중동 전쟁에서 이스라엘이 우세를 보이며 영향력을 강화하였고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이 </a:t>
            </a:r>
            <a:r>
              <a:rPr lang="ko-KR" altLang="en-US" sz="2400" b="1" dirty="0"/>
              <a:t>과정에서 약 </a:t>
            </a:r>
            <a:r>
              <a:rPr lang="en-US" altLang="ko-KR" sz="2400" b="1" dirty="0"/>
              <a:t>72</a:t>
            </a:r>
            <a:r>
              <a:rPr lang="ko-KR" altLang="en-US" sz="2400" b="1" dirty="0"/>
              <a:t>만 명의 팔레스타인 인이 이스라엘을 떠나 </a:t>
            </a:r>
            <a:r>
              <a:rPr lang="ko-KR" altLang="en-US" sz="2400" b="1" dirty="0" smtClean="0"/>
              <a:t>주변 </a:t>
            </a:r>
            <a:r>
              <a:rPr lang="ko-KR" altLang="en-US" sz="2400" b="1" dirty="0"/>
              <a:t>국가에서 난민 생활을 하게 되었다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611560" y="1844824"/>
            <a:ext cx="374441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 </a:t>
            </a:r>
            <a:r>
              <a:rPr lang="ko-KR" altLang="en-US" sz="2400" b="1" dirty="0"/>
              <a:t>팔레스타인 </a:t>
            </a:r>
            <a:r>
              <a:rPr lang="ko-KR" altLang="en-US" sz="2400" b="1" dirty="0" smtClean="0"/>
              <a:t>분쟁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11560" y="4993431"/>
            <a:ext cx="3301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400" b="1" dirty="0" smtClean="0"/>
              <a:t>▲ 폭격에 의해 부서진 가자 지구</a:t>
            </a:r>
            <a:endParaRPr lang="ko-KR" altLang="en-US" sz="14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1" y="2492896"/>
            <a:ext cx="4136893" cy="248077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74151"/>
            <a:ext cx="2818986" cy="42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34190"/>
            <a:ext cx="8712968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300" b="1" dirty="0"/>
              <a:t>[</a:t>
            </a:r>
            <a:r>
              <a:rPr lang="ko-KR" altLang="en-US" sz="2300" b="1" dirty="0"/>
              <a:t>자료</a:t>
            </a:r>
            <a:r>
              <a:rPr lang="en-US" altLang="ko-KR" sz="2300" b="1" dirty="0"/>
              <a:t>2] </a:t>
            </a:r>
            <a:r>
              <a:rPr lang="ko-KR" altLang="en-US" sz="2300" b="1" dirty="0"/>
              <a:t>카슈미르 </a:t>
            </a:r>
            <a:r>
              <a:rPr lang="ko-KR" altLang="en-US" sz="2300" b="1" dirty="0" smtClean="0"/>
              <a:t>분쟁</a:t>
            </a:r>
            <a:endParaRPr lang="en-US" altLang="ko-KR" sz="2300" b="1" dirty="0" smtClean="0"/>
          </a:p>
          <a:p>
            <a:pPr fontAlgn="base">
              <a:lnSpc>
                <a:spcPct val="20000"/>
              </a:lnSpc>
            </a:pPr>
            <a:endParaRPr lang="ko-KR" altLang="en-US" sz="2300" b="1" dirty="0"/>
          </a:p>
          <a:p>
            <a:pPr fontAlgn="base">
              <a:lnSpc>
                <a:spcPct val="120000"/>
              </a:lnSpc>
            </a:pPr>
            <a:r>
              <a:rPr lang="en-US" altLang="ko-KR" sz="2300" b="1" dirty="0" smtClean="0"/>
              <a:t> 1947</a:t>
            </a:r>
            <a:r>
              <a:rPr lang="ko-KR" altLang="en-US" sz="2300" b="1" dirty="0"/>
              <a:t>년 인도와 파키스탄이 영국으로부터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독립할 </a:t>
            </a:r>
            <a:r>
              <a:rPr lang="ko-KR" altLang="en-US" sz="2300" b="1" dirty="0"/>
              <a:t>때</a:t>
            </a:r>
            <a:r>
              <a:rPr lang="en-US" altLang="ko-KR" sz="2300" b="1" dirty="0"/>
              <a:t>, </a:t>
            </a:r>
            <a:r>
              <a:rPr lang="ko-KR" altLang="en-US" sz="2300" b="1" dirty="0"/>
              <a:t>인도 </a:t>
            </a:r>
            <a:r>
              <a:rPr lang="ko-KR" altLang="en-US" sz="2300" b="1" dirty="0" smtClean="0"/>
              <a:t>북쪽에 </a:t>
            </a:r>
            <a:r>
              <a:rPr lang="ko-KR" altLang="en-US" sz="2300" b="1" dirty="0"/>
              <a:t>있는 카슈미르 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지역은 </a:t>
            </a:r>
            <a:r>
              <a:rPr lang="ko-KR" altLang="en-US" sz="2300" b="1" dirty="0"/>
              <a:t>이슬람계</a:t>
            </a:r>
            <a:r>
              <a:rPr lang="en-US" altLang="ko-KR" sz="2300" b="1" dirty="0"/>
              <a:t>(77%)</a:t>
            </a:r>
            <a:r>
              <a:rPr lang="ko-KR" altLang="en-US" sz="2300" b="1" dirty="0"/>
              <a:t>가 많음에도 </a:t>
            </a:r>
            <a:r>
              <a:rPr lang="ko-KR" altLang="en-US" sz="2300" b="1" dirty="0" smtClean="0"/>
              <a:t>불구</a:t>
            </a:r>
            <a:endParaRPr lang="en-US" altLang="ko-KR" sz="23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하고 </a:t>
            </a:r>
            <a:r>
              <a:rPr lang="ko-KR" altLang="en-US" sz="2300" b="1" dirty="0"/>
              <a:t>통치권을 장악하고 있던 </a:t>
            </a:r>
            <a:r>
              <a:rPr lang="ko-KR" altLang="en-US" sz="2300" b="1" dirty="0" smtClean="0"/>
              <a:t>힌두교계</a:t>
            </a:r>
            <a:endParaRPr lang="en-US" altLang="ko-KR" sz="23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300" b="1" dirty="0" smtClean="0"/>
              <a:t>(</a:t>
            </a:r>
            <a:r>
              <a:rPr lang="en-US" altLang="ko-KR" sz="2300" b="1" dirty="0"/>
              <a:t>22%)</a:t>
            </a:r>
            <a:r>
              <a:rPr lang="ko-KR" altLang="en-US" sz="2300" b="1" dirty="0"/>
              <a:t>가 인도 귀속을 결정하였다</a:t>
            </a:r>
            <a:r>
              <a:rPr lang="en-US" altLang="ko-KR" sz="2300" b="1" dirty="0"/>
              <a:t>. </a:t>
            </a:r>
            <a:r>
              <a:rPr lang="ko-KR" altLang="en-US" sz="2300" b="1" dirty="0" smtClean="0"/>
              <a:t>이에 이슬람계의 </a:t>
            </a:r>
            <a:r>
              <a:rPr lang="ko-KR" altLang="en-US" sz="2300" b="1" dirty="0"/>
              <a:t>독립을 지지하는 파키스탄과 이를 저지하려는 인도 사이에 인도 </a:t>
            </a:r>
            <a:r>
              <a:rPr lang="en-US" altLang="ko-KR" sz="2300" b="1" dirty="0"/>
              <a:t>- </a:t>
            </a:r>
            <a:r>
              <a:rPr lang="ko-KR" altLang="en-US" sz="2300" b="1" dirty="0"/>
              <a:t>파키스탄 전쟁이 </a:t>
            </a:r>
            <a:r>
              <a:rPr lang="ko-KR" altLang="en-US" sz="2300" b="1" dirty="0" smtClean="0"/>
              <a:t>벌어졌다</a:t>
            </a:r>
            <a:r>
              <a:rPr lang="en-US" altLang="ko-KR" sz="2300" b="1" dirty="0"/>
              <a:t>. 1948</a:t>
            </a:r>
            <a:r>
              <a:rPr lang="ko-KR" altLang="en-US" sz="2300" b="1" dirty="0"/>
              <a:t>년 </a:t>
            </a:r>
            <a:r>
              <a:rPr lang="ko-KR" altLang="en-US" sz="2300" b="1" dirty="0" smtClean="0"/>
              <a:t>유엔의 중재로</a:t>
            </a:r>
            <a:r>
              <a:rPr lang="en-US" altLang="ko-KR" sz="2300" b="1" dirty="0"/>
              <a:t> </a:t>
            </a:r>
            <a:r>
              <a:rPr lang="ko-KR" altLang="en-US" sz="2300" b="1" dirty="0" err="1" smtClean="0"/>
              <a:t>잠무</a:t>
            </a:r>
            <a:r>
              <a:rPr lang="ko-KR" altLang="en-US" sz="2300" b="1" dirty="0" smtClean="0"/>
              <a:t> </a:t>
            </a:r>
            <a:r>
              <a:rPr lang="ko-KR" altLang="en-US" sz="2300" b="1" dirty="0"/>
              <a:t>카슈미르 지역은 인도 관할</a:t>
            </a:r>
            <a:r>
              <a:rPr lang="en-US" altLang="ko-KR" sz="2300" b="1" dirty="0"/>
              <a:t>, </a:t>
            </a:r>
            <a:r>
              <a:rPr lang="ko-KR" altLang="en-US" sz="2300" b="1" dirty="0" err="1"/>
              <a:t>아자드</a:t>
            </a:r>
            <a:r>
              <a:rPr lang="ko-KR" altLang="en-US" sz="2300" b="1" dirty="0"/>
              <a:t> </a:t>
            </a:r>
            <a:r>
              <a:rPr lang="ko-KR" altLang="en-US" sz="2300" b="1" dirty="0" smtClean="0"/>
              <a:t>카슈미르 </a:t>
            </a:r>
            <a:r>
              <a:rPr lang="ko-KR" altLang="en-US" sz="2300" b="1" dirty="0"/>
              <a:t>지역은 </a:t>
            </a:r>
            <a:r>
              <a:rPr lang="ko-KR" altLang="en-US" sz="2300" b="1" dirty="0" smtClean="0"/>
              <a:t>파키스탄 </a:t>
            </a:r>
            <a:r>
              <a:rPr lang="ko-KR" altLang="en-US" sz="2300" b="1" dirty="0"/>
              <a:t>관할로 하여 휴전을 맺었다</a:t>
            </a:r>
            <a:r>
              <a:rPr lang="en-US" altLang="ko-KR" sz="2300" b="1" dirty="0"/>
              <a:t>. </a:t>
            </a:r>
            <a:r>
              <a:rPr lang="ko-KR" altLang="en-US" sz="2300" b="1" dirty="0" smtClean="0"/>
              <a:t>하지만 </a:t>
            </a:r>
            <a:r>
              <a:rPr lang="ko-KR" altLang="en-US" sz="2300" b="1" dirty="0"/>
              <a:t>종교적 갈등과 </a:t>
            </a:r>
            <a:r>
              <a:rPr lang="ko-KR" altLang="en-US" sz="2300" b="1" dirty="0" smtClean="0"/>
              <a:t>카슈미르 </a:t>
            </a:r>
            <a:r>
              <a:rPr lang="ko-KR" altLang="en-US" sz="2300" b="1" dirty="0"/>
              <a:t>지역의 지정학적 </a:t>
            </a:r>
            <a:r>
              <a:rPr lang="ko-KR" altLang="en-US" sz="2300" b="1" dirty="0" smtClean="0"/>
              <a:t>중요성 </a:t>
            </a:r>
            <a:r>
              <a:rPr lang="ko-KR" altLang="en-US" sz="2300" b="1" dirty="0"/>
              <a:t>때문에 크고 작은 분쟁이 </a:t>
            </a:r>
            <a:r>
              <a:rPr lang="ko-KR" altLang="en-US" sz="2300" b="1" dirty="0" smtClean="0"/>
              <a:t>계속되고 </a:t>
            </a:r>
            <a:r>
              <a:rPr lang="ko-KR" altLang="en-US" sz="2300" b="1" dirty="0"/>
              <a:t>있다</a:t>
            </a:r>
            <a:r>
              <a:rPr lang="en-US" altLang="ko-KR" sz="2300" b="1" dirty="0"/>
              <a:t>.</a:t>
            </a:r>
            <a:endParaRPr lang="ko-KR" altLang="en-US" sz="2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991" y="1700808"/>
            <a:ext cx="3299473" cy="23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251520" y="1834190"/>
            <a:ext cx="8712968" cy="455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분쟁이 끊이지 않는 </a:t>
            </a:r>
            <a:r>
              <a:rPr lang="ko-KR" altLang="en-US" sz="2400" b="1" dirty="0" smtClean="0"/>
              <a:t>아프리카</a:t>
            </a:r>
            <a:endParaRPr lang="en-US" altLang="ko-KR" sz="2400" b="1" dirty="0" smtClean="0"/>
          </a:p>
          <a:p>
            <a:pPr fontAlgn="base">
              <a:lnSpc>
                <a:spcPct val="20000"/>
              </a:lnSpc>
            </a:pPr>
            <a:endParaRPr lang="ko-KR" altLang="en-US" sz="2400" b="1" dirty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아프리카는 </a:t>
            </a:r>
            <a:r>
              <a:rPr lang="ko-KR" altLang="en-US" sz="2400" b="1" dirty="0"/>
              <a:t>식민지 시대에 열강에 의해 종족이나 문화적 범위의 고려 없이 영토가 나뉘었다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이로 인해 서로 다른 문화와 </a:t>
            </a:r>
            <a:r>
              <a:rPr lang="ko-KR" altLang="en-US" sz="2400" b="1" dirty="0" smtClean="0"/>
              <a:t>언어를 </a:t>
            </a:r>
            <a:r>
              <a:rPr lang="ko-KR" altLang="en-US" sz="2400" b="1" dirty="0"/>
              <a:t>갖는 여러 종족이 하나의 국가로 묶이게 되면서 종족 </a:t>
            </a:r>
            <a:r>
              <a:rPr lang="ko-KR" altLang="en-US" sz="2400" b="1" dirty="0" smtClean="0"/>
              <a:t>간의 </a:t>
            </a:r>
            <a:r>
              <a:rPr lang="ko-KR" altLang="en-US" sz="2400" b="1" dirty="0"/>
              <a:t>분쟁이 끊이지 않고 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르완다 내전은 종족 분쟁의 </a:t>
            </a:r>
            <a:r>
              <a:rPr lang="ko-KR" altLang="en-US" sz="2400" b="1" dirty="0" smtClean="0"/>
              <a:t>대표적인 </a:t>
            </a:r>
            <a:r>
              <a:rPr lang="ko-KR" altLang="en-US" sz="2400" b="1" dirty="0"/>
              <a:t>사례로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소수의 식민 통치를 통해 차별을 겪어 온 </a:t>
            </a:r>
            <a:r>
              <a:rPr lang="ko-KR" altLang="en-US" sz="2400" b="1" dirty="0" err="1" smtClean="0"/>
              <a:t>투치족과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후투족</a:t>
            </a:r>
            <a:r>
              <a:rPr lang="ko-KR" altLang="en-US" sz="2400" b="1" dirty="0"/>
              <a:t> 간의 갈등 때문에 수십만 명의 학살과 난민이 발생했다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지금은 정권을 장악한 </a:t>
            </a:r>
            <a:r>
              <a:rPr lang="ko-KR" altLang="en-US" sz="2400" b="1" dirty="0" err="1"/>
              <a:t>투치족이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후투족과의</a:t>
            </a:r>
            <a:r>
              <a:rPr lang="ko-KR" altLang="en-US" sz="2400" b="1" dirty="0"/>
              <a:t> 화해를 시도함으로써 분쟁은 일단락되었지만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갈등이 재현될 가능성은 여전히 남아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017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(195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민족과 종교 차이로 인한 분쟁 지역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지구촌의 분쟁과 갈등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5436096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5373216"/>
            <a:ext cx="3672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400" b="1" dirty="0" smtClean="0"/>
              <a:t>▲ 르완다 내전의 아픔을 추모하는 이들</a:t>
            </a:r>
            <a:endParaRPr lang="ko-KR" altLang="en-US" sz="1400" b="1" dirty="0"/>
          </a:p>
        </p:txBody>
      </p:sp>
      <p:sp>
        <p:nvSpPr>
          <p:cNvPr id="5" name="직사각형 4"/>
          <p:cNvSpPr/>
          <p:nvPr/>
        </p:nvSpPr>
        <p:spPr>
          <a:xfrm>
            <a:off x="467544" y="1844824"/>
            <a:ext cx="5328703" cy="491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3] </a:t>
            </a:r>
            <a:r>
              <a:rPr lang="ko-KR" altLang="en-US" sz="2400" b="1" dirty="0"/>
              <a:t>분쟁이 끊이지 않는 아프리카</a:t>
            </a:r>
            <a:endParaRPr lang="en-US" altLang="ko-KR" sz="2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2492896"/>
            <a:ext cx="3588385" cy="288061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62872"/>
            <a:ext cx="3600007" cy="38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2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1529</Words>
  <Application>Microsoft Office PowerPoint</Application>
  <PresentationFormat>화면 슬라이드 쇼(4:3)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1256</cp:revision>
  <dcterms:created xsi:type="dcterms:W3CDTF">2013-04-05T04:18:36Z</dcterms:created>
  <dcterms:modified xsi:type="dcterms:W3CDTF">2014-02-21T14:55:24Z</dcterms:modified>
</cp:coreProperties>
</file>