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405" r:id="rId7"/>
    <p:sldId id="406" r:id="rId8"/>
    <p:sldId id="349" r:id="rId9"/>
    <p:sldId id="391" r:id="rId10"/>
    <p:sldId id="403" r:id="rId11"/>
    <p:sldId id="407" r:id="rId12"/>
    <p:sldId id="408" r:id="rId13"/>
    <p:sldId id="409" r:id="rId14"/>
    <p:sldId id="410" r:id="rId15"/>
    <p:sldId id="411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인구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식량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그리고 자원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세계의 인구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170383"/>
            <a:ext cx="8640960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6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지역마다 다른 인구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개발 도상국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급속한 인구 증가로 인한 문제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빈곤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자원 부족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일자리 부족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인구 유출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선진국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저출산</a:t>
            </a:r>
            <a:r>
              <a:rPr lang="ko-KR" altLang="en-US" sz="2400" b="1" dirty="0"/>
              <a:t> 문제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고령화 문제 → 노동력 부족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침체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 보장 비용 증가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우리나라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저출산</a:t>
            </a:r>
            <a:r>
              <a:rPr lang="ko-KR" altLang="en-US" sz="2400" b="1" dirty="0"/>
              <a:t> 현상 지속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고령화 문제 심화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7276" y="6309320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400" b="1" dirty="0" smtClean="0"/>
              <a:t>▲ 개발 도상국의 가족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가나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096832" y="6309320"/>
            <a:ext cx="2163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400" b="1" dirty="0" smtClean="0"/>
              <a:t>▲ 선진국의 가족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영국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" y="4057938"/>
            <a:ext cx="3280702" cy="22513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55" y="4057937"/>
            <a:ext cx="3121097" cy="22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en-US" altLang="ko-KR" sz="2800" b="1" dirty="0" err="1"/>
              <a:t>세계의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다양한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인구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문제</a:t>
            </a:r>
            <a:endParaRPr lang="en-US" altLang="ko-K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3528" y="206084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선진국과 개발 도상국의 인구 피라미드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8" y="2708921"/>
            <a:ext cx="8517754" cy="29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7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en-US" altLang="ko-KR" sz="2800" b="1" dirty="0" err="1"/>
              <a:t>세계의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다양한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인구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문제</a:t>
            </a:r>
            <a:endParaRPr lang="en-US" altLang="ko-K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9512" y="1706143"/>
            <a:ext cx="8712968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2] </a:t>
            </a:r>
            <a:r>
              <a:rPr lang="ko-KR" altLang="en-US" sz="2200" b="1" dirty="0"/>
              <a:t>선진국과 개발 도상국의 인구 </a:t>
            </a:r>
            <a:r>
              <a:rPr lang="ko-KR" altLang="en-US" sz="2200" b="1" dirty="0" smtClean="0"/>
              <a:t>문제</a:t>
            </a:r>
            <a:endParaRPr lang="en-US" altLang="ko-KR" sz="2200" b="1" dirty="0" smtClean="0"/>
          </a:p>
          <a:p>
            <a:pPr fontAlgn="base">
              <a:lnSpc>
                <a:spcPct val="2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선진국과 </a:t>
            </a:r>
            <a:r>
              <a:rPr lang="ko-KR" altLang="en-US" sz="2200" b="1" dirty="0"/>
              <a:t>개발 도상국의 상반된 인구 구조는 저마다 다른 사회 문제를 낳고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선진국은 고령화 문제로 몸살을 앓고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상대적으로 </a:t>
            </a:r>
            <a:r>
              <a:rPr lang="ko-KR" altLang="en-US" sz="2200" b="1" dirty="0" smtClean="0"/>
              <a:t>적은 </a:t>
            </a:r>
            <a:r>
              <a:rPr lang="ko-KR" altLang="en-US" sz="2200" b="1" dirty="0"/>
              <a:t>수의 </a:t>
            </a:r>
            <a:r>
              <a:rPr lang="ko-KR" altLang="en-US" sz="2200" b="1" dirty="0" err="1"/>
              <a:t>젊은층이</a:t>
            </a:r>
            <a:r>
              <a:rPr lang="ko-KR" altLang="en-US" sz="2200" b="1" dirty="0"/>
              <a:t> 급격히 늘어나는 노인을 부양해야 하기 때문이다</a:t>
            </a:r>
            <a:r>
              <a:rPr lang="en-US" altLang="ko-KR" sz="2200" b="1" dirty="0"/>
              <a:t>. </a:t>
            </a:r>
            <a:r>
              <a:rPr lang="ko-KR" altLang="en-US" sz="2200" b="1" dirty="0" smtClean="0"/>
              <a:t>노인이 </a:t>
            </a:r>
            <a:r>
              <a:rPr lang="ko-KR" altLang="en-US" sz="2200" b="1" dirty="0"/>
              <a:t>많아지면서 경제 성장률은 떨어지고</a:t>
            </a:r>
            <a:r>
              <a:rPr lang="en-US" altLang="ko-KR" sz="2200" b="1" dirty="0"/>
              <a:t>, </a:t>
            </a:r>
            <a:r>
              <a:rPr lang="ko-KR" altLang="en-US" sz="2200" b="1" dirty="0" err="1"/>
              <a:t>젊은층은</a:t>
            </a:r>
            <a:r>
              <a:rPr lang="ko-KR" altLang="en-US" sz="2200" b="1" dirty="0"/>
              <a:t> 연금 등의 부담으로 결혼을 해도 출산을 지연하거나 하지 않는 경우가 늘어난다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결국 </a:t>
            </a:r>
            <a:r>
              <a:rPr lang="ko-KR" altLang="en-US" sz="2200" b="1" dirty="0"/>
              <a:t>시간이 </a:t>
            </a:r>
            <a:r>
              <a:rPr lang="ko-KR" altLang="en-US" sz="2200" b="1" dirty="0" smtClean="0"/>
              <a:t>흐르면서 </a:t>
            </a:r>
            <a:r>
              <a:rPr lang="ko-KR" altLang="en-US" sz="2200" b="1" dirty="0"/>
              <a:t>고령화는 </a:t>
            </a:r>
            <a:r>
              <a:rPr lang="ko-KR" altLang="en-US" sz="2200" b="1" dirty="0" smtClean="0"/>
              <a:t>더욱 </a:t>
            </a:r>
            <a:r>
              <a:rPr lang="ko-KR" altLang="en-US" sz="2200" b="1" dirty="0"/>
              <a:t>심화되는 악순환의 구조에 </a:t>
            </a:r>
            <a:r>
              <a:rPr lang="ko-KR" altLang="en-US" sz="2200" b="1" dirty="0" smtClean="0"/>
              <a:t>빠지게 된다</a:t>
            </a:r>
            <a:r>
              <a:rPr lang="en-US" altLang="ko-KR" sz="2200" b="1" dirty="0" smtClean="0"/>
              <a:t>.</a:t>
            </a:r>
            <a:r>
              <a:rPr lang="ko-KR" altLang="en-US" sz="2200" b="1" dirty="0"/>
              <a:t> </a:t>
            </a:r>
            <a:r>
              <a:rPr lang="ko-KR" altLang="en-US" sz="2200" b="1" dirty="0" smtClean="0"/>
              <a:t>반대로 </a:t>
            </a:r>
            <a:r>
              <a:rPr lang="ko-KR" altLang="en-US" sz="2200" b="1" dirty="0"/>
              <a:t>개발 도상국은 교육 수준이 낮은 </a:t>
            </a:r>
            <a:r>
              <a:rPr lang="ko-KR" altLang="en-US" sz="2200" b="1" dirty="0" err="1"/>
              <a:t>젊은층이</a:t>
            </a:r>
            <a:r>
              <a:rPr lang="ko-KR" altLang="en-US" sz="2200" b="1" dirty="0"/>
              <a:t> 늘어나면서 </a:t>
            </a:r>
            <a:r>
              <a:rPr lang="ko-KR" altLang="en-US" sz="2200" b="1" dirty="0" smtClean="0"/>
              <a:t>가치 있는 </a:t>
            </a:r>
            <a:r>
              <a:rPr lang="ko-KR" altLang="en-US" sz="2200" b="1" dirty="0"/>
              <a:t>일자리를 찾지 못해 실업 문제가 확산되고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이는 </a:t>
            </a:r>
            <a:r>
              <a:rPr lang="ko-KR" altLang="en-US" sz="2200" b="1" dirty="0" smtClean="0"/>
              <a:t>사회적 갈등으로 </a:t>
            </a:r>
            <a:r>
              <a:rPr lang="ko-KR" altLang="en-US" sz="2200" b="1" dirty="0"/>
              <a:t>나타날 수 있어 선진국보다 더욱 심각한 사회 문제가 되고 </a:t>
            </a:r>
            <a:r>
              <a:rPr lang="ko-KR" altLang="en-US" sz="2200" b="1" dirty="0" smtClean="0"/>
              <a:t>있다</a:t>
            </a:r>
            <a:r>
              <a:rPr lang="en-US" altLang="ko-KR" sz="2200" b="1" dirty="0" smtClean="0"/>
              <a:t>.</a:t>
            </a:r>
            <a:r>
              <a:rPr lang="ko-KR" altLang="en-US" sz="2200" b="1" dirty="0"/>
              <a:t> </a:t>
            </a:r>
            <a:r>
              <a:rPr lang="ko-KR" altLang="en-US" sz="2200" b="1" dirty="0" smtClean="0"/>
              <a:t>                    </a:t>
            </a:r>
            <a:r>
              <a:rPr lang="en-US" altLang="ko-KR" sz="2200" b="1" dirty="0" smtClean="0"/>
              <a:t>- </a:t>
            </a:r>
            <a:r>
              <a:rPr lang="ko-KR" altLang="en-US" sz="2200" b="1" dirty="0" err="1"/>
              <a:t>헤럴드경제</a:t>
            </a:r>
            <a:r>
              <a:rPr lang="en-US" altLang="ko-KR" sz="2200" b="1" dirty="0"/>
              <a:t>, 2011. 9. 27. -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0229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en-US" altLang="ko-KR" sz="2800" b="1" dirty="0" err="1"/>
              <a:t>세계의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다양한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인구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문제</a:t>
            </a:r>
            <a:endParaRPr lang="en-US" altLang="ko-K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9512" y="2221414"/>
            <a:ext cx="4608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3] </a:t>
            </a:r>
            <a:r>
              <a:rPr lang="ko-KR" altLang="en-US" sz="2100" b="1" dirty="0"/>
              <a:t>주요 국가의 합계 출산율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502844" y="2221414"/>
            <a:ext cx="4608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4] </a:t>
            </a:r>
            <a:r>
              <a:rPr lang="ko-KR" altLang="en-US" sz="2100" b="1" dirty="0"/>
              <a:t>주요 국가의 고령 인구 비율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8637785" cy="22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1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en-US" altLang="ko-KR" sz="2800" b="1" dirty="0" err="1"/>
              <a:t>세계의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다양한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인구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문제</a:t>
            </a:r>
            <a:endParaRPr lang="en-US" altLang="ko-K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520" y="2167345"/>
            <a:ext cx="874846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선진국과 개발 도상국의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인구 </a:t>
            </a:r>
            <a:r>
              <a:rPr lang="ko-KR" altLang="en-US" sz="2400" b="1" dirty="0"/>
              <a:t>문제를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선진국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노년층 인구의 비율이 너무 높다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고령화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).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유소년층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인구의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비율이 너무 낮다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저출산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이로 인해 노동력 부족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침체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사회 보장 비용 증가 등의 문제가 발생한다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개발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도상국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출산율이 높아 인구 증가율이 높다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이로 인해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빈곤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일자리 부족 등의 문제가 발생하였다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6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en-US" altLang="ko-KR" sz="2800" b="1" dirty="0" err="1"/>
              <a:t>세계의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다양한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인구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문제</a:t>
            </a:r>
            <a:endParaRPr lang="en-US" altLang="ko-K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520" y="1930879"/>
            <a:ext cx="889248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보고 국가별 합계 출산율과 경제 발전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정도와의 </a:t>
            </a:r>
            <a:r>
              <a:rPr lang="ko-KR" altLang="en-US" sz="2400" b="1" dirty="0"/>
              <a:t>관계를 </a:t>
            </a:r>
            <a:r>
              <a:rPr lang="ko-KR" altLang="en-US" sz="2400" b="1" dirty="0" err="1"/>
              <a:t>연관지어</a:t>
            </a:r>
            <a:r>
              <a:rPr lang="ko-KR" altLang="en-US" sz="2400" b="1" dirty="0"/>
              <a:t>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발전 정도가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높은 국가일수록 합계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출산율은 낮아지는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경향을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보인다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</a:t>
            </a:r>
            <a:r>
              <a:rPr lang="ko-KR" altLang="en-US" sz="2400" b="1" dirty="0"/>
              <a:t>를 보고 고령 인구 비율과 경제 발전 </a:t>
            </a:r>
            <a:r>
              <a:rPr lang="ko-KR" altLang="en-US" sz="2400" b="1" dirty="0" smtClean="0"/>
              <a:t>정도와의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관계에 관하여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발전 정도가 높은 국가일수록 고령 인구 비율이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높아지는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경향을 보인다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1231007"/>
            <a:ext cx="8820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일정한 </a:t>
            </a:r>
            <a:r>
              <a:rPr lang="ko-KR" altLang="en-US" sz="2400" b="1" dirty="0"/>
              <a:t>지역 내에 거주하고 있는 주민을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5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인구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2. 20</a:t>
            </a:r>
            <a:r>
              <a:rPr lang="ko-KR" altLang="en-US" sz="2400" b="1" dirty="0"/>
              <a:t>세기 후반 세계적으로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가 빠르게 진행되면서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인구 </a:t>
            </a:r>
            <a:r>
              <a:rPr lang="ko-KR" altLang="en-US" sz="2400" b="1" dirty="0"/>
              <a:t>증가 속도도 매우 빨라졌다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산업화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세계 인구의 절반 이상은 주로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 </a:t>
            </a:r>
            <a:r>
              <a:rPr lang="ko-KR" altLang="en-US" sz="2400" b="1" dirty="0"/>
              <a:t>기후 지역의 </a:t>
            </a:r>
            <a:r>
              <a:rPr lang="ko-KR" altLang="en-US" sz="2400" b="1" dirty="0" smtClean="0"/>
              <a:t>하천과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해안 지역에 집중하여 분포한다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온대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57" y="1556792"/>
            <a:ext cx="1897929" cy="944694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92418"/>
            <a:ext cx="1897929" cy="944694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45224"/>
            <a:ext cx="1897929" cy="94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652139"/>
            <a:ext cx="87849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인구 분포는 자연환경의 영향을 많이 받지만 최근에는 교통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산업 </a:t>
            </a:r>
            <a:r>
              <a:rPr lang="ko-KR" altLang="en-US" sz="2400" b="1" dirty="0"/>
              <a:t>등의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 ) </a:t>
            </a:r>
            <a:r>
              <a:rPr lang="ko-KR" altLang="en-US" sz="2400" b="1" dirty="0"/>
              <a:t>요인이 더 큰 영향을 끼치고 있다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·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경제적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개발 도상국에서 인구의 자연 증가율이 지나치게 높을 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발생할 </a:t>
            </a:r>
            <a:r>
              <a:rPr lang="ko-KR" altLang="en-US" sz="2400" b="1" dirty="0"/>
              <a:t>수 있는 인구 문제는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빈곤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기아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64904"/>
            <a:ext cx="2425149" cy="1207118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4725144"/>
            <a:ext cx="2425149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선진국에서는 자녀에 대한 가치관이 변하면서 출산율이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낮아져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현상이 나타나며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평균 수명 증가로 </a:t>
            </a:r>
            <a:r>
              <a:rPr lang="ko-KR" altLang="en-US" sz="2400" b="1" dirty="0" smtClean="0"/>
              <a:t>노인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인구가 </a:t>
            </a:r>
            <a:r>
              <a:rPr lang="ko-KR" altLang="en-US" sz="2400" b="1" dirty="0"/>
              <a:t>크게 늘어나면서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현상이 심화되고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저출산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고령화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7. 65</a:t>
            </a:r>
            <a:r>
              <a:rPr lang="ko-KR" altLang="en-US" sz="2400" b="1" dirty="0"/>
              <a:t>세 이상 인구가 전체 인구에서 차지하는 비율이 </a:t>
            </a:r>
            <a:r>
              <a:rPr lang="en-US" altLang="ko-KR" sz="2400" b="1" dirty="0"/>
              <a:t>7%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이상인 </a:t>
            </a:r>
            <a:r>
              <a:rPr lang="ko-KR" altLang="en-US" sz="2400" b="1" dirty="0"/>
              <a:t>사회를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고령화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16884"/>
            <a:ext cx="2592288" cy="1207118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3" y="4941168"/>
            <a:ext cx="2425149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51724" y="2967335"/>
            <a:ext cx="6696740" cy="461665"/>
            <a:chOff x="1309110" y="2967335"/>
            <a:chExt cx="6775836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7623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세계의 식량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09110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세계 인구 규모와 분포의 변화에 대한 자료 분석을 통해 현재와 미래의 인구 특성을 이해하고</a:t>
            </a:r>
            <a:r>
              <a:rPr lang="en-US" altLang="ko-KR" b="1" dirty="0"/>
              <a:t>, </a:t>
            </a:r>
            <a:r>
              <a:rPr lang="ko-KR" altLang="en-US" b="1" dirty="0"/>
              <a:t>현재와 미래 지구촌의 다양한 인구 문제 양상을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114567"/>
            <a:ext cx="7920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세계 인구가 지금과 같은 추세로 계속 증가한다면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문제가 발생할까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144252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35977" cy="3476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196752"/>
            <a:ext cx="813690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세계의 인구 규모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70</a:t>
            </a:r>
            <a:r>
              <a:rPr lang="ko-KR" altLang="en-US" sz="2400" b="1" dirty="0"/>
              <a:t>억 명 돌파</a:t>
            </a:r>
            <a:r>
              <a:rPr lang="en-US" altLang="ko-KR" sz="2400" b="1" dirty="0"/>
              <a:t>(2011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31</a:t>
            </a:r>
            <a:r>
              <a:rPr lang="ko-KR" altLang="en-US" sz="2400" b="1" dirty="0"/>
              <a:t>일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7,067,810,685</a:t>
            </a:r>
            <a:r>
              <a:rPr lang="ko-KR" altLang="en-US" sz="2400" b="1" dirty="0"/>
              <a:t>명</a:t>
            </a:r>
            <a:r>
              <a:rPr lang="en-US" altLang="ko-KR" sz="2400" b="1" dirty="0"/>
              <a:t>(2013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22</a:t>
            </a:r>
            <a:r>
              <a:rPr lang="ko-KR" altLang="en-US" sz="2400" b="1" dirty="0"/>
              <a:t>일 기준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세계의 인구 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1750~1900</a:t>
            </a:r>
            <a:r>
              <a:rPr lang="ko-KR" altLang="en-US" sz="2400" b="1" dirty="0"/>
              <a:t>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인구 성장률이 </a:t>
            </a:r>
            <a:r>
              <a:rPr lang="en-US" altLang="ko-KR" sz="2400" b="1" dirty="0"/>
              <a:t>0.5% </a:t>
            </a:r>
            <a:r>
              <a:rPr lang="ko-KR" altLang="en-US" sz="2400" b="1" dirty="0"/>
              <a:t>내외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20</a:t>
            </a:r>
            <a:r>
              <a:rPr lang="ko-KR" altLang="en-US" sz="2400" b="1" dirty="0"/>
              <a:t>세기 전반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인구 성장률이 거의 </a:t>
            </a:r>
            <a:r>
              <a:rPr lang="en-US" altLang="ko-KR" sz="2400" b="1" dirty="0"/>
              <a:t>1%</a:t>
            </a:r>
            <a:r>
              <a:rPr lang="ko-KR" altLang="en-US" sz="2400" b="1" dirty="0"/>
              <a:t>에 근접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20</a:t>
            </a:r>
            <a:r>
              <a:rPr lang="ko-KR" altLang="en-US" sz="2400" b="1" dirty="0"/>
              <a:t>세기 후반</a:t>
            </a:r>
            <a:r>
              <a:rPr lang="en-US" altLang="ko-KR" sz="2400" b="1" dirty="0"/>
              <a:t>: 2%</a:t>
            </a:r>
            <a:r>
              <a:rPr lang="ko-KR" altLang="en-US" sz="2400" b="1" dirty="0"/>
              <a:t>에 가까운 인구 성장률이 나타남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인구 성장 요인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농업 혁명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신석기 시대 이후 농경의 시작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산업 혁명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산업화 진행 → 인구 급증 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2" y="4509120"/>
            <a:ext cx="2649004" cy="21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91515"/>
            <a:ext cx="8640960" cy="403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세계의 인구 분포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인구 분포에 영향을 미치는 요인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자연적 </a:t>
            </a:r>
            <a:r>
              <a:rPr lang="ko-KR" altLang="en-US" sz="2400" b="1" dirty="0" smtClean="0"/>
              <a:t>요인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지형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기후 등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사회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 요인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교통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산업 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인구 밀집 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자연환경이 유리한 지역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아시아 계절풍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지대의 </a:t>
            </a:r>
            <a:r>
              <a:rPr lang="ko-KR" altLang="en-US" sz="2400" b="1" dirty="0"/>
              <a:t>벼농사 지역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상공업 발달 지역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서부 유럽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북동부 </a:t>
            </a:r>
            <a:r>
              <a:rPr lang="ko-KR" altLang="en-US" sz="2400" b="1" dirty="0"/>
              <a:t>지역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인구 희박 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기후나 지형 조건이 열악한 </a:t>
            </a:r>
            <a:r>
              <a:rPr lang="ko-KR" altLang="en-US" sz="2400" b="1" dirty="0" smtClean="0"/>
              <a:t>지역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한대 </a:t>
            </a:r>
            <a:r>
              <a:rPr lang="ko-KR" altLang="en-US" sz="2400" b="1" dirty="0"/>
              <a:t>기후 지역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건조 기후 지역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높은 산지 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최근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과학 기술의 발달로 거주 지역 확대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82380"/>
            <a:ext cx="7659231" cy="7046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6424"/>
            <a:ext cx="8718487" cy="44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607539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세계의 인구 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경제적 목적의 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개발 도상국에서 선진국으로의 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정치적 목적의 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전쟁이나 내전을 피하기 위한 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기타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종교적인 이동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67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 인구 분포의 변화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9512" y="2204864"/>
            <a:ext cx="33843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1] </a:t>
            </a:r>
            <a:r>
              <a:rPr lang="ko-KR" altLang="en-US" sz="2100" b="1" dirty="0" err="1"/>
              <a:t>대륙별</a:t>
            </a:r>
            <a:r>
              <a:rPr lang="ko-KR" altLang="en-US" sz="2100" b="1" dirty="0"/>
              <a:t> 인구 </a:t>
            </a:r>
            <a:r>
              <a:rPr lang="ko-KR" altLang="en-US" sz="2100" b="1" dirty="0" smtClean="0"/>
              <a:t>증가</a:t>
            </a:r>
            <a:endParaRPr lang="ko-KR" altLang="en-US" sz="2100" b="1" dirty="0"/>
          </a:p>
        </p:txBody>
      </p:sp>
      <p:sp>
        <p:nvSpPr>
          <p:cNvPr id="18" name="직사각형 17"/>
          <p:cNvSpPr/>
          <p:nvPr/>
        </p:nvSpPr>
        <p:spPr>
          <a:xfrm>
            <a:off x="4211960" y="2221414"/>
            <a:ext cx="41764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2] </a:t>
            </a:r>
            <a:r>
              <a:rPr lang="ko-KR" altLang="en-US" sz="2100" b="1" dirty="0"/>
              <a:t>세계 인구의 국제 이동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9" y="2708920"/>
            <a:ext cx="8827129" cy="24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 인구 분포의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2047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보고 선진국과 개발 도상국의 인구 성장이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차이가 </a:t>
            </a:r>
            <a:r>
              <a:rPr lang="ko-KR" altLang="en-US" sz="2400" b="1" dirty="0"/>
              <a:t>나타나는 이유에 대해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개발 도상국은 출생률이 높은 상태에서 산업화로 인한 인구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부양력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증대로 사망률이 감소하였기 때문에 출생률과 사망률이 모두 낮은 선진국에 비해 인구 증가율이 높다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인구 유출 지역과 인구 유입 지역의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특성을 </a:t>
            </a:r>
            <a:r>
              <a:rPr lang="ko-KR" altLang="en-US" sz="2400" b="1" dirty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유입 지역은 산업이 발달하였거나 정치적으로 안정된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지역인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경우가 많다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인구가 유출되는 지역은 산업 발달의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정도가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늦고 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사회적으로 불안정한 경우가 많다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인구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84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1054</Words>
  <Application>Microsoft Office PowerPoint</Application>
  <PresentationFormat>화면 슬라이드 쇼(4:3)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1057</cp:revision>
  <dcterms:created xsi:type="dcterms:W3CDTF">2013-04-05T04:18:36Z</dcterms:created>
  <dcterms:modified xsi:type="dcterms:W3CDTF">2014-02-21T14:45:55Z</dcterms:modified>
</cp:coreProperties>
</file>