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362" r:id="rId5"/>
    <p:sldId id="263" r:id="rId6"/>
    <p:sldId id="349" r:id="rId7"/>
    <p:sldId id="401" r:id="rId8"/>
    <p:sldId id="391" r:id="rId9"/>
    <p:sldId id="402" r:id="rId10"/>
    <p:sldId id="403" r:id="rId11"/>
    <p:sldId id="392" r:id="rId12"/>
    <p:sldId id="404" r:id="rId13"/>
    <p:sldId id="272" r:id="rId14"/>
    <p:sldId id="307" r:id="rId15"/>
    <p:sldId id="322" r:id="rId16"/>
    <p:sldId id="267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7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A52AE-EABA-4A33-8D57-FF2FF756E717}" type="datetimeFigureOut">
              <a:rPr lang="ko-KR" altLang="en-US" smtClean="0"/>
              <a:pPr/>
              <a:t>2016-03-02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EABA-15C5-4A91-B61D-AAF130F84BE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"/>
            <a:ext cx="9144000" cy="6846260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2771800" y="3682301"/>
            <a:ext cx="4680520" cy="825403"/>
            <a:chOff x="2771800" y="3682301"/>
            <a:chExt cx="4680520" cy="825403"/>
          </a:xfrm>
        </p:grpSpPr>
        <p:sp>
          <p:nvSpPr>
            <p:cNvPr id="4" name="TextBox 3"/>
            <p:cNvSpPr txBox="1"/>
            <p:nvPr/>
          </p:nvSpPr>
          <p:spPr>
            <a:xfrm>
              <a:off x="2771800" y="3682301"/>
              <a:ext cx="4680520" cy="491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20000"/>
                </a:lnSpc>
              </a:pPr>
              <a:r>
                <a:rPr lang="en-US" altLang="ko-KR" sz="2400" b="1" dirty="0" smtClean="0">
                  <a:latin typeface="+mj-lt"/>
                </a:rPr>
                <a:t>3. </a:t>
              </a:r>
              <a:r>
                <a:rPr lang="ko-KR" altLang="en-US" sz="2400" b="1" dirty="0" smtClean="0">
                  <a:latin typeface="+mj-lt"/>
                </a:rPr>
                <a:t>세계화와 상호 의존</a:t>
              </a:r>
              <a:endParaRPr lang="ko-KR" altLang="en-US" sz="2400" dirty="0">
                <a:latin typeface="+mj-lt"/>
              </a:endParaRPr>
            </a:p>
          </p:txBody>
        </p:sp>
        <p:grpSp>
          <p:nvGrpSpPr>
            <p:cNvPr id="5" name="그룹 9"/>
            <p:cNvGrpSpPr/>
            <p:nvPr/>
          </p:nvGrpSpPr>
          <p:grpSpPr>
            <a:xfrm>
              <a:off x="3059832" y="4149080"/>
              <a:ext cx="3600400" cy="358624"/>
              <a:chOff x="3214452" y="4485452"/>
              <a:chExt cx="3600400" cy="358624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30476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세계화의 빛과 그늘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7" name="모서리가 둥근 직사각형 6"/>
              <p:cNvSpPr/>
              <p:nvPr/>
            </p:nvSpPr>
            <p:spPr bwMode="auto">
              <a:xfrm>
                <a:off x="3214452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 smtClean="0">
                    <a:latin typeface="+mj-lt"/>
                    <a:ea typeface="맑은 고딕" pitchFamily="50" charset="-127"/>
                  </a:rPr>
                  <a:t>4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(166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453" y="4797152"/>
            <a:ext cx="2541867" cy="171765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323528" y="1170383"/>
            <a:ext cx="864096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대응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세계화의 부정적 측면을 최소화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 err="1"/>
              <a:t>비정부</a:t>
            </a:r>
            <a:r>
              <a:rPr lang="ko-KR" altLang="en-US" sz="2400" b="1" dirty="0"/>
              <a:t> 기구와 국제기구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경제 협력 개발 기구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국제 </a:t>
            </a:r>
            <a:r>
              <a:rPr lang="ko-KR" altLang="en-US" sz="2400" b="1" dirty="0"/>
              <a:t>노동 기구 등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등이 세계화의 부작용을 견제하고 감시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공정 무역의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서로의 다양성 및 특성을 존중하는 세계 시민의 역할과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자세 </a:t>
            </a:r>
            <a:r>
              <a:rPr lang="ko-KR" altLang="en-US" sz="2400" b="1" dirty="0"/>
              <a:t>필요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9" y="4435264"/>
            <a:ext cx="2991954" cy="209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1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67544" y="1980938"/>
            <a:ext cx="8352928" cy="3176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en-US" altLang="ko-KR" sz="2400" b="1" dirty="0" smtClean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을 읽고 </a:t>
            </a:r>
            <a:r>
              <a:rPr lang="ko-KR" altLang="en-US" sz="2400" b="1" dirty="0" err="1"/>
              <a:t>밸런타인</a:t>
            </a:r>
            <a:r>
              <a:rPr lang="ko-KR" altLang="en-US" sz="2400" b="1" dirty="0"/>
              <a:t> </a:t>
            </a:r>
            <a:r>
              <a:rPr lang="ko-KR" altLang="en-US" sz="2400" b="1" dirty="0" err="1"/>
              <a:t>데이에</a:t>
            </a:r>
            <a:r>
              <a:rPr lang="ko-KR" altLang="en-US" sz="2400" b="1" dirty="0"/>
              <a:t> 대한 자신의 생각을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댓글로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적어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초콜릿을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판매하기 위한 일부 기업의 상업적 의도로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시작되었다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연인들이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서로의 사랑을 확인할 수 있는 날이다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직사각형 18"/>
          <p:cNvSpPr/>
          <p:nvPr/>
        </p:nvSpPr>
        <p:spPr>
          <a:xfrm>
            <a:off x="808277" y="1064349"/>
            <a:ext cx="794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눈물로 만든 초콜릿이 달콤하다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278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"/>
            <a:ext cx="9144000" cy="6852119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3528" y="1980938"/>
            <a:ext cx="864096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1]</a:t>
            </a:r>
            <a:r>
              <a:rPr lang="ko-KR" altLang="en-US" sz="2400" b="1" dirty="0"/>
              <a:t>과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읽고 초콜릿을 생산하고 소비하는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모든 </a:t>
            </a:r>
            <a:r>
              <a:rPr lang="ko-KR" altLang="en-US" sz="2400" b="1" dirty="0"/>
              <a:t>사람에게 도움이 되기 위해서는 어떻게 해야 할 </a:t>
            </a:r>
            <a:r>
              <a:rPr lang="ko-KR" altLang="en-US" sz="2400" b="1" dirty="0" smtClean="0"/>
              <a:t>것인지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각자의 생각을 </a:t>
            </a:r>
            <a:r>
              <a:rPr lang="ko-KR" altLang="en-US" sz="2400" b="1" dirty="0" err="1"/>
              <a:t>댓글로</a:t>
            </a:r>
            <a:r>
              <a:rPr lang="ko-KR" altLang="en-US" sz="2400" b="1" dirty="0"/>
              <a:t> 적어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다른 사람들의 </a:t>
            </a:r>
            <a:r>
              <a:rPr lang="ko-KR" altLang="en-US" sz="2400" b="1" dirty="0" err="1" smtClean="0"/>
              <a:t>댓글을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‘</a:t>
            </a:r>
            <a:r>
              <a:rPr lang="ko-KR" altLang="en-US" sz="2400" b="1" dirty="0"/>
              <a:t>추천’과‘반대’로 나누어 평가해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이왕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초콜릿을 산다면 공정 무역 초콜릿을 구입해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나눔을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 실천해요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남녀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간의 사랑을 표현하는 방법이므로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우리가 관여할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수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없어요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196752"/>
            <a:ext cx="360040" cy="35739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203848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(167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9" name="직사각형 18"/>
          <p:cNvSpPr/>
          <p:nvPr/>
        </p:nvSpPr>
        <p:spPr>
          <a:xfrm>
            <a:off x="808277" y="1064349"/>
            <a:ext cx="7940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b="1" dirty="0"/>
              <a:t>눈물로 만든 초콜릿이 달콤하다</a:t>
            </a:r>
            <a:r>
              <a:rPr lang="en-US" altLang="ko-KR" sz="2800" b="1" dirty="0"/>
              <a:t>?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26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024" y="1436115"/>
            <a:ext cx="8820472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/>
              <a:t>세계 </a:t>
            </a:r>
            <a:r>
              <a:rPr lang="ko-KR" altLang="en-US" sz="2400" b="1" dirty="0"/>
              <a:t>경제 포럼</a:t>
            </a:r>
            <a:r>
              <a:rPr lang="en-US" altLang="ko-KR" sz="2400" b="1" dirty="0"/>
              <a:t>(WEF)</a:t>
            </a:r>
            <a:r>
              <a:rPr lang="ko-KR" altLang="en-US" sz="2400" b="1" dirty="0"/>
              <a:t>에 대항하여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반세계화를 주장하는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포럼의 </a:t>
            </a:r>
            <a:r>
              <a:rPr lang="ko-KR" altLang="en-US" sz="2400" b="1" dirty="0"/>
              <a:t>명칭은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세계 사회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포럼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en-US" altLang="ko-KR" sz="2400" b="1" dirty="0">
                <a:solidFill>
                  <a:srgbClr val="FF0000"/>
                </a:solidFill>
              </a:rPr>
              <a:t>WSF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2. </a:t>
            </a:r>
            <a:r>
              <a:rPr lang="ko-KR" altLang="en-US" sz="2400" b="1" dirty="0"/>
              <a:t>소비자의 입장에서 보면 세계화는 보다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) </a:t>
            </a:r>
            <a:r>
              <a:rPr lang="ko-KR" altLang="en-US" sz="2400" b="1" dirty="0"/>
              <a:t>가격에 </a:t>
            </a:r>
            <a:r>
              <a:rPr lang="ko-KR" altLang="en-US" sz="2400" b="1" dirty="0" smtClean="0"/>
              <a:t>제품을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구입할 수 있고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다양한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)</a:t>
            </a:r>
            <a:r>
              <a:rPr lang="ko-KR" altLang="en-US" sz="2400" b="1" dirty="0"/>
              <a:t>의 기회를 가질 수 있게 해 준다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싼</a:t>
            </a:r>
            <a:r>
              <a:rPr lang="en-US" altLang="ko-KR" sz="2400" b="1" dirty="0">
                <a:solidFill>
                  <a:srgbClr val="FF0000"/>
                </a:solidFill>
              </a:rPr>
              <a:t>, </a:t>
            </a:r>
            <a:r>
              <a:rPr lang="ko-KR" altLang="en-US" sz="2400" b="1" dirty="0">
                <a:solidFill>
                  <a:srgbClr val="FF0000"/>
                </a:solidFill>
              </a:rPr>
              <a:t>선택</a:t>
            </a:r>
          </a:p>
        </p:txBody>
      </p:sp>
      <p:pic>
        <p:nvPicPr>
          <p:cNvPr id="23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360650"/>
            <a:ext cx="3655778" cy="1151233"/>
          </a:xfrm>
          <a:prstGeom prst="rect">
            <a:avLst/>
          </a:prstGeom>
          <a:noFill/>
        </p:spPr>
      </p:pic>
      <p:pic>
        <p:nvPicPr>
          <p:cNvPr id="1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2312874" cy="115123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147848"/>
            <a:ext cx="8784976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3. </a:t>
            </a:r>
            <a:r>
              <a:rPr lang="ko-KR" altLang="en-US" sz="2400" b="1" dirty="0"/>
              <a:t>세계화는 표준적인 행동 양식을 확산시켜 문화적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)</a:t>
            </a:r>
            <a:r>
              <a:rPr lang="ko-KR" altLang="en-US" sz="2400" b="1" dirty="0" smtClean="0"/>
              <a:t>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가져오기도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획일화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4. </a:t>
            </a:r>
            <a:r>
              <a:rPr lang="ko-KR" altLang="en-US" sz="2400" b="1" dirty="0"/>
              <a:t>세계화에 따른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)</a:t>
            </a:r>
            <a:r>
              <a:rPr lang="ko-KR" altLang="en-US" sz="2400" b="1" dirty="0"/>
              <a:t>의 확대는 국가 간 빈부 격차를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늘리기도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자유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5. </a:t>
            </a:r>
            <a:r>
              <a:rPr lang="ko-KR" altLang="en-US" sz="2400" b="1" dirty="0"/>
              <a:t>개발 도상국의 지원과 세계 무역 확대를 위해 노력하는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대표적인 </a:t>
            </a:r>
            <a:r>
              <a:rPr lang="ko-KR" altLang="en-US" sz="2400" b="1" dirty="0"/>
              <a:t>국제기구는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5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경제 협력 개발 기구</a:t>
            </a:r>
            <a:r>
              <a:rPr lang="en-US" altLang="ko-KR" sz="2400" b="1" dirty="0">
                <a:solidFill>
                  <a:srgbClr val="FF0000"/>
                </a:solidFill>
              </a:rPr>
              <a:t>(OECD)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207" y="1916832"/>
            <a:ext cx="2022713" cy="1006805"/>
          </a:xfrm>
          <a:prstGeom prst="rect">
            <a:avLst/>
          </a:prstGeom>
          <a:noFill/>
        </p:spPr>
      </p:pic>
      <p:pic>
        <p:nvPicPr>
          <p:cNvPr id="2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805264"/>
            <a:ext cx="4608512" cy="1052736"/>
          </a:xfrm>
          <a:prstGeom prst="rect">
            <a:avLst/>
          </a:prstGeom>
          <a:noFill/>
        </p:spPr>
      </p:pic>
      <p:pic>
        <p:nvPicPr>
          <p:cNvPr id="2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207" y="3861048"/>
            <a:ext cx="2022713" cy="1006805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96622"/>
            <a:ext cx="85689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6</a:t>
            </a:r>
            <a:r>
              <a:rPr lang="en-US" altLang="ko-KR" sz="2400" b="1" dirty="0"/>
              <a:t>. </a:t>
            </a:r>
            <a:r>
              <a:rPr lang="ko-KR" altLang="en-US" sz="2400" b="1" dirty="0"/>
              <a:t>선진국과 개발 도상국 사이의 </a:t>
            </a:r>
            <a:r>
              <a:rPr lang="ko-KR" altLang="en-US" sz="2400" b="1" dirty="0" smtClean="0"/>
              <a:t>불공정한 </a:t>
            </a:r>
            <a:r>
              <a:rPr lang="ko-KR" altLang="en-US" sz="2400" b="1" dirty="0"/>
              <a:t>거래를 막고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개발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도상국의 </a:t>
            </a:r>
            <a:r>
              <a:rPr lang="ko-KR" altLang="en-US" sz="2400" b="1" dirty="0"/>
              <a:t>생산자에게 정당한 가격을 지불하려는 </a:t>
            </a:r>
            <a:r>
              <a:rPr lang="ko-KR" altLang="en-US" sz="2400" b="1" dirty="0" smtClean="0"/>
              <a:t>운동을 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엇이라고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하는가</a:t>
            </a:r>
            <a:r>
              <a:rPr lang="en-US" altLang="ko-KR" sz="2400" b="1" dirty="0"/>
              <a:t>?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공정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무역</a:t>
            </a:r>
            <a:endParaRPr lang="en-US" altLang="ko-KR" sz="2400" b="1" dirty="0" smtClean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endParaRPr lang="ko-KR" altLang="en-US" sz="2400" b="1" dirty="0">
              <a:solidFill>
                <a:srgbClr val="FF000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7. </a:t>
            </a:r>
            <a:r>
              <a:rPr lang="ko-KR" altLang="en-US" sz="2400" b="1" dirty="0"/>
              <a:t>세계화 시대에 세계 시민으로 살아가기 위해서는 </a:t>
            </a:r>
            <a:r>
              <a:rPr lang="ko-KR" altLang="en-US" sz="2400" b="1" dirty="0" smtClean="0"/>
              <a:t>서로의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다양성 및 특성을 존중하면서 조화롭게 </a:t>
            </a:r>
            <a:r>
              <a:rPr lang="ko-KR" altLang="en-US" sz="2400" b="1" dirty="0" smtClean="0"/>
              <a:t>살아가려는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( </a:t>
            </a:r>
            <a:r>
              <a:rPr lang="en-US" altLang="ko-KR" sz="2400" b="1" dirty="0" smtClean="0"/>
              <a:t>                  ) </a:t>
            </a:r>
            <a:r>
              <a:rPr lang="ko-KR" altLang="en-US" sz="2400" b="1" dirty="0"/>
              <a:t>태도와 관용적 이해의 자세를 길러야 한다</a:t>
            </a:r>
            <a:r>
              <a:rPr lang="en-US" altLang="ko-KR" sz="2400" b="1" dirty="0"/>
              <a:t>.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>
                <a:solidFill>
                  <a:srgbClr val="FF0000"/>
                </a:solidFill>
              </a:rPr>
              <a:t>상대주의적</a:t>
            </a:r>
          </a:p>
        </p:txBody>
      </p:sp>
      <p:pic>
        <p:nvPicPr>
          <p:cNvPr id="25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46531"/>
            <a:ext cx="2429648" cy="1006805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3" name="모서리가 둥근 직사각형 3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4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843731"/>
            <a:ext cx="2022713" cy="10068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10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51724" y="2967335"/>
            <a:ext cx="6696740" cy="461665"/>
            <a:chOff x="1309110" y="2967335"/>
            <a:chExt cx="6775836" cy="461665"/>
          </a:xfrm>
        </p:grpSpPr>
        <p:sp>
          <p:nvSpPr>
            <p:cNvPr id="3" name="TextBox 2"/>
            <p:cNvSpPr txBox="1"/>
            <p:nvPr/>
          </p:nvSpPr>
          <p:spPr>
            <a:xfrm>
              <a:off x="1676235" y="2967335"/>
              <a:ext cx="6408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/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세계의 인구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</a:t>
              </a:r>
              <a:r>
                <a:rPr lang="ko-KR" alt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1309110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50838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2924944"/>
            <a:ext cx="53888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b="1" dirty="0" smtClean="0"/>
              <a:t> </a:t>
            </a:r>
            <a:r>
              <a:rPr lang="ko-KR" altLang="en-US" b="1" dirty="0"/>
              <a:t>다양한 사례를 통해 지구적 차원에서 국가 간</a:t>
            </a:r>
            <a:r>
              <a:rPr lang="en-US" altLang="ko-KR" b="1" dirty="0"/>
              <a:t>, </a:t>
            </a:r>
            <a:r>
              <a:rPr lang="ko-KR" altLang="en-US" b="1" dirty="0" smtClean="0"/>
              <a:t>또는 </a:t>
            </a:r>
            <a:r>
              <a:rPr lang="ko-KR" altLang="en-US" b="1" dirty="0"/>
              <a:t>지역 간의 상호 의존성 심화가 가져올 </a:t>
            </a:r>
            <a:r>
              <a:rPr lang="ko-KR" altLang="en-US" b="1" dirty="0" smtClean="0"/>
              <a:t>긍정적인 </a:t>
            </a:r>
            <a:r>
              <a:rPr lang="ko-KR" altLang="en-US" b="1" dirty="0"/>
              <a:t>측면과 부정적인 측면을 파악할 수 있다</a:t>
            </a:r>
            <a:r>
              <a:rPr lang="en-US" altLang="ko-KR" b="1" dirty="0"/>
              <a:t>.</a:t>
            </a:r>
            <a:endParaRPr lang="ko-KR" alt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4981341"/>
            <a:ext cx="792088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동전의 양면과 같이 긍정적인 측면과 부정적인 측면이 있는 세계화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이를 둘러싼 갈등은 왜 발생하는 것일까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  <p:pic>
        <p:nvPicPr>
          <p:cNvPr id="8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011026"/>
            <a:ext cx="504056" cy="504056"/>
          </a:xfrm>
          <a:prstGeom prst="rect">
            <a:avLst/>
          </a:prstGeom>
          <a:noFill/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851"/>
            <a:ext cx="8700002" cy="33843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484784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세계화의 </a:t>
            </a:r>
            <a:r>
              <a:rPr lang="ko-KR" altLang="en-US" sz="2400" b="1" dirty="0">
                <a:solidFill>
                  <a:srgbClr val="0070C0"/>
                </a:solidFill>
              </a:rPr>
              <a:t>긍정적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측면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경제 발전에 따른 빈곤 해소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문화 교류 확대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지구촌 문제 해결을 위한 국가 간 </a:t>
            </a:r>
            <a:r>
              <a:rPr lang="ko-KR" altLang="en-US" sz="2400" b="1" dirty="0" smtClean="0"/>
              <a:t>상호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협력 증대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(164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44" y="1541056"/>
            <a:ext cx="2433728" cy="473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47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528" y="1391515"/>
            <a:ext cx="8640960" cy="18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세계화의 부정적 측면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지역 간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국가 간 경제적 격차 심화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문화의 획일화 우려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국제기구의 역할 증대로 개별 국가의 자율성 침해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021" y="210126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17232"/>
            <a:ext cx="4318503" cy="969264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7" y="3884306"/>
            <a:ext cx="4090103" cy="264103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65254"/>
            <a:ext cx="8737351" cy="320005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699792" y="2924944"/>
            <a:ext cx="6048672" cy="637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세계화는 국가</a:t>
            </a:r>
            <a:r>
              <a:rPr lang="en-US" altLang="ko-KR" sz="1200" b="1" dirty="0" smtClean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지역</a:t>
            </a:r>
            <a:r>
              <a:rPr lang="en-US" altLang="ko-KR" sz="1200" b="1" dirty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기업</a:t>
            </a:r>
            <a:r>
              <a:rPr lang="en-US" altLang="ko-KR" sz="1200" b="1" dirty="0"/>
              <a:t>·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계층간의 경쟁을 통해 효율성의 극대화를 가져올 수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경쟁과 특화를 통해 자본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노동 등 자원의 최적 배분을 가능하게 하며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세계 시장의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단일적 통합과 시장 광역화를 통해 규모의 경제 이익을 발생시키기도 합니다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5536" y="4596719"/>
            <a:ext cx="6144116" cy="632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이제 우리나라는 농업으로 먹기 살기가 어렵고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농사를 짓더라도 대규모화해야 경쟁력을 갖출 수 있다는 주장이 나오고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나아가 경쟁력이 약한 농업을 포기하더라도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자동차와 휴대 전화가 우리나라를 먹여 살릴 수 있다는 주장이 나오기도 합니다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4811" y="3676324"/>
            <a:ext cx="1066869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정부 관계자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308304" y="5388866"/>
            <a:ext cx="1512168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자동차 기업 사장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026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6" y="2276872"/>
            <a:ext cx="8878092" cy="328489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716400" y="2852936"/>
            <a:ext cx="5960056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>
                <a:latin typeface="맑은 고딕" pitchFamily="50" charset="-127"/>
                <a:ea typeface="맑은 고딕" pitchFamily="50" charset="-127"/>
              </a:rPr>
              <a:t>세계화는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자본 수출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경쟁력의 우위 등을 통해서 세계 경제에 대한 일부 선진국의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지배를 강화할 수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또한 각 경제 주체의 대외 의존도를 심화하여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상대적으로 경쟁력이 약한 산업은 쇠퇴하며</a:t>
            </a:r>
            <a:r>
              <a:rPr lang="en-US" altLang="ko-KR" sz="117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국가 간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계층 간 소득의 양극화를 확대하는 데도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한몫을 하고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44108" y="4581128"/>
            <a:ext cx="6072108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도시와 농촌 간의 소득 격차가 확대되고 있는 가운데 무차별적인 농산물 시장 개방은 농가의 어려움을 가중시키고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식량 안보라는 말이 있습니다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우리의 밥상을 </a:t>
            </a:r>
            <a:endParaRPr lang="en-US" altLang="ko-KR" sz="117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외국 농산물로만 차리다가 외국 농산물 수입이 어려워지면 우리는 숟가락만 입에 물고 있어야 합니까</a:t>
            </a:r>
            <a:r>
              <a:rPr lang="en-US" altLang="ko-KR" sz="117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624811" y="3748332"/>
            <a:ext cx="1354901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dirty="0" smtClean="0">
                <a:latin typeface="맑은 고딕" pitchFamily="50" charset="-127"/>
                <a:ea typeface="맑은 고딕" pitchFamily="50" charset="-127"/>
              </a:rPr>
              <a:t> 시민 단체 회원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884368" y="5460874"/>
            <a:ext cx="576064" cy="27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70" b="1" smtClean="0">
                <a:latin typeface="맑은 고딕" pitchFamily="50" charset="-127"/>
                <a:ea typeface="맑은 고딕" pitchFamily="50" charset="-127"/>
              </a:rPr>
              <a:t> 농민</a:t>
            </a:r>
            <a:endParaRPr lang="ko-KR" altLang="en-US" sz="117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891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44016" y="2103239"/>
            <a:ext cx="889248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활동① 정부 관계자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자동차 기업 사장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시민 단체 회원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농민은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세계화와 관련해 각각 어떤 입장인지 정리해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정부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관계자와 자동차 기업 사장은 세계화에 대해 긍정적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입장이며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시민 단체 회원과 농민은 세계화에 대해 부정적인 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입장이다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484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260648"/>
            <a:ext cx="893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(165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6" name="Picture 2" descr="C:\Users\ygp\Desktop\형광펜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98082" cy="390773"/>
          </a:xfrm>
          <a:prstGeom prst="rect">
            <a:avLst/>
          </a:prstGeom>
          <a:noFill/>
        </p:spPr>
      </p:pic>
      <p:sp>
        <p:nvSpPr>
          <p:cNvPr id="15" name="직사각형 14"/>
          <p:cNvSpPr/>
          <p:nvPr/>
        </p:nvSpPr>
        <p:spPr>
          <a:xfrm>
            <a:off x="683568" y="112474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600" b="1" dirty="0" smtClean="0"/>
              <a:t> </a:t>
            </a:r>
            <a:r>
              <a:rPr lang="ko-KR" altLang="en-US" sz="2800" b="1" dirty="0"/>
              <a:t>세계화와 관련된 다양한 입장</a:t>
            </a:r>
            <a:endParaRPr lang="ko-KR" altLang="en-US" sz="2800" dirty="0"/>
          </a:p>
        </p:txBody>
      </p:sp>
      <p:sp>
        <p:nvSpPr>
          <p:cNvPr id="10" name="직사각형 9"/>
          <p:cNvSpPr/>
          <p:nvPr/>
        </p:nvSpPr>
        <p:spPr>
          <a:xfrm>
            <a:off x="179512" y="1916832"/>
            <a:ext cx="8892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활동② 자료를 통해 알 수 있는 세계화의 긍정적 측면과 </a:t>
            </a:r>
            <a:r>
              <a:rPr lang="ko-KR" altLang="en-US" sz="2400" b="1" dirty="0" smtClean="0"/>
              <a:t>부정적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측면에 대해 생각해 보고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이에 대한 대처 방안을 </a:t>
            </a:r>
            <a:r>
              <a:rPr lang="ko-KR" altLang="en-US" sz="2400" b="1" dirty="0" smtClean="0"/>
              <a:t>토의해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</a:t>
            </a:r>
            <a:r>
              <a:rPr lang="ko-KR" altLang="en-US" sz="2400" b="1" dirty="0" smtClean="0"/>
              <a:t> 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ko-KR" altLang="en-US" sz="2400" b="1" dirty="0"/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긍정적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국가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지역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간의 경쟁을 통해 효율의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극대화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자원의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최적 배분 가능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세계 시장의 단일적 통합을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통해 규모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의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경제 이익 발생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무역 장벽 소멸을 통한 자유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무역의 이점</a:t>
            </a:r>
            <a:endParaRPr lang="en-US" altLang="ko-KR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최대화 등이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부정적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영향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일부 선진국의 지배 강화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부익부 빈익빈 현상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),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대외 의존도 심화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식량 안보 위협 등이 있다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ko-KR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188640"/>
            <a:ext cx="360040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</a:rPr>
              <a:t>세계화의 빛과 그늘</a:t>
            </a:r>
            <a:endParaRPr lang="ko-KR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5798988" y="310108"/>
            <a:ext cx="357188" cy="3240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8557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882</Words>
  <Application>Microsoft Office PowerPoint</Application>
  <PresentationFormat>화면 슬라이드 쇼(4:3)</PresentationFormat>
  <Paragraphs>143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user</cp:lastModifiedBy>
  <cp:revision>982</cp:revision>
  <dcterms:created xsi:type="dcterms:W3CDTF">2013-04-05T04:18:36Z</dcterms:created>
  <dcterms:modified xsi:type="dcterms:W3CDTF">2016-03-02T06:17:56Z</dcterms:modified>
</cp:coreProperties>
</file>