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349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382" r:id="rId17"/>
    <p:sldId id="400" r:id="rId18"/>
    <p:sldId id="272" r:id="rId19"/>
    <p:sldId id="307" r:id="rId20"/>
    <p:sldId id="322" r:id="rId21"/>
    <p:sldId id="26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세계화와 상호 의존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세계화와 한국 경제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다국적 커피 전문점 ○○사는 어떻게 세계 속에 파고드는가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2355962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활동① ◯◯사와 같이 우리나라에 진출한 다국적 기업의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사례를 </a:t>
            </a:r>
            <a:r>
              <a:rPr lang="ko-KR" altLang="en-US" sz="2400" b="1" dirty="0"/>
              <a:t>인터넷 검색을 통해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버거킹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맥도날드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피자헛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리바이스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나이키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아디다스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포드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도요타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등과 같은 대표적인 다국적 기업의 사례를 조사해 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03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다국적 커피 전문점 ○○사는 어떻게 세계 속에 파고드는가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2355962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활동② ◯◯사에서 훈민정음 텀블러를 판매한 이유에 대해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토의해 </a:t>
            </a:r>
            <a:r>
              <a:rPr lang="ko-KR" altLang="en-US" sz="2400" b="1" dirty="0"/>
              <a:t>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이와 유사한 다국적 기업의 마케팅 </a:t>
            </a:r>
            <a:r>
              <a:rPr lang="ko-KR" altLang="en-US" sz="2400" b="1" dirty="0" smtClean="0"/>
              <a:t>사례를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조사해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현지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친화적인 상품 개발을 통해 마케팅 효과를 극대화하기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위해서이다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맥도널드에서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불고기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버거를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판매하는 것도 유사한 사례이다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30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674439"/>
            <a:ext cx="66247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환율과 한국 경제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환율의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자국 화폐와 외국 </a:t>
            </a:r>
            <a:r>
              <a:rPr lang="ko-KR" altLang="en-US" sz="2400" b="1" dirty="0" smtClean="0"/>
              <a:t>화폐의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교환 </a:t>
            </a:r>
            <a:r>
              <a:rPr lang="ko-KR" altLang="en-US" sz="2400" b="1" dirty="0"/>
              <a:t>비율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환율 상승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원화 가치 하락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수출 증가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국내 물가 상승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외채 </a:t>
            </a:r>
            <a:r>
              <a:rPr lang="ko-KR" altLang="en-US" sz="2400" b="1" dirty="0"/>
              <a:t>상환 부담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환율 하락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원화 가치 상승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수출 감소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수입 증가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국내 </a:t>
            </a:r>
            <a:r>
              <a:rPr lang="ko-KR" altLang="en-US" sz="2400" b="1" dirty="0"/>
              <a:t>물가 안정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 성장 저해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04864"/>
            <a:ext cx="2180065" cy="40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33331"/>
            <a:ext cx="262778" cy="3763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0558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환율 변동에 어떻게 대응해야 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216"/>
            <a:ext cx="9144000" cy="3429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23528" y="3103220"/>
            <a:ext cx="1672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외환 위기 때문에 환율이 많이 상승해서 유학 중인 가족에게 송금하는 것이 부담스러워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267744" y="4243154"/>
            <a:ext cx="1666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환율이 하락하니 외국인 여행자가 많이 줄었어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804248" y="2527156"/>
            <a:ext cx="1986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외환 위기도 잘 극복했는데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갑자기 환율이 오르니 외국에서 빌려 온 차관이 눈덩이처럼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불어나고 있어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728898" y="2609036"/>
            <a:ext cx="2070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환율이 다시 상승하니 수입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원자잿값도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덩달아 오르고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있어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물가도 많이 오르고 있어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300192" y="4387170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요즘처럼 환율이 계속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떨어지고 있을 때 해외여행을 가는 것이 유리해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10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2248535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환율이 상승할 경우 나타나는 변화를 예측해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" y="2896607"/>
            <a:ext cx="8917663" cy="820425"/>
          </a:xfrm>
          <a:prstGeom prst="rect">
            <a:avLst/>
          </a:prstGeom>
        </p:spPr>
      </p:pic>
      <p:pic>
        <p:nvPicPr>
          <p:cNvPr id="13" name="Picture 3" descr="C:\Users\ygp\Desktop\전구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233331"/>
            <a:ext cx="262778" cy="376305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755576" y="110558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환율 변동에 어떻게 대응해야 할까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5" name="타원 4"/>
          <p:cNvSpPr/>
          <p:nvPr/>
        </p:nvSpPr>
        <p:spPr>
          <a:xfrm>
            <a:off x="323528" y="3284984"/>
            <a:ext cx="406794" cy="3382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979712" y="3284984"/>
            <a:ext cx="406794" cy="3382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843808" y="3284983"/>
            <a:ext cx="406794" cy="3382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404607" y="3284984"/>
            <a:ext cx="406794" cy="3382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012160" y="3290095"/>
            <a:ext cx="406794" cy="3382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668344" y="3284982"/>
            <a:ext cx="406794" cy="33820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9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707890"/>
            <a:ext cx="869330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세계화 시대의 경제에 대응하는 방법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수출 의존적 경제 구조에서 탈피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수출 시장의 다변화 → 특정 국가에 대한 의존적 경향 축소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미래 지향적 산업에 대한 과감한 투자 및 산업 경쟁력 강화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692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무역 규모의 변화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227483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[</a:t>
            </a:r>
            <a:r>
              <a:rPr lang="ko-KR" altLang="en-US" sz="2000" b="1" dirty="0"/>
              <a:t>자료</a:t>
            </a:r>
            <a:r>
              <a:rPr lang="en-US" altLang="ko-KR" sz="2000" b="1" dirty="0"/>
              <a:t>1] 2001</a:t>
            </a:r>
            <a:r>
              <a:rPr lang="ko-KR" altLang="en-US" sz="2000" b="1" dirty="0"/>
              <a:t>년 우리나라의 </a:t>
            </a:r>
            <a:endParaRPr lang="en-US" altLang="ko-KR" sz="2000" b="1" dirty="0" smtClean="0"/>
          </a:p>
          <a:p>
            <a:pPr fontAlgn="base"/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</a:t>
            </a:r>
            <a:r>
              <a:rPr lang="ko-KR" altLang="en-US" sz="2000" b="1" dirty="0" smtClean="0"/>
              <a:t>수출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수입 </a:t>
            </a:r>
            <a:r>
              <a:rPr lang="ko-KR" altLang="en-US" sz="2000" b="1" dirty="0"/>
              <a:t>상위 </a:t>
            </a:r>
            <a:r>
              <a:rPr lang="en-US" altLang="ko-KR" sz="2000" b="1" dirty="0"/>
              <a:t>5</a:t>
            </a:r>
            <a:r>
              <a:rPr lang="ko-KR" altLang="en-US" sz="2000" b="1" dirty="0" smtClean="0"/>
              <a:t>개국</a:t>
            </a:r>
            <a:endParaRPr lang="en-US" altLang="ko-KR" sz="2000" b="1" dirty="0"/>
          </a:p>
        </p:txBody>
      </p:sp>
      <p:sp>
        <p:nvSpPr>
          <p:cNvPr id="14" name="직사각형 13"/>
          <p:cNvSpPr/>
          <p:nvPr/>
        </p:nvSpPr>
        <p:spPr>
          <a:xfrm>
            <a:off x="5043200" y="2305231"/>
            <a:ext cx="3777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[</a:t>
            </a:r>
            <a:r>
              <a:rPr lang="ko-KR" altLang="en-US" sz="2000" b="1" dirty="0" smtClean="0"/>
              <a:t>자료</a:t>
            </a:r>
            <a:r>
              <a:rPr lang="en-US" altLang="ko-KR" sz="2000" b="1" dirty="0" smtClean="0"/>
              <a:t>2] 2011</a:t>
            </a:r>
            <a:r>
              <a:rPr lang="ko-KR" altLang="en-US" sz="2000" b="1" dirty="0"/>
              <a:t>년 우리나라의 </a:t>
            </a:r>
            <a:endParaRPr lang="en-US" altLang="ko-KR" sz="2000" b="1" dirty="0" smtClean="0"/>
          </a:p>
          <a:p>
            <a:pPr fontAlgn="base"/>
            <a:r>
              <a:rPr lang="en-US" altLang="ko-KR" sz="2000" b="1" dirty="0"/>
              <a:t> </a:t>
            </a:r>
            <a:r>
              <a:rPr lang="en-US" altLang="ko-KR" sz="2000" b="1" dirty="0" smtClean="0"/>
              <a:t>        </a:t>
            </a:r>
            <a:r>
              <a:rPr lang="ko-KR" altLang="en-US" sz="2000" b="1" dirty="0" smtClean="0"/>
              <a:t>수출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수입 </a:t>
            </a:r>
            <a:r>
              <a:rPr lang="ko-KR" altLang="en-US" sz="2000" b="1" dirty="0"/>
              <a:t>상위 </a:t>
            </a:r>
            <a:r>
              <a:rPr lang="en-US" altLang="ko-KR" sz="2000" b="1" dirty="0"/>
              <a:t>5</a:t>
            </a:r>
            <a:r>
              <a:rPr lang="ko-KR" altLang="en-US" sz="2000" b="1" dirty="0" smtClean="0"/>
              <a:t>개국</a:t>
            </a:r>
            <a:endParaRPr lang="en-US" altLang="ko-KR" sz="2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23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무역 규모의 변화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9512" y="1916832"/>
            <a:ext cx="8784976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토대로 우리나라의 무역 </a:t>
            </a:r>
            <a:r>
              <a:rPr lang="ko-KR" altLang="en-US" sz="2400" b="1" dirty="0" smtClean="0"/>
              <a:t>규모가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년 전과 비교하여 어떻게 변했는지 파악해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한국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무역 협회의 자료에 따르면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수출과 수입 모두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2001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년에 비해 약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3.7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배 성장하였다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와 같은 무역 구조가 야기할 수 있는 </a:t>
            </a:r>
            <a:r>
              <a:rPr lang="ko-KR" altLang="en-US" sz="2400" b="1" dirty="0" smtClean="0"/>
              <a:t>문제점은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무엇인지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수출과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수입 모두 중국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미국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일본과 같은 특정 국가에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지나치게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의존적인 경향을 보이고 있어 해당 국가의 경제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상황이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악화될 경우 우리나라도 같이 큰 타격을 받을 수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1436115"/>
            <a:ext cx="89279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세계화 </a:t>
            </a:r>
            <a:r>
              <a:rPr lang="ko-KR" altLang="en-US" sz="2400" b="1" dirty="0"/>
              <a:t>시대에는 국제 거래가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하면서 국가 간 </a:t>
            </a:r>
            <a:r>
              <a:rPr lang="ko-KR" altLang="en-US" sz="2400" b="1" dirty="0" smtClean="0"/>
              <a:t>상호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의존성이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되는 경향을 보인다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증가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심화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외국인의 국내 투자는 국내 경제를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하는 </a:t>
            </a:r>
            <a:r>
              <a:rPr lang="ko-KR" altLang="en-US" sz="2400" b="1" dirty="0" smtClean="0"/>
              <a:t>이점이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활성화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632" y="2325440"/>
            <a:ext cx="2312874" cy="115123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232" y="4558479"/>
            <a:ext cx="2312874" cy="115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56790"/>
            <a:ext cx="8784976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다국적 기업은 동일한 분야에서 상대적으로 경쟁력이 </a:t>
            </a:r>
            <a:r>
              <a:rPr lang="ko-KR" altLang="en-US" sz="2400" b="1" dirty="0" smtClean="0"/>
              <a:t>약한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도산을 야기할 수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중소기업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은 자국 화폐와 외국 화폐의 교환 비율을 의미한다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환율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환율의 상승은 원화 가치의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을 의미하고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환율의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하락은 </a:t>
            </a:r>
            <a:r>
              <a:rPr lang="ko-KR" altLang="en-US" sz="2400" b="1" dirty="0"/>
              <a:t>원화 가치의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의미한다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하락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상승</a:t>
            </a: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36674"/>
            <a:ext cx="2022713" cy="100680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476" y="5661248"/>
            <a:ext cx="2022713" cy="1006805"/>
          </a:xfrm>
          <a:prstGeom prst="rect">
            <a:avLst/>
          </a:prstGeom>
          <a:noFill/>
        </p:spPr>
      </p:pic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3574769"/>
            <a:ext cx="2022713" cy="100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외국인의 국내 투자</a:t>
            </a:r>
            <a:r>
              <a:rPr lang="en-US" altLang="ko-KR" b="1" dirty="0"/>
              <a:t>, </a:t>
            </a:r>
            <a:r>
              <a:rPr lang="ko-KR" altLang="en-US" b="1" dirty="0"/>
              <a:t>다국적 기업의 활동</a:t>
            </a:r>
            <a:r>
              <a:rPr lang="en-US" altLang="ko-KR" b="1" dirty="0"/>
              <a:t>, </a:t>
            </a:r>
            <a:r>
              <a:rPr lang="ko-KR" altLang="en-US" b="1" dirty="0"/>
              <a:t>환율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변동 </a:t>
            </a:r>
            <a:r>
              <a:rPr lang="ko-KR" altLang="en-US" b="1" dirty="0"/>
              <a:t>등이 한국 경제에 미치는 영향을 파악하고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대응 </a:t>
            </a:r>
            <a:r>
              <a:rPr lang="ko-KR" altLang="en-US" b="1" dirty="0"/>
              <a:t>방안을 제시할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56895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우리나라의 경제 구조는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에 의존하는 경향이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강하게 </a:t>
            </a:r>
            <a:r>
              <a:rPr lang="ko-KR" altLang="en-US" sz="2400" b="1" dirty="0"/>
              <a:t>나타난다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70000"/>
              </a:lnSpc>
            </a:pPr>
            <a:r>
              <a:rPr lang="en-US" altLang="ko-KR" sz="2400" b="1" dirty="0" smtClean="0"/>
              <a:t>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( </a:t>
            </a:r>
            <a:r>
              <a:rPr lang="en-US" altLang="ko-KR" sz="2400" b="1" dirty="0" smtClean="0"/>
              <a:t>                       )</a:t>
            </a:r>
            <a:r>
              <a:rPr lang="ko-KR" altLang="en-US" sz="2400" b="1" dirty="0"/>
              <a:t>를 통해 특정 국가에 대한 의존적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경향을 </a:t>
            </a:r>
            <a:r>
              <a:rPr lang="ko-KR" altLang="en-US" sz="2400" b="1" dirty="0"/>
              <a:t>줄여야 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70000"/>
              </a:lnSpc>
            </a:pPr>
            <a:r>
              <a:rPr lang="en-US" altLang="ko-KR" sz="2400" b="1" dirty="0" smtClean="0"/>
              <a:t>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수출 시장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다변화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8. </a:t>
            </a:r>
            <a:r>
              <a:rPr lang="ko-KR" altLang="en-US" sz="2400" b="1" dirty="0" err="1"/>
              <a:t>신자유주의</a:t>
            </a:r>
            <a:r>
              <a:rPr lang="ko-KR" altLang="en-US" sz="2400" b="1" dirty="0"/>
              <a:t> 경제 체제에서 살아남기 위해서는 </a:t>
            </a:r>
            <a:r>
              <a:rPr lang="en-US" altLang="ko-KR" sz="2400" b="1" dirty="0" smtClean="0"/>
              <a:t>(         )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갖춰야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경쟁력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0736"/>
            <a:ext cx="2022713" cy="1006805"/>
          </a:xfrm>
          <a:prstGeom prst="rect">
            <a:avLst/>
          </a:prstGeom>
          <a:noFill/>
        </p:spPr>
      </p:pic>
      <p:pic>
        <p:nvPicPr>
          <p:cNvPr id="2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33256"/>
            <a:ext cx="2022713" cy="1006805"/>
          </a:xfrm>
          <a:prstGeom prst="rect">
            <a:avLst/>
          </a:prstGeom>
          <a:noFill/>
        </p:spPr>
      </p:pic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3171488" cy="100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9673" y="2967335"/>
            <a:ext cx="6696743" cy="461665"/>
            <a:chOff x="871956" y="2967335"/>
            <a:chExt cx="677583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세계화의 빛과 그늘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981341"/>
            <a:ext cx="576064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어떤 제품을 국산이라고 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1102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06324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12946" y="2004431"/>
            <a:ext cx="148279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이 물건은 어디서</a:t>
            </a:r>
            <a:r>
              <a:rPr lang="ko-KR" altLang="en-US" sz="11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생산한 어느 나라 제품이죠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004048" y="2004431"/>
            <a:ext cx="1610703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이것은 외국에서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생산했지만 우리나라 기업 제품입니다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483768" y="2148447"/>
            <a:ext cx="158417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이것은 외국 기업 제품이지만 국내에서 생산했습니다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948264" y="2076439"/>
            <a:ext cx="1512168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이 물건은 어디서</a:t>
            </a:r>
            <a:r>
              <a:rPr lang="ko-KR" altLang="en-US" sz="11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생산한 어느 나라 제품이죠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269798"/>
            <a:ext cx="835292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세계화 시대 경제의 특징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거래의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국가 간 상호 의존성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노동력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 등의 생산 요소의 국제 거래 및 기업의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해외 </a:t>
            </a:r>
            <a:r>
              <a:rPr lang="ko-KR" altLang="en-US" sz="2400" b="1" dirty="0"/>
              <a:t>진출 </a:t>
            </a:r>
            <a:r>
              <a:rPr lang="ko-KR" altLang="en-US" sz="2400" b="1" dirty="0" smtClean="0"/>
              <a:t>증가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외국인의 국내 투자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순기능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고용 창출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내수 증진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국내 경제 활성화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구조의 선진화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역기능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해외 투기 자본으로 인한 국부 유출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저임금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의존 </a:t>
            </a:r>
            <a:r>
              <a:rPr lang="ko-KR" altLang="en-US" sz="2400" b="1" dirty="0"/>
              <a:t>산업의 경쟁력 저하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27584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다국적 기업의 국내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순기능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자본 및 기술 제공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고용 창출 효과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선진 기업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문화 </a:t>
            </a:r>
            <a:r>
              <a:rPr lang="ko-KR" altLang="en-US" sz="2400" b="1" dirty="0"/>
              <a:t>전파로 경쟁력 제고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역기능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우리나라 입장에서 효율적 투자를 기대할 수 </a:t>
            </a:r>
            <a:r>
              <a:rPr lang="ko-KR" altLang="en-US" sz="2400" b="1" dirty="0" smtClean="0"/>
              <a:t>없음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기업 이익 중심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중소기업 도산 위험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다국적 커피 전문점 ○○사는 어떻게 세계 속에 파고드는가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210323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 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○○사의 세계 진출 현황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6292" y="6289073"/>
            <a:ext cx="285759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400" b="1" smtClean="0"/>
              <a:t>▲ ○○사가 </a:t>
            </a:r>
            <a:r>
              <a:rPr lang="ko-KR" altLang="en-US" sz="1400" b="1" dirty="0" smtClean="0"/>
              <a:t>진출한 국가의 분포</a:t>
            </a:r>
            <a:endParaRPr lang="ko-KR" altLang="en-US" sz="1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7" y="2561564"/>
            <a:ext cx="7776927" cy="3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다국적 커피 전문점 ○○사는 어떻게 세계 속에 파고드는가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2071178"/>
            <a:ext cx="8748464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○○사의 세계 진출 </a:t>
            </a:r>
            <a:r>
              <a:rPr lang="ko-KR" altLang="en-US" sz="2400" b="1" dirty="0" smtClean="0"/>
              <a:t>현황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en-US" altLang="ko-KR" sz="2400" b="1" dirty="0" smtClean="0"/>
              <a:t> 1971</a:t>
            </a:r>
            <a:r>
              <a:rPr lang="ko-KR" altLang="en-US" sz="2400" b="1" dirty="0"/>
              <a:t>년 미국 시애틀에서 개점하여 세계에서 가장 큰 다국적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커피 </a:t>
            </a:r>
            <a:r>
              <a:rPr lang="ko-KR" altLang="en-US" sz="2400" b="1" dirty="0"/>
              <a:t>전문점으로 성장한 ○○사는 세계 </a:t>
            </a:r>
            <a:r>
              <a:rPr lang="en-US" altLang="ko-KR" sz="2400" b="1" dirty="0"/>
              <a:t>60</a:t>
            </a:r>
            <a:r>
              <a:rPr lang="ko-KR" altLang="en-US" sz="2400" b="1" dirty="0"/>
              <a:t>개국에서 총 </a:t>
            </a:r>
            <a:r>
              <a:rPr lang="en-US" altLang="ko-KR" sz="2400" b="1" dirty="0"/>
              <a:t>19,972</a:t>
            </a:r>
            <a:r>
              <a:rPr lang="ko-KR" altLang="en-US" sz="2400" b="1" dirty="0"/>
              <a:t>개의 점포를 운영하고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국가별로 우리나라에 있는 </a:t>
            </a:r>
            <a:r>
              <a:rPr lang="en-US" altLang="ko-KR" sz="2400" b="1" dirty="0"/>
              <a:t>544</a:t>
            </a:r>
            <a:r>
              <a:rPr lang="ko-KR" altLang="en-US" sz="2400" b="1" dirty="0"/>
              <a:t>개의 점포를 비롯하여 미국 </a:t>
            </a:r>
            <a:r>
              <a:rPr lang="en-US" altLang="ko-KR" sz="2400" b="1" dirty="0"/>
              <a:t>12,937</a:t>
            </a:r>
            <a:r>
              <a:rPr lang="ko-KR" altLang="en-US" sz="2400" b="1" dirty="0"/>
              <a:t>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캐나다 </a:t>
            </a:r>
            <a:r>
              <a:rPr lang="en-US" altLang="ko-KR" sz="2400" b="1" dirty="0"/>
              <a:t>1,273</a:t>
            </a:r>
            <a:r>
              <a:rPr lang="ko-KR" altLang="en-US" sz="2400" b="1" dirty="0"/>
              <a:t>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 </a:t>
            </a:r>
            <a:r>
              <a:rPr lang="en-US" altLang="ko-KR" sz="2400" b="1" dirty="0"/>
              <a:t>971</a:t>
            </a:r>
            <a:r>
              <a:rPr lang="ko-KR" altLang="en-US" sz="2400" b="1" dirty="0"/>
              <a:t>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영국 </a:t>
            </a:r>
            <a:r>
              <a:rPr lang="en-US" altLang="ko-KR" sz="2400" b="1" dirty="0"/>
              <a:t>790</a:t>
            </a:r>
            <a:r>
              <a:rPr lang="ko-KR" altLang="en-US" sz="2400" b="1" dirty="0"/>
              <a:t>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중국 </a:t>
            </a:r>
            <a:r>
              <a:rPr lang="en-US" altLang="ko-KR" sz="2400" b="1" dirty="0"/>
              <a:t>657</a:t>
            </a:r>
            <a:r>
              <a:rPr lang="ko-KR" altLang="en-US" sz="2400" b="1" dirty="0"/>
              <a:t>개 등을 운영하고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미국과 캐나다에서는 잡화점이나 체인점 내부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공항 등지에서 </a:t>
            </a:r>
            <a:r>
              <a:rPr lang="en-US" altLang="ko-KR" sz="2400" b="1" dirty="0"/>
              <a:t>S</a:t>
            </a:r>
            <a:r>
              <a:rPr lang="ko-KR" altLang="en-US" sz="2400" b="1" dirty="0"/>
              <a:t>사의 점포를 </a:t>
            </a:r>
            <a:r>
              <a:rPr lang="ko-KR" altLang="en-US" sz="2400" b="1" dirty="0" smtClean="0"/>
              <a:t>쉽게 </a:t>
            </a:r>
            <a:r>
              <a:rPr lang="ko-KR" altLang="en-US" sz="2400" b="1" dirty="0"/>
              <a:t>접할 수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심지어 로스앤젤레스 같은 도시에서는 길 </a:t>
            </a:r>
            <a:r>
              <a:rPr lang="ko-KR" altLang="en-US" sz="2400" b="1" dirty="0" smtClean="0"/>
              <a:t>하나 </a:t>
            </a:r>
            <a:r>
              <a:rPr lang="ko-KR" altLang="en-US" sz="2400" b="1" dirty="0"/>
              <a:t>건너 점포가 하나씩 있을 정도이다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                             - </a:t>
            </a:r>
            <a:r>
              <a:rPr lang="ko-KR" altLang="en-US" sz="2400" b="1" dirty="0" err="1"/>
              <a:t>위키피디아</a:t>
            </a:r>
            <a:r>
              <a:rPr lang="en-US" altLang="ko-KR" sz="2400" b="1" dirty="0"/>
              <a:t>, 2012 -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84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다국적 커피 전문점 ○○사는 어떻게 세계 속에 파고드는가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2132856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○○사의 ‘훈민정음 텀블러’ </a:t>
            </a:r>
            <a:r>
              <a:rPr lang="ko-KR" altLang="en-US" sz="2400" b="1" dirty="0" smtClean="0"/>
              <a:t>출시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○○</a:t>
            </a:r>
            <a:r>
              <a:rPr lang="ko-KR" altLang="en-US" sz="2400" b="1" dirty="0"/>
              <a:t>사는 한글날을 맞아 새로운 디자인의 훈민정음 텀블러를 전국 </a:t>
            </a:r>
            <a:r>
              <a:rPr lang="en-US" altLang="ko-KR" sz="2400" b="1" dirty="0" smtClean="0"/>
              <a:t>470</a:t>
            </a:r>
            <a:r>
              <a:rPr lang="ko-KR" altLang="en-US" sz="2400" b="1" dirty="0"/>
              <a:t>여 매장에서 출시하였다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○○사의 훈민정음 텀블러는 △△동 </a:t>
            </a:r>
            <a:r>
              <a:rPr lang="ko-KR" altLang="en-US" sz="2400" b="1" dirty="0" smtClean="0"/>
              <a:t>지점 </a:t>
            </a:r>
            <a:r>
              <a:rPr lang="ko-KR" altLang="en-US" sz="2400" b="1" dirty="0"/>
              <a:t>직원의 제안으로 제작된 이후 우리나라에서만 판매하고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○○</a:t>
            </a:r>
            <a:r>
              <a:rPr lang="ko-KR" altLang="en-US" sz="2400" b="1" dirty="0"/>
              <a:t>사는 서울을 비롯하여 우리나라 주요 도시의 </a:t>
            </a:r>
            <a:r>
              <a:rPr lang="ko-KR" altLang="en-US" sz="2400" b="1" dirty="0" smtClean="0"/>
              <a:t>특징적인 </a:t>
            </a:r>
            <a:r>
              <a:rPr lang="ko-KR" altLang="en-US" sz="2400" b="1" dirty="0"/>
              <a:t>풍경을 </a:t>
            </a:r>
            <a:r>
              <a:rPr lang="ko-KR" altLang="en-US" sz="2400" b="1" dirty="0" smtClean="0"/>
              <a:t>담은 </a:t>
            </a:r>
            <a:r>
              <a:rPr lang="ko-KR" altLang="en-US" sz="2400" b="1" dirty="0" err="1"/>
              <a:t>시티머그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종도 함께 출시하였다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서울 </a:t>
            </a:r>
            <a:r>
              <a:rPr lang="ko-KR" altLang="en-US" sz="2400" b="1" dirty="0" err="1"/>
              <a:t>시티머그는</a:t>
            </a:r>
            <a:r>
              <a:rPr lang="ko-KR" altLang="en-US" sz="2400" b="1" dirty="0"/>
              <a:t> 낮과 밤을 </a:t>
            </a:r>
            <a:r>
              <a:rPr lang="ko-KR" altLang="en-US" sz="2400" b="1" dirty="0" smtClean="0"/>
              <a:t>배경으로 </a:t>
            </a:r>
            <a:r>
              <a:rPr lang="ko-KR" altLang="en-US" sz="2400" b="1" dirty="0"/>
              <a:t>복원 </a:t>
            </a:r>
            <a:r>
              <a:rPr lang="ko-KR" altLang="en-US" sz="2400" b="1" dirty="0" smtClean="0"/>
              <a:t>중인 </a:t>
            </a:r>
            <a:r>
              <a:rPr lang="ko-KR" altLang="en-US" sz="2400" b="1" dirty="0"/>
              <a:t>숭례문을 비롯해 보신각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고궁 등 서울의 옛 모습과 </a:t>
            </a:r>
            <a:r>
              <a:rPr lang="en-US" altLang="ko-KR" sz="2400" b="1" dirty="0"/>
              <a:t>N</a:t>
            </a:r>
            <a:r>
              <a:rPr lang="ko-KR" altLang="en-US" sz="2400" b="1" dirty="0"/>
              <a:t>서울 타워 등 현대적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상징물의 </a:t>
            </a:r>
            <a:r>
              <a:rPr lang="ko-KR" altLang="en-US" sz="2400" b="1" dirty="0"/>
              <a:t>모습이 어우러져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78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다국적 커피 전문점 ○○사는 어떻게 세계 속에 파고드는가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07504" y="2139938"/>
            <a:ext cx="892899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한편 </a:t>
            </a:r>
            <a:r>
              <a:rPr lang="ko-KR" altLang="en-US" sz="2400" b="1" dirty="0"/>
              <a:t>○○사의 서울 지점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곳은 지난 </a:t>
            </a:r>
            <a:r>
              <a:rPr lang="en-US" altLang="ko-KR" sz="2400" b="1" dirty="0"/>
              <a:t>2011</a:t>
            </a:r>
            <a:r>
              <a:rPr lang="ko-KR" altLang="en-US" sz="2400" b="1" dirty="0"/>
              <a:t>년 한글 간판을 설치하고 폐기와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서까래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전통 창호 등 </a:t>
            </a:r>
            <a:r>
              <a:rPr lang="ko-KR" altLang="en-US" sz="2400" b="1" dirty="0" smtClean="0"/>
              <a:t>국내 </a:t>
            </a:r>
            <a:r>
              <a:rPr lang="ko-KR" altLang="en-US" sz="2400" b="1" dirty="0"/>
              <a:t>전통문화 요소를 </a:t>
            </a:r>
            <a:r>
              <a:rPr lang="ko-KR" altLang="en-US" sz="2400" b="1" dirty="0" smtClean="0"/>
              <a:t>접목해 </a:t>
            </a:r>
            <a:r>
              <a:rPr lang="ko-KR" altLang="en-US" sz="2400" b="1" dirty="0"/>
              <a:t>한글 문화 연대로부터 우리말 </a:t>
            </a:r>
            <a:r>
              <a:rPr lang="ko-KR" altLang="en-US" sz="2400" b="1" dirty="0" err="1"/>
              <a:t>사랑꾼으로</a:t>
            </a:r>
            <a:r>
              <a:rPr lang="ko-KR" altLang="en-US" sz="2400" b="1" dirty="0"/>
              <a:t> 선정되기도 </a:t>
            </a:r>
            <a:r>
              <a:rPr lang="ko-KR" altLang="en-US" sz="2400" b="1" dirty="0" smtClean="0"/>
              <a:t>하였다</a:t>
            </a:r>
            <a:r>
              <a:rPr lang="en-US" altLang="ko-KR" sz="2400" b="1" dirty="0" smtClean="0"/>
              <a:t>.</a:t>
            </a:r>
          </a:p>
          <a:p>
            <a:pPr algn="dist" fontAlgn="base">
              <a:lnSpc>
                <a:spcPct val="120000"/>
              </a:lnSpc>
            </a:pPr>
            <a:r>
              <a:rPr lang="en-US" altLang="ko-KR" sz="2400" b="1" dirty="0" smtClean="0"/>
              <a:t>                                             - </a:t>
            </a:r>
            <a:r>
              <a:rPr lang="ko-KR" altLang="en-US" sz="2400" b="1" dirty="0"/>
              <a:t>한국경제</a:t>
            </a:r>
            <a:r>
              <a:rPr lang="en-US" altLang="ko-KR" sz="2400" b="1" dirty="0"/>
              <a:t>, 2012. 10. 9. -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세계화와 한국 경제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82" y="4200118"/>
            <a:ext cx="2572541" cy="24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1215</Words>
  <Application>Microsoft Office PowerPoint</Application>
  <PresentationFormat>화면 슬라이드 쇼(4:3)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950</cp:revision>
  <dcterms:created xsi:type="dcterms:W3CDTF">2013-04-05T04:18:36Z</dcterms:created>
  <dcterms:modified xsi:type="dcterms:W3CDTF">2014-02-21T14:41:07Z</dcterms:modified>
</cp:coreProperties>
</file>