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81" r:id="rId7"/>
    <p:sldId id="349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272" r:id="rId18"/>
    <p:sldId id="307" r:id="rId19"/>
    <p:sldId id="322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국제 거래와 상호 의존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자유 무역의 함정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60040" y="1940171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위 내용에 나타난 문제점을 극복하기 위한 방안에는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어떤 </a:t>
            </a:r>
            <a:r>
              <a:rPr lang="ko-KR" altLang="en-US" sz="2400" b="1" dirty="0"/>
              <a:t>것이 있는지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현재의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자유 무역 체제를 공정 무역 체제로 바꾸는 방안에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대하여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토의해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33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40171"/>
            <a:ext cx="8532440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우리나라는 </a:t>
            </a:r>
            <a:r>
              <a:rPr lang="ko-KR" altLang="en-US" sz="2400" b="1" dirty="0"/>
              <a:t>자원이 부족하고 국내 시장의 규모가 작아 국제 거래 위주로 경제 성장을 이루었다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 과정에서 국제 거래 규모가 급격하게 늘어났으며 수출입 상품도 다양해졌다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그 </a:t>
            </a:r>
            <a:r>
              <a:rPr lang="ko-KR" altLang="en-US" sz="2400" b="1" dirty="0"/>
              <a:t>결과 </a:t>
            </a:r>
            <a:r>
              <a:rPr lang="en-US" altLang="ko-KR" sz="2400" b="1" dirty="0"/>
              <a:t>2011</a:t>
            </a:r>
            <a:r>
              <a:rPr lang="ko-KR" altLang="en-US" sz="2400" b="1" dirty="0"/>
              <a:t>년과 </a:t>
            </a:r>
            <a:r>
              <a:rPr lang="en-US" altLang="ko-KR" sz="2400" b="1" dirty="0"/>
              <a:t>2012</a:t>
            </a:r>
            <a:r>
              <a:rPr lang="ko-KR" altLang="en-US" sz="2400" b="1" dirty="0"/>
              <a:t>년 연속으로 무역 규모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조 달러를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달성함으로써 </a:t>
            </a:r>
            <a:r>
              <a:rPr lang="ko-KR" altLang="en-US" sz="2400" b="1" dirty="0"/>
              <a:t>세계 </a:t>
            </a:r>
            <a:r>
              <a:rPr lang="en-US" altLang="ko-KR" sz="2400" b="1" dirty="0"/>
              <a:t>8</a:t>
            </a:r>
            <a:r>
              <a:rPr lang="ko-KR" altLang="en-US" sz="2400" b="1" dirty="0"/>
              <a:t>위의 무역 대국으로 자리 잡았다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그러나 무역 의존도가 높아지면서 우리 경제에 끼치는 세계 경제의 영향력도 커지게 되었다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36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2084187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무역 규모의 확대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6" y="2694904"/>
            <a:ext cx="8419588" cy="253429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572000" y="2103239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높아지는 무역 의존도</a:t>
            </a:r>
          </a:p>
        </p:txBody>
      </p:sp>
    </p:spTree>
    <p:extLst>
      <p:ext uri="{BB962C8B-B14F-4D97-AF65-F5344CB8AC3E}">
        <p14:creationId xmlns:p14="http://schemas.microsoft.com/office/powerpoint/2010/main" val="114961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1815207"/>
            <a:ext cx="543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주요 국가와의 거래 상황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8066638" cy="39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1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1890463"/>
            <a:ext cx="867645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에서 무역 규모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조 달러 달성이 어떤 </a:t>
            </a:r>
            <a:r>
              <a:rPr lang="ko-KR" altLang="en-US" sz="2400" b="1" dirty="0" smtClean="0"/>
              <a:t>의미를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가지는지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세계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무역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위에 해당하며 국가의 경쟁력이 크게 높아졌다는 의미이다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또한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2011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년에 이어 글로벌 금융 위기가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확산되었던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2012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년에도 무역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조 달러를 달성함으로써 세계 경제 위기에서도 흔들리지 않는 무역 강국의 위력을 과시하였다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010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40171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나타난 무역 의존도의 심화가 </a:t>
            </a:r>
            <a:r>
              <a:rPr lang="ko-KR" altLang="en-US" sz="2400" b="1" dirty="0" smtClean="0"/>
              <a:t>가져올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문제점과 </a:t>
            </a:r>
            <a:r>
              <a:rPr lang="ko-KR" altLang="en-US" sz="2400" b="1" dirty="0"/>
              <a:t>이에 대한 대책을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무역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의존도가 심화되면 무역 상대국의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문제에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 경제가 영향을 받기 쉽다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예를 들어 중국에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자동차를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대량 수출하고 있는 상황에서 중국 경제가 악화되어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자동차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수출이 중단될 경우 우리의 자동차 산업은 큰 타격을 입을 수밖에 없다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따라서 수출입 시장을 다변화하는 전략이 필요하다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60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우리나라의 국제 거래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1855154"/>
            <a:ext cx="8748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바탕으로 우리나라가 중국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연합과 경제 교류를 하게 된 지리적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역사적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경제적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배경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을 </a:t>
            </a:r>
            <a:r>
              <a:rPr lang="ko-KR" altLang="en-US" sz="2400" b="1" dirty="0"/>
              <a:t>알아보고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 나라들과의 교류가 우리 </a:t>
            </a:r>
            <a:r>
              <a:rPr lang="ko-KR" altLang="en-US" sz="2400" b="1" dirty="0" smtClean="0"/>
              <a:t>경제에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미칠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영향에 </a:t>
            </a:r>
            <a:r>
              <a:rPr lang="ko-KR" altLang="en-US" sz="2400" b="1" dirty="0"/>
              <a:t>대해 토의해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일의 교역 변화를 살펴보면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중국이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세계의 공장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으로 자리잡은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2000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년대 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일 교역이 큰 폭으로 증가하였다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이것은 일본의 높은 기술 수준을 이용한 핵심 부품 이용 및 한국산 중간재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중국의 저렴한 노동력 이용 방식의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 분업 관계가 강화되었기 때문으로 볼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하지만 최근에는 우리나라와 일본의 조립 공장으로서의 중국의 역할이 줄어들고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206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75840"/>
            <a:ext cx="882047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과거의 </a:t>
            </a:r>
            <a:r>
              <a:rPr lang="ko-KR" altLang="en-US" sz="2400" b="1" dirty="0"/>
              <a:t>국제 거래에서는 원자재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자동차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기계와 같은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(       )</a:t>
            </a:r>
            <a:r>
              <a:rPr lang="ko-KR" altLang="en-US" sz="2400" b="1" dirty="0"/>
              <a:t>가 많은 비중을 차지하였다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재화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국가 간에 상품이나 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등의 거래가 </a:t>
            </a:r>
            <a:r>
              <a:rPr lang="ko-KR" altLang="en-US" sz="2400" b="1" dirty="0" smtClean="0"/>
              <a:t>일상화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되는 </a:t>
            </a:r>
            <a:r>
              <a:rPr lang="ko-KR" altLang="en-US" sz="2400" b="1" dirty="0"/>
              <a:t>이유는 이를 통해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을 얻을 수 있기 때문이다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국제 </a:t>
            </a:r>
            <a:r>
              <a:rPr lang="ko-KR" altLang="en-US" sz="2400" b="1" dirty="0"/>
              <a:t>거래가 확대되면 값싼 제품을 외국에서 가져올 수 </a:t>
            </a:r>
            <a:r>
              <a:rPr lang="ko-KR" altLang="en-US" sz="2400" b="1" dirty="0" smtClean="0"/>
              <a:t>있어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무엇을 안정시킬 수 있는가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물가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64445"/>
            <a:ext cx="1985919" cy="9884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96288"/>
            <a:ext cx="1985919" cy="988491"/>
          </a:xfrm>
          <a:prstGeom prst="rect">
            <a:avLst/>
          </a:prstGeom>
          <a:noFill/>
        </p:spPr>
      </p:pic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733255"/>
            <a:ext cx="1985919" cy="98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78497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국제 거래는 국가적 차원에서 </a:t>
            </a:r>
            <a:r>
              <a:rPr lang="en-US" altLang="ko-KR" sz="2400" b="1" dirty="0" smtClean="0"/>
              <a:t>(   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상품을 </a:t>
            </a:r>
            <a:r>
              <a:rPr lang="ko-KR" altLang="en-US" sz="2400" b="1" dirty="0" err="1"/>
              <a:t>특화하여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거래함으로써 </a:t>
            </a:r>
            <a:r>
              <a:rPr lang="ko-KR" altLang="en-US" sz="2400" b="1" dirty="0"/>
              <a:t>생산의 효율성을 높일 수 있는 장점이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비교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우위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국내 기업은 국제 거래를 통해 기술 개발과 생산성 향상에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힘쓰면서 </a:t>
            </a:r>
            <a:r>
              <a:rPr lang="ko-KR" altLang="en-US" sz="2400" b="1" dirty="0"/>
              <a:t>국제 경쟁력을 갖추게 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넓은 해외 시장을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확보함으로써 </a:t>
            </a:r>
            <a:r>
              <a:rPr lang="ko-KR" altLang="en-US" sz="2400" b="1" dirty="0"/>
              <a:t>더 많은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을 창출할 수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이윤</a:t>
            </a: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07783"/>
            <a:ext cx="2516158" cy="125241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2516158" cy="1252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68630"/>
            <a:ext cx="8568952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값싼 수입 농산물이 대규모로 유입될 경우 국내에서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가장 </a:t>
            </a:r>
            <a:r>
              <a:rPr lang="ko-KR" altLang="en-US" sz="2400" b="1" dirty="0"/>
              <a:t>어려움에 처하는 사람은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농민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국제 거래의 확대로 인한 문제점을 극복하기 위해 특정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국가에만 </a:t>
            </a:r>
            <a:r>
              <a:rPr lang="ko-KR" altLang="en-US" sz="2400" b="1" dirty="0"/>
              <a:t>한정되어 있는 수출입 시장을 여러 국가로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하는 전략이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다변화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051" y="2204864"/>
            <a:ext cx="2516158" cy="125241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059" y="4941168"/>
            <a:ext cx="2516158" cy="1252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국가 간 </a:t>
            </a:r>
            <a:r>
              <a:rPr lang="ko-KR" altLang="en-US" b="1" dirty="0" smtClean="0"/>
              <a:t>재화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서비스 </a:t>
            </a:r>
            <a:r>
              <a:rPr lang="ko-KR" altLang="en-US" b="1" dirty="0"/>
              <a:t>및 생산 요소</a:t>
            </a:r>
            <a:r>
              <a:rPr lang="en-US" altLang="ko-KR" b="1" dirty="0"/>
              <a:t>, </a:t>
            </a:r>
            <a:r>
              <a:rPr lang="ko-KR" altLang="en-US" b="1" dirty="0"/>
              <a:t>기술의 이동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현황을 </a:t>
            </a:r>
            <a:r>
              <a:rPr lang="ko-KR" altLang="en-US" b="1" dirty="0"/>
              <a:t>통해 국제 거래의 필요성을 이해하고 국제 거래 확대의 장점과 단점을 설명할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73" y="2967335"/>
            <a:ext cx="6696743" cy="461665"/>
            <a:chOff x="871956" y="2967335"/>
            <a:chExt cx="677583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세계화와 한국 경제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269733"/>
            <a:ext cx="813690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노동이나 상품이 국제적으로 거래되는 이유는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99418"/>
            <a:ext cx="504056" cy="5040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0097" y="4316903"/>
            <a:ext cx="281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수출품을 싣는 화물기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04593" y="4294837"/>
            <a:ext cx="42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</a:t>
            </a:r>
            <a:r>
              <a:rPr lang="en-US" altLang="ko-KR" b="1" dirty="0" smtClean="0">
                <a:ea typeface="나눔고딕 ExtraBold"/>
              </a:rPr>
              <a:t>1960</a:t>
            </a:r>
            <a:r>
              <a:rPr lang="ko-KR" altLang="en-US" b="1" dirty="0" smtClean="0">
                <a:ea typeface="나눔고딕 ExtraBold"/>
              </a:rPr>
              <a:t>년대 서독에 파견된 우리나라 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en-US" altLang="ko-KR" b="1" dirty="0" smtClean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광부들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6797"/>
            <a:ext cx="8845236" cy="2582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40768"/>
            <a:ext cx="835292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국제 거래의 필요성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기본적인 생활의 편의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재화와 서비스는 물론 노동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기술과 같은 생산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요소도 </a:t>
            </a:r>
            <a:r>
              <a:rPr lang="ko-KR" altLang="en-US" sz="2400" b="1" dirty="0"/>
              <a:t>거래됨 → 해당 국가 모두에 이익이 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840"/>
            <a:ext cx="9144000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275842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국제 거래의 장점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다양한 상품 구입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기술 개발과 생산성 향상 → 국제 경쟁력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생산 기술과 자본의 이전으로 개발 도상국의 경제 발전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4" y="3404101"/>
            <a:ext cx="3838908" cy="33062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국제 거래의 확대로 인한 문제점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해외 경제 불안 요인의 영향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경쟁력을 갖추지 못한 국내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산업이 </a:t>
            </a:r>
            <a:r>
              <a:rPr lang="ko-KR" altLang="en-US" sz="2400" b="1" dirty="0"/>
              <a:t>위축됨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정부의 경제 정책 수행에 국제적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제약이 </a:t>
            </a:r>
            <a:r>
              <a:rPr lang="ko-KR" altLang="en-US" sz="2400" b="1" dirty="0"/>
              <a:t>많아짐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기술 개발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투자 확대 등을 통한 </a:t>
            </a:r>
            <a:r>
              <a:rPr lang="ko-KR" altLang="en-US" sz="2400" b="1" dirty="0" smtClean="0"/>
              <a:t>기업 </a:t>
            </a:r>
            <a:r>
              <a:rPr lang="ko-KR" altLang="en-US" sz="2400" b="1" dirty="0"/>
              <a:t>경쟁력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수출입 시장의 다변화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28231"/>
            <a:ext cx="3103001" cy="2404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99548"/>
            <a:ext cx="3169090" cy="7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자유 무역의 함정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6024" y="1844824"/>
            <a:ext cx="8676456" cy="452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 </a:t>
            </a:r>
            <a:r>
              <a:rPr lang="en-US" altLang="ko-KR" sz="2200" b="1" dirty="0" smtClean="0"/>
              <a:t>1995</a:t>
            </a:r>
            <a:r>
              <a:rPr lang="ko-KR" altLang="en-US" sz="2200" b="1" dirty="0"/>
              <a:t>년 세계 무역 질서를 이끌기 위해 세계 무역 기구</a:t>
            </a:r>
            <a:r>
              <a:rPr lang="en-US" altLang="ko-KR" sz="2200" b="1" dirty="0"/>
              <a:t>(WTO)</a:t>
            </a:r>
            <a:r>
              <a:rPr lang="ko-KR" altLang="en-US" sz="2200" b="1" dirty="0"/>
              <a:t>가 </a:t>
            </a:r>
            <a:r>
              <a:rPr lang="ko-KR" altLang="en-US" sz="2200" b="1" dirty="0" smtClean="0"/>
              <a:t>출범하였다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 기구는 서비스업과 농업 부문의 개방 확대와 지적 </a:t>
            </a:r>
            <a:r>
              <a:rPr lang="ko-KR" altLang="en-US" sz="2200" b="1" dirty="0" smtClean="0"/>
              <a:t>재산권 </a:t>
            </a:r>
            <a:r>
              <a:rPr lang="ko-KR" altLang="en-US" sz="2200" b="1" dirty="0"/>
              <a:t>보장을 강조한 것이 특징이다</a:t>
            </a:r>
            <a:r>
              <a:rPr lang="en-US" altLang="ko-KR" sz="2200" b="1" dirty="0"/>
              <a:t>.</a:t>
            </a: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/>
              <a:t>무역이란 비교 우위에 근거하여 경쟁력 있는 제품을 생산한 후 이를 국가 간에 교환하는 것으로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논리적으로는 무역에 참여하는 나라들이 모두 이익을 얻게 된다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하지만 자유 무역의 확대에는 두 가지 함정이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하나는 공산품과 농산품 간의 불균등 교환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즉 선진국의 공산품은 지나치게 비싼 가격에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개발 도상국의 농산품은 헐값에 교환된다는 점이다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다른 하나는 선진국과 개발 도상국은 경제력이나 생산력에 크게 차이가 있는데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동일한 규칙 아래 이루어지는 무역은 개발 도상국에 불리하게 작용할 수밖에 없다는 점이다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자유 무역의 함정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700808"/>
            <a:ext cx="882047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 </a:t>
            </a:r>
            <a:r>
              <a:rPr lang="ko-KR" altLang="en-US" sz="2200" b="1" dirty="0"/>
              <a:t>이와 같은 자유 무역의 한계 때문에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err="1" smtClean="0"/>
              <a:t>신자유주의에</a:t>
            </a:r>
            <a:r>
              <a:rPr lang="ko-KR" altLang="en-US" sz="2200" b="1" dirty="0" smtClean="0"/>
              <a:t> </a:t>
            </a:r>
            <a:r>
              <a:rPr lang="ko-KR" altLang="en-US" sz="2200" b="1" dirty="0"/>
              <a:t>토대한 세계화의 확대는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선진국과 </a:t>
            </a:r>
            <a:r>
              <a:rPr lang="ko-KR" altLang="en-US" sz="2200" b="1" dirty="0"/>
              <a:t>개발 도상국 간에 부의 격차를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더욱 </a:t>
            </a:r>
            <a:r>
              <a:rPr lang="ko-KR" altLang="en-US" sz="2200" b="1" dirty="0"/>
              <a:t>벌리고 있다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그렇다면 자유 무역에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대한 </a:t>
            </a:r>
            <a:r>
              <a:rPr lang="ko-KR" altLang="en-US" sz="2200" b="1" dirty="0"/>
              <a:t>대안은 무엇일까</a:t>
            </a:r>
            <a:r>
              <a:rPr lang="en-US" altLang="ko-KR" sz="2200" b="1" dirty="0"/>
              <a:t>? </a:t>
            </a:r>
            <a:r>
              <a:rPr lang="ko-KR" altLang="en-US" sz="2200" b="1" dirty="0"/>
              <a:t>쉽게 생각할 수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있는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대안은 </a:t>
            </a:r>
            <a:r>
              <a:rPr lang="ko-KR" altLang="en-US" sz="2200" b="1" dirty="0"/>
              <a:t>경제적으로 강한 국가에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핸디캡을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주는 </a:t>
            </a:r>
            <a:r>
              <a:rPr lang="ko-KR" altLang="en-US" sz="2200" b="1" dirty="0"/>
              <a:t>새로운 무역 시스템이다</a:t>
            </a:r>
            <a:r>
              <a:rPr lang="en-US" altLang="ko-KR" sz="2200" b="1" dirty="0"/>
              <a:t>.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또 </a:t>
            </a:r>
            <a:r>
              <a:rPr lang="ko-KR" altLang="en-US" sz="2200" b="1" dirty="0"/>
              <a:t>다른 </a:t>
            </a:r>
            <a:r>
              <a:rPr lang="ko-KR" altLang="en-US" sz="2200" b="1" dirty="0" smtClean="0"/>
              <a:t>대안은 </a:t>
            </a:r>
            <a:r>
              <a:rPr lang="ko-KR" altLang="en-US" sz="2200" b="1" dirty="0"/>
              <a:t>공산품은 비싸고 농산품은 싼 불균등 </a:t>
            </a:r>
            <a:r>
              <a:rPr lang="ko-KR" altLang="en-US" sz="2200" b="1" dirty="0" smtClean="0"/>
              <a:t>무역의 </a:t>
            </a:r>
            <a:r>
              <a:rPr lang="ko-KR" altLang="en-US" sz="2200" b="1" dirty="0"/>
              <a:t>가격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체계를 </a:t>
            </a:r>
            <a:r>
              <a:rPr lang="ko-KR" altLang="en-US" sz="2200" b="1" dirty="0"/>
              <a:t>바로잡는 일이다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자유 무역 </a:t>
            </a:r>
            <a:r>
              <a:rPr lang="ko-KR" altLang="en-US" sz="2200" b="1" dirty="0" smtClean="0"/>
              <a:t>협정의 ‘</a:t>
            </a:r>
            <a:r>
              <a:rPr lang="ko-KR" altLang="en-US" sz="2200" b="1" dirty="0"/>
              <a:t>자유’라는 </a:t>
            </a:r>
            <a:r>
              <a:rPr lang="ko-KR" altLang="en-US" sz="2200" b="1" dirty="0" smtClean="0"/>
              <a:t>말을 ‘</a:t>
            </a:r>
            <a:r>
              <a:rPr lang="ko-KR" altLang="en-US" sz="2200" b="1" dirty="0"/>
              <a:t>공정</a:t>
            </a:r>
            <a:r>
              <a:rPr lang="ko-KR" altLang="en-US" sz="2200" b="1" dirty="0" smtClean="0"/>
              <a:t>’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이라는 </a:t>
            </a:r>
            <a:r>
              <a:rPr lang="ko-KR" altLang="en-US" sz="2200" b="1" dirty="0"/>
              <a:t>말로 대체하여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공정 무역을 확대해 나간다면 세계는 좀 더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평등하고 </a:t>
            </a:r>
            <a:r>
              <a:rPr lang="ko-KR" altLang="en-US" sz="2200" b="1" dirty="0"/>
              <a:t>인간적인 곳으로 나아갈 수 있을 것이다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- </a:t>
            </a:r>
            <a:r>
              <a:rPr lang="ko-KR" altLang="en-US" sz="2200" b="1" dirty="0"/>
              <a:t>전국 지리 교사 연합회</a:t>
            </a:r>
            <a:r>
              <a:rPr lang="en-US" altLang="ko-KR" sz="2200" b="1" dirty="0"/>
              <a:t>, “</a:t>
            </a:r>
            <a:r>
              <a:rPr lang="ko-KR" altLang="en-US" sz="2200" b="1" dirty="0"/>
              <a:t>살아있는 지리 교과서”</a:t>
            </a:r>
            <a:r>
              <a:rPr lang="en-US" altLang="ko-KR" sz="2200" b="1" dirty="0" smtClean="0"/>
              <a:t>-</a:t>
            </a:r>
            <a:endParaRPr lang="ko-KR" alt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840979"/>
            <a:ext cx="3254811" cy="26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자유 무역의 함정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40171"/>
            <a:ext cx="89999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① 위 내용을 토대로 선진국과 개발 도상국이 상생하는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것이 </a:t>
            </a:r>
            <a:r>
              <a:rPr lang="ko-KR" altLang="en-US" sz="2400" b="1" dirty="0"/>
              <a:t>가능한지에 대해 토론해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칠레는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 개국과 자유 무역 협상을 체결하는 등 개방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정책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년간 연평균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5%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 넘는 경제 성장을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이루었다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반면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아프리카 최대의 목화 생산국인 말리는 세계적인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비료값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상승과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값싼 미국산 목화로 인해 목화 재배를 포기하는 농가가 계속 늘어나고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이러한 사례들을 중심으로 선진국과 개발 도상국의 상생이 가능한지 토론해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국제 거래와 상호 의존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41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1184</Words>
  <Application>Microsoft Office PowerPoint</Application>
  <PresentationFormat>화면 슬라이드 쇼(4:3)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899</cp:revision>
  <dcterms:created xsi:type="dcterms:W3CDTF">2013-04-05T04:18:36Z</dcterms:created>
  <dcterms:modified xsi:type="dcterms:W3CDTF">2014-02-21T14:37:54Z</dcterms:modified>
</cp:coreProperties>
</file>