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337" r:id="rId6"/>
    <p:sldId id="263" r:id="rId7"/>
    <p:sldId id="363" r:id="rId8"/>
    <p:sldId id="364" r:id="rId9"/>
    <p:sldId id="349" r:id="rId10"/>
    <p:sldId id="365" r:id="rId11"/>
    <p:sldId id="366" r:id="rId12"/>
    <p:sldId id="367" r:id="rId13"/>
    <p:sldId id="358" r:id="rId14"/>
    <p:sldId id="368" r:id="rId15"/>
    <p:sldId id="369" r:id="rId16"/>
    <p:sldId id="370" r:id="rId17"/>
    <p:sldId id="371" r:id="rId18"/>
    <p:sldId id="372" r:id="rId19"/>
    <p:sldId id="272" r:id="rId20"/>
    <p:sldId id="307" r:id="rId21"/>
    <p:sldId id="322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공간 변화와 대응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지역 개발에 따른 갈등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6309320"/>
            <a:ext cx="4073399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▲ 경상북도 도청 유치 </a:t>
            </a:r>
            <a:r>
              <a:rPr lang="ko-KR" altLang="en-US" sz="1600" b="1" dirty="0" err="1" smtClean="0"/>
              <a:t>후보지별</a:t>
            </a:r>
            <a:r>
              <a:rPr lang="ko-KR" altLang="en-US" sz="1600" b="1" dirty="0" smtClean="0"/>
              <a:t> 장점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18" y="1707347"/>
            <a:ext cx="6509442" cy="46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활동① 경상북도의 각 지역이 도청을 유치하고자 한 목적을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</a:t>
            </a:r>
            <a:r>
              <a:rPr lang="ko-KR" altLang="en-US" sz="2400" b="1" dirty="0" smtClean="0"/>
              <a:t>설명해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도청이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이전할 경우 여러 기능 이전과 함께 관련 산업이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발달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하게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되면서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 개발은 물론 지역 경제가 활성화될 수 있기 때문이다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자료와 같이 지역 개발을 둘러싼 갈등이 발생하는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사례를 </a:t>
            </a:r>
            <a:r>
              <a:rPr lang="ko-KR" altLang="en-US" sz="2400" b="1" dirty="0"/>
              <a:t>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교육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고속 철도 및 지하철 역사 등의 유치를 둘러싼 갈등 사례를 조사해 본다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68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35531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개발로 인한 갈등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기피 시설을 둘러싼 갈등 해결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공공과 개인의 이익 조화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합리적인 정책 추진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빅딜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지역 개발과 환경 보전을 균형 있게 고려하는 노력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77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96271"/>
            <a:ext cx="860444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[</a:t>
            </a:r>
            <a:r>
              <a:rPr lang="ko-KR" altLang="en-US" sz="2300" b="1" dirty="0"/>
              <a:t>사례</a:t>
            </a:r>
            <a:r>
              <a:rPr lang="en-US" altLang="ko-KR" sz="2300" b="1" dirty="0"/>
              <a:t>1] </a:t>
            </a: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경기도 </a:t>
            </a:r>
            <a:r>
              <a:rPr lang="ko-KR" altLang="en-US" sz="2300" b="1" dirty="0"/>
              <a:t>이천시는 이천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광주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하남</a:t>
            </a:r>
            <a:r>
              <a:rPr lang="en-US" altLang="ko-KR" sz="2300" b="1" dirty="0"/>
              <a:t>, </a:t>
            </a:r>
            <a:r>
              <a:rPr lang="ko-KR" altLang="en-US" sz="2300" b="1" dirty="0" smtClean="0"/>
              <a:t>여주</a:t>
            </a:r>
            <a:r>
              <a:rPr lang="en-US" altLang="ko-KR" sz="2300" b="1" dirty="0" smtClean="0"/>
              <a:t>,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양평 </a:t>
            </a:r>
            <a:r>
              <a:rPr lang="ko-KR" altLang="en-US" sz="2300" b="1" dirty="0"/>
              <a:t>등</a:t>
            </a:r>
            <a:r>
              <a:rPr lang="en-US" altLang="ko-KR" sz="2300" b="1" dirty="0"/>
              <a:t>5</a:t>
            </a:r>
            <a:r>
              <a:rPr lang="ko-KR" altLang="en-US" sz="2300" b="1" dirty="0"/>
              <a:t>개시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군이 공동으로 </a:t>
            </a:r>
            <a:r>
              <a:rPr lang="ko-KR" altLang="en-US" sz="2300" b="1" dirty="0" smtClean="0"/>
              <a:t>사용할 </a:t>
            </a:r>
            <a:r>
              <a:rPr lang="ko-KR" altLang="en-US" sz="2300" b="1" dirty="0"/>
              <a:t>광역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쓰레기 </a:t>
            </a:r>
            <a:r>
              <a:rPr lang="ko-KR" altLang="en-US" sz="2300" b="1" dirty="0"/>
              <a:t>소각장 건설을 </a:t>
            </a:r>
            <a:r>
              <a:rPr lang="en-US" altLang="ko-KR" sz="2300" b="1" dirty="0"/>
              <a:t>2005</a:t>
            </a:r>
            <a:r>
              <a:rPr lang="ko-KR" altLang="en-US" sz="2300" b="1" dirty="0" smtClean="0"/>
              <a:t>년에 시작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하였다</a:t>
            </a:r>
            <a:r>
              <a:rPr lang="en-US" altLang="ko-KR" sz="2300" b="1" dirty="0"/>
              <a:t>. </a:t>
            </a:r>
            <a:r>
              <a:rPr lang="ko-KR" altLang="en-US" sz="2300" b="1" dirty="0"/>
              <a:t>해당 부지는 시에서 </a:t>
            </a:r>
            <a:r>
              <a:rPr lang="ko-KR" altLang="en-US" sz="2300" b="1" dirty="0" smtClean="0"/>
              <a:t>제공하고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건설 </a:t>
            </a:r>
            <a:r>
              <a:rPr lang="ko-KR" altLang="en-US" sz="2300" b="1" dirty="0"/>
              <a:t>비용은 다른 시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군이 </a:t>
            </a:r>
            <a:r>
              <a:rPr lang="ko-KR" altLang="en-US" sz="2300" b="1" dirty="0" smtClean="0"/>
              <a:t>분담하는 형식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err="1" smtClean="0"/>
              <a:t>으로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진행되었는데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건설 과정에서 지역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주민들의 </a:t>
            </a:r>
            <a:r>
              <a:rPr lang="ko-KR" altLang="en-US" sz="2300" b="1" dirty="0"/>
              <a:t>반대가 있었다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하지만 </a:t>
            </a:r>
            <a:r>
              <a:rPr lang="ko-KR" altLang="en-US" sz="2300" b="1" dirty="0"/>
              <a:t>지역 자치 단체의 지속적인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홍보와 </a:t>
            </a:r>
            <a:r>
              <a:rPr lang="ko-KR" altLang="en-US" sz="2300" b="1" dirty="0"/>
              <a:t>스포츠 센터 건설 및 이용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쓰레기를 태울 때 나오는 열을 이용한 냉난방과 전기 공급 등의 실질적인 혜택이 지역 주민에게 제공되면서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현재는 지역 주민들이 매우 만족하고 있다</a:t>
            </a:r>
            <a:r>
              <a:rPr lang="en-US" altLang="ko-KR" sz="2300" b="1" dirty="0"/>
              <a:t>.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                                        - </a:t>
            </a:r>
            <a:r>
              <a:rPr lang="ko-KR" altLang="en-US" sz="2300" b="1" dirty="0"/>
              <a:t>연합뉴스</a:t>
            </a:r>
            <a:r>
              <a:rPr lang="en-US" altLang="ko-KR" sz="2300" b="1" dirty="0"/>
              <a:t>, 2012. 1. 26. -</a:t>
            </a:r>
            <a:endParaRPr lang="ko-KR" altLang="en-US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92" y="1988840"/>
            <a:ext cx="2747948" cy="238800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758706" y="4344397"/>
            <a:ext cx="2485702" cy="30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300" b="1" dirty="0" smtClean="0"/>
              <a:t>▲ 이천시의 쓰레기 소각장</a:t>
            </a:r>
            <a:endParaRPr lang="ko-KR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50413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55621"/>
            <a:ext cx="885698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150" b="1" dirty="0"/>
              <a:t>[</a:t>
            </a:r>
            <a:r>
              <a:rPr lang="ko-KR" altLang="en-US" sz="2150" b="1" dirty="0"/>
              <a:t>사례</a:t>
            </a:r>
            <a:r>
              <a:rPr lang="en-US" altLang="ko-KR" sz="2150" b="1" dirty="0"/>
              <a:t>2] </a:t>
            </a:r>
            <a:endParaRPr lang="ko-KR" altLang="en-US" sz="2150" b="1" dirty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 덴마크의 </a:t>
            </a:r>
            <a:r>
              <a:rPr lang="ko-KR" altLang="en-US" sz="2150" b="1" dirty="0"/>
              <a:t>수도인 코펜하겐에는 도심 </a:t>
            </a:r>
            <a:r>
              <a:rPr lang="ko-KR" altLang="en-US" sz="2150" b="1" dirty="0" smtClean="0"/>
              <a:t>부근에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쓰레기 </a:t>
            </a:r>
            <a:r>
              <a:rPr lang="ko-KR" altLang="en-US" sz="2150" b="1" dirty="0"/>
              <a:t>소각 발전소가 있다</a:t>
            </a:r>
            <a:r>
              <a:rPr lang="en-US" altLang="ko-KR" sz="2150" b="1" dirty="0"/>
              <a:t>. </a:t>
            </a:r>
            <a:r>
              <a:rPr lang="ko-KR" altLang="en-US" sz="2150" b="1" dirty="0" smtClean="0"/>
              <a:t>이곳 부근에는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50" b="1" dirty="0" smtClean="0"/>
              <a:t>10</a:t>
            </a:r>
            <a:r>
              <a:rPr lang="ko-KR" altLang="en-US" sz="2150" b="1" dirty="0"/>
              <a:t>만 평에 이르는 잔디 </a:t>
            </a:r>
            <a:r>
              <a:rPr lang="ko-KR" altLang="en-US" sz="2150" b="1" dirty="0" smtClean="0"/>
              <a:t>구장과 </a:t>
            </a:r>
            <a:r>
              <a:rPr lang="ko-KR" altLang="en-US" sz="2150" b="1" dirty="0"/>
              <a:t>수상 </a:t>
            </a:r>
            <a:r>
              <a:rPr lang="ko-KR" altLang="en-US" sz="2150" b="1" dirty="0" smtClean="0"/>
              <a:t>스키장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이 </a:t>
            </a:r>
            <a:r>
              <a:rPr lang="ko-KR" altLang="en-US" sz="2150" b="1" dirty="0"/>
              <a:t>있는데</a:t>
            </a:r>
            <a:r>
              <a:rPr lang="en-US" altLang="ko-KR" sz="2150" b="1" dirty="0"/>
              <a:t>, </a:t>
            </a:r>
            <a:r>
              <a:rPr lang="ko-KR" altLang="en-US" sz="2150" b="1" dirty="0" smtClean="0"/>
              <a:t>시민들의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여가 </a:t>
            </a:r>
            <a:r>
              <a:rPr lang="ko-KR" altLang="en-US" sz="2150" b="1" dirty="0"/>
              <a:t>장소로 이용된다</a:t>
            </a:r>
            <a:r>
              <a:rPr lang="en-US" altLang="ko-KR" sz="215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쓰레기 </a:t>
            </a:r>
            <a:r>
              <a:rPr lang="ko-KR" altLang="en-US" sz="2150" b="1" dirty="0"/>
              <a:t>소각 </a:t>
            </a:r>
            <a:r>
              <a:rPr lang="ko-KR" altLang="en-US" sz="2150" b="1" dirty="0" smtClean="0"/>
              <a:t>발전소의 </a:t>
            </a:r>
            <a:r>
              <a:rPr lang="ko-KR" altLang="en-US" sz="2150" b="1" dirty="0"/>
              <a:t>입지를 </a:t>
            </a:r>
            <a:r>
              <a:rPr lang="ko-KR" altLang="en-US" sz="2150" b="1" dirty="0" smtClean="0"/>
              <a:t>둘러싸고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지역 </a:t>
            </a:r>
            <a:r>
              <a:rPr lang="ko-KR" altLang="en-US" sz="2150" b="1" dirty="0"/>
              <a:t>주민과의 갈등이 없었던 이유는 </a:t>
            </a:r>
            <a:r>
              <a:rPr lang="ko-KR" altLang="en-US" sz="2150" b="1" dirty="0" smtClean="0"/>
              <a:t>초등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학교 </a:t>
            </a:r>
            <a:r>
              <a:rPr lang="ko-KR" altLang="en-US" sz="2150" b="1" dirty="0"/>
              <a:t>때부터 </a:t>
            </a:r>
            <a:r>
              <a:rPr lang="ko-KR" altLang="en-US" sz="2150" b="1" dirty="0" smtClean="0"/>
              <a:t>의무적으로 </a:t>
            </a:r>
            <a:r>
              <a:rPr lang="ko-KR" altLang="en-US" sz="2150" b="1" dirty="0"/>
              <a:t>현장 </a:t>
            </a:r>
            <a:r>
              <a:rPr lang="ko-KR" altLang="en-US" sz="2150" b="1" dirty="0" smtClean="0"/>
              <a:t>교육을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실시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하여 </a:t>
            </a:r>
            <a:r>
              <a:rPr lang="ko-KR" altLang="en-US" sz="2150" b="1" dirty="0"/>
              <a:t>쓰레기가 없애야 될 것이 </a:t>
            </a:r>
            <a:r>
              <a:rPr lang="ko-KR" altLang="en-US" sz="2150" b="1" dirty="0" smtClean="0"/>
              <a:t>아니라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우리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50" b="1" dirty="0" smtClean="0"/>
              <a:t>에게 필요한</a:t>
            </a:r>
            <a:r>
              <a:rPr lang="en-US" altLang="ko-KR" sz="2150" b="1" dirty="0"/>
              <a:t> </a:t>
            </a:r>
            <a:r>
              <a:rPr lang="ko-KR" altLang="en-US" sz="2150" b="1" dirty="0" smtClean="0"/>
              <a:t>자원이며 </a:t>
            </a:r>
            <a:r>
              <a:rPr lang="ko-KR" altLang="en-US" sz="2150" b="1" dirty="0"/>
              <a:t>소중한 에너지라는 사실을 가르치기 때문이다</a:t>
            </a:r>
            <a:r>
              <a:rPr lang="en-US" altLang="ko-KR" sz="2150" b="1" dirty="0"/>
              <a:t>. </a:t>
            </a:r>
            <a:r>
              <a:rPr lang="ko-KR" altLang="en-US" sz="2150" b="1" dirty="0"/>
              <a:t>무엇보다 이곳에서 만든 에너지가 가격이 싸고 시민들에게 도움이 된다는 것도 이러한 시설이 </a:t>
            </a:r>
            <a:r>
              <a:rPr lang="ko-KR" altLang="en-US" sz="2150" b="1" dirty="0" err="1" smtClean="0"/>
              <a:t>배척받지</a:t>
            </a:r>
            <a:r>
              <a:rPr lang="ko-KR" altLang="en-US" sz="2150" b="1" dirty="0" smtClean="0"/>
              <a:t> </a:t>
            </a:r>
            <a:r>
              <a:rPr lang="ko-KR" altLang="en-US" sz="2150" b="1" dirty="0"/>
              <a:t>않는 이유가 되고 있다</a:t>
            </a:r>
            <a:r>
              <a:rPr lang="en-US" altLang="ko-KR" sz="2150" b="1" dirty="0"/>
              <a:t>. </a:t>
            </a:r>
            <a:endParaRPr lang="en-US" altLang="ko-KR" sz="21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50" b="1" dirty="0"/>
              <a:t> </a:t>
            </a:r>
            <a:r>
              <a:rPr lang="en-US" altLang="ko-KR" sz="2150" b="1" dirty="0" smtClean="0"/>
              <a:t>                                                    - </a:t>
            </a:r>
            <a:r>
              <a:rPr lang="ko-KR" altLang="en-US" sz="2150" b="1" dirty="0" err="1"/>
              <a:t>노컷뉴스</a:t>
            </a:r>
            <a:r>
              <a:rPr lang="en-US" altLang="ko-KR" sz="2150" b="1" dirty="0"/>
              <a:t>, 2011. 10. 24. -</a:t>
            </a:r>
            <a:endParaRPr lang="ko-KR" altLang="en-US" sz="21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4725144"/>
            <a:ext cx="2773734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300" b="1" dirty="0" smtClean="0"/>
              <a:t>▲ 코펜하겐의 쓰레기 소각 발전소</a:t>
            </a:r>
            <a:endParaRPr lang="ko-KR" altLang="en-US" sz="13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20" y="1916832"/>
            <a:ext cx="2950744" cy="28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기피 시설을 둘러싼 갈등의 해결 사례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55621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제시된 지역 갈등 해결 방안에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에서는 시설 건설 비용을 시설을 이용하게 되는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군이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분담하고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해당 시설이 입지하는 곳의 지역 주민들에게 다양한 혜택을 제공함으로써 갈등을 해결하였다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에서는 시민들에게 다양한 여가 활동 장소를 제공하고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 교육을 통해 해당 시설을 둘러싼 갈등이 발생하지 않게 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1]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사례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외의 지역 갈등 해결 사례를 인터넷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신문 </a:t>
            </a:r>
            <a:r>
              <a:rPr lang="ko-KR" altLang="en-US" sz="2400" b="1" dirty="0"/>
              <a:t>기사에서 검색하여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이외의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 갈등 해결 사례를 인터넷을 통해 검색해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24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16832"/>
            <a:ext cx="8640960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1],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</a:t>
            </a:r>
            <a:r>
              <a:rPr lang="ko-KR" altLang="en-US" sz="2400" b="1" dirty="0" err="1"/>
              <a:t>새만금</a:t>
            </a:r>
            <a:r>
              <a:rPr lang="ko-KR" altLang="en-US" sz="2400" b="1" dirty="0"/>
              <a:t> 간척 사업 이후에 해안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지형과 </a:t>
            </a:r>
            <a:r>
              <a:rPr lang="ko-KR" altLang="en-US" sz="2400" b="1" dirty="0"/>
              <a:t>토지 이용 및 주민 생활 모습이 어떻게 변화할지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방조제를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쌓고 바닷물의 출입을 막은 후 간척지를 조성하면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양식업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천일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제염업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등의 전통적인 생활 공간이 농업과 산업 용지 등으로 변화할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이로 인해 주민들은 어업과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관련된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산업에서 다양한 산업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관광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첨단 산업 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발달로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2, 3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차 산업에 종사하는 주민들이 증가하고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외지에서 유입되는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인구가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늘어날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간척을 통한 갯벌의 파괴로 자연 정화 기능이 상실되면서 생태계의 교란이 우려된다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827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16832"/>
            <a:ext cx="8856984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간척 사업에 대한 찬성과 반대의 주장에 </a:t>
            </a:r>
            <a:r>
              <a:rPr lang="ko-KR" altLang="en-US" sz="2400" b="1" dirty="0" smtClean="0"/>
              <a:t>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근거와 주요 쟁점을 정리해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57823"/>
              </p:ext>
            </p:extLst>
          </p:nvPr>
        </p:nvGraphicFramePr>
        <p:xfrm>
          <a:off x="395536" y="3068796"/>
          <a:ext cx="8424935" cy="2448436"/>
        </p:xfrm>
        <a:graphic>
          <a:graphicData uri="http://schemas.openxmlformats.org/drawingml/2006/table">
            <a:tbl>
              <a:tblPr/>
              <a:tblGrid>
                <a:gridCol w="1216782"/>
                <a:gridCol w="3604001"/>
                <a:gridCol w="3604152"/>
              </a:tblGrid>
              <a:tr h="4720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찬성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반대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주장의 근거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국토 면적의 확대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농경지</a:t>
                      </a:r>
                      <a:r>
                        <a:rPr lang="en-US" altLang="ko-KR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·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공업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용지 등 </a:t>
                      </a:r>
                      <a:endParaRPr lang="en-US" altLang="ko-KR" sz="14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각종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용지의 확대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물 자원 확보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 생태계 파괴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갯벌의 높은 경제성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en-US" altLang="ko-KR" sz="14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자연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방파제로서의 갯벌의 기능 감소 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70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쟁점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경제 발전과 환경 보전 중 어떠한 가치가 더 우선인가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갯벌을 간척했을 때와 유지했을 때 어느 것이 더 경제적으로 이득인가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인간과 생태계가 함께 공존할 수 있는 방안은 무엇인가</a:t>
                      </a:r>
                      <a:r>
                        <a:rPr lang="en-US" altLang="ko-KR" sz="1400" b="1" kern="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5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347850"/>
            <a:ext cx="237203" cy="39077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899592" y="128037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갯벌을 어떻게 이용하는 것이 합리적일까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2132856"/>
            <a:ext cx="87129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제시된 역할에 해당하는 </a:t>
            </a:r>
            <a:r>
              <a:rPr lang="ko-KR" altLang="en-US" sz="2400" b="1" dirty="0" err="1"/>
              <a:t>토론문을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작성하여 </a:t>
            </a:r>
            <a:r>
              <a:rPr lang="ko-KR" altLang="en-US" sz="2400" b="1" dirty="0"/>
              <a:t>간척 사업을 둘러싼 모의 공청회를 열어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공청회는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역할극의 형식에 의해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찬성 측은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군수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농민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에너지 개발업자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 등으로 구성된다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반대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측은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어민 대표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 운동가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갯벌 연구원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 등으로 구성된다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찬성 측과 반대 측 각각 세 명의 토론자와 사회자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명이 반대 심문식 토론을 진행하게 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한편 나머지 학생들은 청중이 되어 토론회에 참가하도록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9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232865"/>
            <a:ext cx="8820472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  )</a:t>
            </a:r>
            <a:r>
              <a:rPr lang="ko-KR" altLang="en-US" sz="2400" b="1" dirty="0"/>
              <a:t>은 지역이 지닌 잠재력을 높여 지역 주민의 </a:t>
            </a:r>
            <a:r>
              <a:rPr lang="ko-KR" altLang="en-US" sz="2400" b="1" dirty="0" smtClean="0"/>
              <a:t>삶의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질을 </a:t>
            </a:r>
            <a:r>
              <a:rPr lang="ko-KR" altLang="en-US" sz="2400" b="1" dirty="0"/>
              <a:t>높이기 위한 다양한 활동을 말한다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지역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중앙 정부 중심의 지역 개발 방식으로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개발 효율성이 </a:t>
            </a:r>
            <a:r>
              <a:rPr lang="ko-KR" altLang="en-US" sz="2400" b="1" dirty="0" smtClean="0"/>
              <a:t>높은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지역 개발 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하향식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지방 자치 단체와 지역 주민의 참여를 통해 지역 실정에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맞는 </a:t>
            </a:r>
            <a:r>
              <a:rPr lang="ko-KR" altLang="en-US" sz="2400" b="1" dirty="0"/>
              <a:t>개발이 가능한 지역 개발 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상향식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개발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93146"/>
            <a:ext cx="2038484" cy="1014655"/>
          </a:xfrm>
          <a:prstGeom prst="rect">
            <a:avLst/>
          </a:prstGeom>
          <a:noFill/>
        </p:spPr>
      </p:pic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543" y="2001490"/>
            <a:ext cx="1855257" cy="923454"/>
          </a:xfrm>
          <a:prstGeom prst="rect">
            <a:avLst/>
          </a:prstGeom>
          <a:noFill/>
        </p:spPr>
      </p:pic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66673"/>
            <a:ext cx="2038484" cy="101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지역 개발 및 보전과 관련하여 다양한 입장이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존재함을 </a:t>
            </a:r>
            <a:r>
              <a:rPr lang="ko-KR" altLang="en-US" b="1" dirty="0"/>
              <a:t>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이로 인해 발생하는 갈등을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파악하여 </a:t>
            </a:r>
            <a:r>
              <a:rPr lang="ko-KR" altLang="en-US" b="1" dirty="0"/>
              <a:t>해결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78497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지역 개발의 결과를 정확하게 예측하지 못한 상태에서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개발을 </a:t>
            </a:r>
            <a:r>
              <a:rPr lang="ko-KR" altLang="en-US" sz="2400" b="1" dirty="0"/>
              <a:t>추진할 경우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가 발생할 수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환경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지역 개발과 환경 보전 간의 조화가 이루어질 때 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) </a:t>
            </a:r>
            <a:r>
              <a:rPr lang="ko-KR" altLang="en-US" sz="2400" b="1" dirty="0"/>
              <a:t>발전이 가능하다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지속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가능한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지역 내에 쓰레기 소각장 등 피해를 줄 수 있는 혐오 </a:t>
            </a:r>
            <a:r>
              <a:rPr lang="ko-KR" altLang="en-US" sz="2400" b="1" dirty="0" smtClean="0"/>
              <a:t>시설이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들어오는 것을 반대하는 현상은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님비 현상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5517232"/>
            <a:ext cx="1855257" cy="923454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48300"/>
            <a:ext cx="2148177" cy="923454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1855257" cy="92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첨단 산업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행정 기관 등 지역에 이익이 되는 시설이나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기능을 </a:t>
            </a:r>
            <a:r>
              <a:rPr lang="ko-KR" altLang="en-US" sz="2400" b="1" dirty="0"/>
              <a:t>서로 자기 지역에 입지시키려는 현상은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핌피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현상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ko-KR" altLang="en-US" sz="2400" b="1" dirty="0"/>
              <a:t>지역 갈등을 해결하기 위해서는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 smtClean="0"/>
              <a:t>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균형 있게 고려하는 노력이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지역 개발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환경 보전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132" y="4442621"/>
            <a:ext cx="3634876" cy="12186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9" y="2967335"/>
            <a:ext cx="6696744" cy="461665"/>
            <a:chOff x="871956" y="2967335"/>
            <a:chExt cx="677584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세계화의 의미와 영향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229200"/>
            <a:ext cx="77048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위와 같은 상수원 시설 개발을 둘러싼 갈등을 어떻게 해결할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58885"/>
            <a:ext cx="504056" cy="504056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92"/>
            <a:ext cx="9144000" cy="33284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92"/>
            <a:ext cx="9144000" cy="3328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개발의 의미와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주민의 삶의 질을 높이기 위한 다양한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목적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발전 극대화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격차 완화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주민의 복지 </a:t>
            </a:r>
            <a:r>
              <a:rPr lang="ko-KR" altLang="en-US" sz="2400" b="1" dirty="0" smtClean="0"/>
              <a:t>향상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 방식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하향식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중앙 정부 중심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효율성은 높지만 지역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특성 </a:t>
            </a:r>
            <a:r>
              <a:rPr lang="ko-KR" altLang="en-US" sz="2400" b="1" dirty="0"/>
              <a:t>및 지역 주민의 요구 반영이 어려움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상향식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지방 자치 단체와 지역 주민의 참여 중심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지역 실정에 맞는 개발 가능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44" y="1454340"/>
            <a:ext cx="4448148" cy="276674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" y="2122512"/>
            <a:ext cx="42420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943209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개발과 환경 보전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개발로 인한 환경 문제의 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개발의 </a:t>
            </a:r>
            <a:r>
              <a:rPr lang="ko-KR" altLang="en-US" sz="2400" b="1" dirty="0" smtClean="0"/>
              <a:t>결과를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정확히 예측하지 못한 경우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개발 과정에서 환경을 </a:t>
            </a:r>
            <a:r>
              <a:rPr lang="ko-KR" altLang="en-US" sz="2400" b="1" dirty="0" smtClean="0"/>
              <a:t>충분히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고려하지 못한 경우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성장을 위한 지역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남용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자연환경 훼손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환경 </a:t>
            </a:r>
            <a:r>
              <a:rPr lang="ko-KR" altLang="en-US" sz="2400" b="1" dirty="0"/>
              <a:t>오염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지역 개발과 환경 보전 간의 조화가 강조되고 있음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지속 가능한 발전 추구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3" y="4086972"/>
            <a:ext cx="7583987" cy="2654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지역 개발을 둘러싼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갈등의 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특정 시설의 입지를 둘러싼 이해 당사자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간의 </a:t>
            </a:r>
            <a:r>
              <a:rPr lang="ko-KR" altLang="en-US" sz="2400" b="1" dirty="0"/>
              <a:t>갈등 발생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보상 제도가 미흡하거나 조정 기구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조정 </a:t>
            </a:r>
            <a:r>
              <a:rPr lang="ko-KR" altLang="en-US" sz="2400" b="1" dirty="0"/>
              <a:t>능력의 부족할 경우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갈등 양상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님비 현상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내 피해를 줄 수 있는 특정 시설이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들어서는 </a:t>
            </a:r>
            <a:r>
              <a:rPr lang="ko-KR" altLang="en-US" sz="2400" b="1" dirty="0"/>
              <a:t>것을 기피하는 현상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핌피</a:t>
            </a:r>
            <a:r>
              <a:rPr lang="ko-KR" altLang="en-US" sz="2400" b="1" dirty="0"/>
              <a:t> 현상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지역에 이익이 되는 시설이나 기능을 서로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유치하려는 </a:t>
            </a:r>
            <a:r>
              <a:rPr lang="ko-KR" altLang="en-US" sz="2400" b="1" dirty="0"/>
              <a:t>현상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611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6984"/>
            <a:ext cx="4285887" cy="25072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1" y="4509121"/>
            <a:ext cx="3734105" cy="4840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4" y="1902334"/>
            <a:ext cx="4222606" cy="25018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3550637" cy="6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특정 시설의 유치를 둘러싼 갈등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492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대구광역시에 </a:t>
            </a:r>
            <a:r>
              <a:rPr lang="ko-KR" altLang="en-US" sz="2200" b="1" dirty="0"/>
              <a:t>있는 경상북도 도청을 이전하기 위한 후보지 공모에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경상북도의 </a:t>
            </a:r>
            <a:r>
              <a:rPr lang="en-US" altLang="ko-KR" sz="2200" b="1" dirty="0"/>
              <a:t>23</a:t>
            </a:r>
            <a:r>
              <a:rPr lang="ko-KR" altLang="en-US" sz="2200" b="1" dirty="0" smtClean="0"/>
              <a:t>개 시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군 중 절반이 참여할 정도로 도청 유치 경쟁이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뜨거웠다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후보지들은 지역의 장점을 최대한 부각시켜 자기 지역이 </a:t>
            </a:r>
            <a:endParaRPr lang="en-US" altLang="ko-KR" sz="22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최적지임을 </a:t>
            </a:r>
            <a:r>
              <a:rPr lang="ko-KR" altLang="en-US" sz="2200" b="1" dirty="0"/>
              <a:t>강조하였다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결국 도청의 최종 유치 지역은 안동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예천으로 확정되었는데</a:t>
            </a:r>
            <a:r>
              <a:rPr lang="en-US" altLang="ko-KR" sz="2200" b="1" dirty="0"/>
              <a:t>, 2014</a:t>
            </a:r>
            <a:r>
              <a:rPr lang="ko-KR" altLang="en-US" sz="2200" b="1" dirty="0"/>
              <a:t>년에 이 지역으로 옮겨갈 예정이다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도청이 옮겨갈 곳은 인구 </a:t>
            </a:r>
            <a:r>
              <a:rPr lang="en-US" altLang="ko-KR" sz="2200" b="1" dirty="0"/>
              <a:t>10</a:t>
            </a:r>
            <a:r>
              <a:rPr lang="ko-KR" altLang="en-US" sz="2200" b="1" dirty="0"/>
              <a:t>만 명 규모의 신도시로 개발되는데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행정 타운 조성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도시 활성화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신도시 완성 등 단계적으로 개발이 추진될 예정이다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또한 도청 이전 효과를 극대화하기 위해 </a:t>
            </a:r>
            <a:r>
              <a:rPr lang="ko-KR" altLang="en-US" sz="2200" b="1" dirty="0" err="1"/>
              <a:t>도교육청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경북 경찰청 등의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유관 </a:t>
            </a:r>
            <a:r>
              <a:rPr lang="ko-KR" altLang="en-US" sz="2200" b="1" dirty="0"/>
              <a:t>기관 및 단체와 동반 이전을 계획하고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경북 도청 이전 지원 본부 총괄 지원 </a:t>
            </a:r>
            <a:r>
              <a:rPr lang="ko-KR" altLang="en-US" sz="2200" b="1" dirty="0" smtClean="0"/>
              <a:t>과장은 “</a:t>
            </a:r>
            <a:r>
              <a:rPr lang="ko-KR" altLang="en-US" sz="2200" b="1" dirty="0"/>
              <a:t>경북 도청 신도시는 역사와 문화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전통이 살아있는 행정 중심 도시로 조성된다</a:t>
            </a:r>
            <a:r>
              <a:rPr lang="en-US" altLang="ko-KR" sz="2200" b="1" dirty="0"/>
              <a:t>.”</a:t>
            </a:r>
            <a:r>
              <a:rPr lang="ko-KR" altLang="en-US" sz="2200" b="1" dirty="0"/>
              <a:t>라고 말했다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                           - </a:t>
            </a:r>
            <a:r>
              <a:rPr lang="ko-KR" altLang="en-US" sz="2200" b="1" dirty="0"/>
              <a:t>중도일보</a:t>
            </a:r>
            <a:r>
              <a:rPr lang="en-US" altLang="ko-KR" sz="2200" b="1" dirty="0"/>
              <a:t>, 2012. 11. 12. -</a:t>
            </a:r>
            <a:endParaRPr lang="ko-KR" alt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지역 개발에 따른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1525</Words>
  <Application>Microsoft Office PowerPoint</Application>
  <PresentationFormat>화면 슬라이드 쇼(4:3)</PresentationFormat>
  <Paragraphs>215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808</cp:revision>
  <dcterms:created xsi:type="dcterms:W3CDTF">2013-04-05T04:18:36Z</dcterms:created>
  <dcterms:modified xsi:type="dcterms:W3CDTF">2016-03-02T06:12:57Z</dcterms:modified>
</cp:coreProperties>
</file>