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63" r:id="rId5"/>
    <p:sldId id="337" r:id="rId6"/>
    <p:sldId id="338" r:id="rId7"/>
    <p:sldId id="354" r:id="rId8"/>
    <p:sldId id="349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272" r:id="rId17"/>
    <p:sldId id="307" r:id="rId18"/>
    <p:sldId id="322" r:id="rId19"/>
    <p:sldId id="267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245" y="3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0"/>
            <a:ext cx="9144000" cy="6846260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2771800" y="3682301"/>
            <a:ext cx="4680520" cy="854577"/>
            <a:chOff x="2771800" y="3682301"/>
            <a:chExt cx="4680520" cy="854577"/>
          </a:xfrm>
        </p:grpSpPr>
        <p:sp>
          <p:nvSpPr>
            <p:cNvPr id="4" name="TextBox 3"/>
            <p:cNvSpPr txBox="1"/>
            <p:nvPr/>
          </p:nvSpPr>
          <p:spPr>
            <a:xfrm>
              <a:off x="2771800" y="3682301"/>
              <a:ext cx="4680520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20000"/>
                </a:lnSpc>
              </a:pPr>
              <a:r>
                <a:rPr lang="en-US" altLang="ko-KR" sz="2400" b="1" dirty="0" smtClean="0">
                  <a:latin typeface="+mj-lt"/>
                </a:rPr>
                <a:t>2. </a:t>
              </a:r>
              <a:r>
                <a:rPr lang="ko-KR" altLang="en-US" sz="2400" b="1" dirty="0" smtClean="0">
                  <a:latin typeface="+mj-lt"/>
                </a:rPr>
                <a:t>공간 변화와 대응</a:t>
              </a:r>
              <a:endParaRPr lang="ko-KR" altLang="en-US" sz="2400" dirty="0">
                <a:latin typeface="+mj-lt"/>
              </a:endParaRPr>
            </a:p>
          </p:txBody>
        </p:sp>
        <p:grpSp>
          <p:nvGrpSpPr>
            <p:cNvPr id="5" name="그룹 9"/>
            <p:cNvGrpSpPr/>
            <p:nvPr/>
          </p:nvGrpSpPr>
          <p:grpSpPr>
            <a:xfrm>
              <a:off x="3059832" y="4149080"/>
              <a:ext cx="3600400" cy="387798"/>
              <a:chOff x="3214452" y="4485452"/>
              <a:chExt cx="3600400" cy="387798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430476" y="4485452"/>
                <a:ext cx="3384376" cy="387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도시화</a:t>
                </a:r>
                <a:r>
                  <a:rPr lang="en-US" altLang="ko-KR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·</a:t>
                </a:r>
                <a:r>
                  <a:rPr lang="ko-KR" altLang="en-U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산업화의 영향</a:t>
                </a:r>
                <a:endParaRPr lang="ko-KR" altLang="en-US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" name="모서리가 둥근 직사각형 6"/>
              <p:cNvSpPr/>
              <p:nvPr/>
            </p:nvSpPr>
            <p:spPr bwMode="auto">
              <a:xfrm>
                <a:off x="3214452" y="4581128"/>
                <a:ext cx="216024" cy="21602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600" b="1" dirty="0" smtClean="0">
                    <a:latin typeface="+mj-lt"/>
                    <a:ea typeface="맑은 고딕" pitchFamily="50" charset="-127"/>
                  </a:rPr>
                  <a:t>2</a:t>
                </a:r>
                <a:endParaRPr lang="ko-KR" altLang="en-US" sz="1600" b="1" dirty="0">
                  <a:latin typeface="+mj-lt"/>
                  <a:ea typeface="맑은 고딕" pitchFamily="50" charset="-127"/>
                </a:endParaRP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(144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우리나라 제</a:t>
            </a:r>
            <a:r>
              <a:rPr lang="en-US" altLang="ko-KR" sz="2800" b="1" dirty="0"/>
              <a:t>1</a:t>
            </a:r>
            <a:r>
              <a:rPr lang="ko-KR" altLang="en-US" sz="2800" b="1" dirty="0"/>
              <a:t>의 공업 도시인 울산의 변화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432048" y="1844824"/>
            <a:ext cx="5940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2] </a:t>
            </a:r>
            <a:r>
              <a:rPr lang="ko-KR" altLang="en-US" sz="2400" b="1" dirty="0"/>
              <a:t>울산의 인구와 인구 구조 변화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64088" y="188640"/>
            <a:ext cx="3600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도시화</a:t>
            </a:r>
            <a:r>
              <a:rPr lang="en-US" altLang="ko-KR" sz="2400" b="1" dirty="0" smtClean="0">
                <a:solidFill>
                  <a:schemeClr val="tx2">
                    <a:lumMod val="75000"/>
                  </a:schemeClr>
                </a:solidFill>
              </a:rPr>
              <a:t>·</a:t>
            </a: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산업화의 영향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551095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36911"/>
            <a:ext cx="8429897" cy="2568831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1249738" y="5085184"/>
            <a:ext cx="757073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1600" b="1" dirty="0" smtClean="0"/>
              <a:t>   ▲ 인구 변화                                   ▲ 인구 구조와 성비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909847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(145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우리나라 제</a:t>
            </a:r>
            <a:r>
              <a:rPr lang="en-US" altLang="ko-KR" sz="2800" b="1" dirty="0"/>
              <a:t>1</a:t>
            </a:r>
            <a:r>
              <a:rPr lang="ko-KR" altLang="en-US" sz="2800" b="1" dirty="0"/>
              <a:t>의 공업 도시인 울산의 변화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432048" y="1887215"/>
            <a:ext cx="7164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3] </a:t>
            </a:r>
            <a:r>
              <a:rPr lang="ko-KR" altLang="en-US" sz="2400" b="1" dirty="0"/>
              <a:t>울산의 산업 구조 변화와 제조업 특색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64088" y="188640"/>
            <a:ext cx="3600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도시화</a:t>
            </a:r>
            <a:r>
              <a:rPr lang="en-US" altLang="ko-KR" sz="2400" b="1" dirty="0" smtClean="0">
                <a:solidFill>
                  <a:schemeClr val="tx2">
                    <a:lumMod val="75000"/>
                  </a:schemeClr>
                </a:solidFill>
              </a:rPr>
              <a:t>·</a:t>
            </a: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산업화의 영향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551095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002657" y="5085184"/>
            <a:ext cx="757073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1600" b="1" dirty="0" smtClean="0"/>
              <a:t>   ▲ 산업 구조 변화                                              ▲ 제조업 특</a:t>
            </a:r>
            <a:r>
              <a:rPr lang="ko-KR" altLang="en-US" sz="1600" b="1" dirty="0"/>
              <a:t>색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9" y="2564904"/>
            <a:ext cx="8926717" cy="238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2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(145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우리나라 제</a:t>
            </a:r>
            <a:r>
              <a:rPr lang="en-US" altLang="ko-KR" sz="2800" b="1" dirty="0"/>
              <a:t>1</a:t>
            </a:r>
            <a:r>
              <a:rPr lang="ko-KR" altLang="en-US" sz="2800" b="1" dirty="0"/>
              <a:t>의 공업 도시인 울산의 변화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288032" y="2023329"/>
            <a:ext cx="8532440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4] </a:t>
            </a:r>
            <a:r>
              <a:rPr lang="ko-KR" altLang="en-US" sz="2400" b="1" dirty="0" err="1"/>
              <a:t>태화강을</a:t>
            </a:r>
            <a:r>
              <a:rPr lang="ko-KR" altLang="en-US" sz="2400" b="1" dirty="0"/>
              <a:t> 통해 바라본 울산의 생활 환경 </a:t>
            </a:r>
            <a:r>
              <a:rPr lang="ko-KR" altLang="en-US" sz="2400" b="1" dirty="0" smtClean="0"/>
              <a:t>변화</a:t>
            </a:r>
            <a:endParaRPr lang="en-US" altLang="ko-KR" sz="2400" b="1" dirty="0" smtClean="0"/>
          </a:p>
          <a:p>
            <a:pPr fontAlgn="base">
              <a:lnSpc>
                <a:spcPct val="70000"/>
              </a:lnSpc>
            </a:pPr>
            <a:endParaRPr lang="ko-KR" altLang="en-US" sz="2400" b="1" dirty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태화강은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울주군 </a:t>
            </a:r>
            <a:r>
              <a:rPr lang="ko-KR" altLang="en-US" sz="2400" b="1" dirty="0" err="1"/>
              <a:t>상북면</a:t>
            </a:r>
            <a:r>
              <a:rPr lang="ko-KR" altLang="en-US" sz="2400" b="1" dirty="0"/>
              <a:t> </a:t>
            </a:r>
            <a:r>
              <a:rPr lang="ko-KR" altLang="en-US" sz="2400" b="1" dirty="0" err="1"/>
              <a:t>고헌산에서</a:t>
            </a:r>
            <a:r>
              <a:rPr lang="ko-KR" altLang="en-US" sz="2400" b="1" dirty="0"/>
              <a:t> 발원하여 울산시를 </a:t>
            </a:r>
            <a:r>
              <a:rPr lang="ko-KR" altLang="en-US" sz="2400" b="1" dirty="0" smtClean="0"/>
              <a:t>가로질러 </a:t>
            </a:r>
            <a:r>
              <a:rPr lang="ko-KR" altLang="en-US" sz="2400" b="1" dirty="0"/>
              <a:t>동해로 흐르는 하천이다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울산의 도시화와 산업화가 진행되면서 오염이 심해져 </a:t>
            </a:r>
            <a:r>
              <a:rPr lang="en-US" altLang="ko-KR" sz="2400" b="1" dirty="0"/>
              <a:t>1990</a:t>
            </a:r>
            <a:r>
              <a:rPr lang="ko-KR" altLang="en-US" sz="2400" b="1" dirty="0"/>
              <a:t>년대 중반까지도 시민에게 외면을 받던 하천이었으나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태화강</a:t>
            </a:r>
            <a:r>
              <a:rPr lang="ko-KR" altLang="en-US" sz="2400" b="1" dirty="0"/>
              <a:t> 살리기 운동이 본격적으로 추진되면서 수질이 개선되어 지금은 대표적인 환경 복원의 사례가 되었다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64088" y="188640"/>
            <a:ext cx="3600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도시화</a:t>
            </a:r>
            <a:r>
              <a:rPr lang="en-US" altLang="ko-KR" sz="2400" b="1" dirty="0" smtClean="0">
                <a:solidFill>
                  <a:schemeClr val="tx2">
                    <a:lumMod val="75000"/>
                  </a:schemeClr>
                </a:solidFill>
              </a:rPr>
              <a:t>·</a:t>
            </a: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산업화의 영향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551095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4137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(145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우리나라 제</a:t>
            </a:r>
            <a:r>
              <a:rPr lang="en-US" altLang="ko-KR" sz="2800" b="1" dirty="0"/>
              <a:t>1</a:t>
            </a:r>
            <a:r>
              <a:rPr lang="ko-KR" altLang="en-US" sz="2800" b="1" dirty="0"/>
              <a:t>의 공업 도시인 울산의 변화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288032" y="1640990"/>
            <a:ext cx="8532440" cy="491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4] </a:t>
            </a:r>
            <a:r>
              <a:rPr lang="ko-KR" altLang="en-US" sz="2400" b="1" dirty="0" err="1"/>
              <a:t>태화강을</a:t>
            </a:r>
            <a:r>
              <a:rPr lang="ko-KR" altLang="en-US" sz="2400" b="1" dirty="0"/>
              <a:t> 통해 바라본 울산의 생활 환경 </a:t>
            </a:r>
            <a:r>
              <a:rPr lang="ko-KR" altLang="en-US" sz="2400" b="1" dirty="0" smtClean="0"/>
              <a:t>변화</a:t>
            </a:r>
            <a:endParaRPr lang="en-US" altLang="ko-KR" sz="2400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364088" y="188640"/>
            <a:ext cx="3600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도시화</a:t>
            </a:r>
            <a:r>
              <a:rPr lang="en-US" altLang="ko-KR" sz="2400" b="1" dirty="0" smtClean="0">
                <a:solidFill>
                  <a:schemeClr val="tx2">
                    <a:lumMod val="75000"/>
                  </a:schemeClr>
                </a:solidFill>
              </a:rPr>
              <a:t>·</a:t>
            </a: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산업화의 영향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551095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132856"/>
            <a:ext cx="6424544" cy="450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62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(145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우리나라 제</a:t>
            </a:r>
            <a:r>
              <a:rPr lang="en-US" altLang="ko-KR" sz="2800" b="1" dirty="0"/>
              <a:t>1</a:t>
            </a:r>
            <a:r>
              <a:rPr lang="ko-KR" altLang="en-US" sz="2800" b="1" dirty="0"/>
              <a:t>의 공업 도시인 울산의 변화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179512" y="1640355"/>
            <a:ext cx="8748464" cy="5029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200" b="1" dirty="0" smtClean="0"/>
              <a:t>활동</a:t>
            </a:r>
            <a:r>
              <a:rPr lang="ko-KR" altLang="en-US" sz="2200" b="1" dirty="0"/>
              <a:t>① </a:t>
            </a:r>
            <a:r>
              <a:rPr lang="en-US" altLang="ko-KR" sz="2200" b="1" dirty="0"/>
              <a:t>[</a:t>
            </a:r>
            <a:r>
              <a:rPr lang="ko-KR" altLang="en-US" sz="2200" b="1" dirty="0"/>
              <a:t>자료</a:t>
            </a:r>
            <a:r>
              <a:rPr lang="en-US" altLang="ko-KR" sz="2200" b="1" dirty="0"/>
              <a:t>1]</a:t>
            </a:r>
            <a:r>
              <a:rPr lang="ko-KR" altLang="en-US" sz="2200" b="1" dirty="0"/>
              <a:t>과 </a:t>
            </a:r>
            <a:r>
              <a:rPr lang="en-US" altLang="ko-KR" sz="2200" b="1" dirty="0"/>
              <a:t>[</a:t>
            </a:r>
            <a:r>
              <a:rPr lang="ko-KR" altLang="en-US" sz="2200" b="1" dirty="0"/>
              <a:t>자료</a:t>
            </a:r>
            <a:r>
              <a:rPr lang="en-US" altLang="ko-KR" sz="2200" b="1" dirty="0"/>
              <a:t>2]</a:t>
            </a:r>
            <a:r>
              <a:rPr lang="ko-KR" altLang="en-US" sz="2200" b="1" dirty="0"/>
              <a:t>를 통해 알 수 있는 울산 경제와 </a:t>
            </a:r>
            <a:r>
              <a:rPr lang="ko-KR" altLang="en-US" sz="2200" b="1" dirty="0" smtClean="0"/>
              <a:t>인구 변화</a:t>
            </a:r>
            <a:endParaRPr lang="en-US" altLang="ko-KR" sz="22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200" b="1" dirty="0"/>
              <a:t> </a:t>
            </a:r>
            <a:r>
              <a:rPr lang="en-US" altLang="ko-KR" sz="2200" b="1" dirty="0" smtClean="0"/>
              <a:t>      </a:t>
            </a:r>
            <a:r>
              <a:rPr lang="ko-KR" altLang="en-US" sz="2200" b="1" dirty="0" smtClean="0"/>
              <a:t> </a:t>
            </a:r>
            <a:r>
              <a:rPr lang="ko-KR" altLang="en-US" sz="2200" b="1" dirty="0"/>
              <a:t>특색을 정리하고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이러한 변화가 </a:t>
            </a:r>
            <a:r>
              <a:rPr lang="ko-KR" altLang="en-US" sz="2200" b="1" dirty="0" smtClean="0"/>
              <a:t>나타나게 된</a:t>
            </a:r>
            <a:r>
              <a:rPr lang="en-US" altLang="ko-KR" sz="2200" b="1" dirty="0"/>
              <a:t> </a:t>
            </a:r>
            <a:r>
              <a:rPr lang="ko-KR" altLang="en-US" sz="2200" b="1" dirty="0" smtClean="0"/>
              <a:t>원인을 </a:t>
            </a:r>
            <a:endParaRPr lang="en-US" altLang="ko-KR" sz="22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200" b="1" dirty="0"/>
              <a:t> </a:t>
            </a:r>
            <a:r>
              <a:rPr lang="en-US" altLang="ko-KR" sz="2200" b="1" dirty="0" smtClean="0"/>
              <a:t>       [</a:t>
            </a:r>
            <a:r>
              <a:rPr lang="ko-KR" altLang="en-US" sz="2200" b="1" dirty="0"/>
              <a:t>자료</a:t>
            </a:r>
            <a:r>
              <a:rPr lang="en-US" altLang="ko-KR" sz="2200" b="1" dirty="0"/>
              <a:t>3]</a:t>
            </a:r>
            <a:r>
              <a:rPr lang="ko-KR" altLang="en-US" sz="2200" b="1" dirty="0"/>
              <a:t>을 토대로 </a:t>
            </a:r>
            <a:r>
              <a:rPr lang="en-US" altLang="ko-KR" sz="2200" b="1" dirty="0"/>
              <a:t>200</a:t>
            </a:r>
            <a:r>
              <a:rPr lang="ko-KR" altLang="en-US" sz="2200" b="1" dirty="0"/>
              <a:t>자 이내로 서술해 보자</a:t>
            </a:r>
            <a:r>
              <a:rPr lang="en-US" altLang="ko-KR" sz="2200" b="1" dirty="0" smtClean="0"/>
              <a:t>.</a:t>
            </a:r>
          </a:p>
          <a:p>
            <a:pPr fontAlgn="base">
              <a:lnSpc>
                <a:spcPct val="30000"/>
              </a:lnSpc>
            </a:pPr>
            <a:endParaRPr lang="ko-KR" altLang="en-US" sz="2200" b="1" dirty="0"/>
          </a:p>
          <a:p>
            <a:pPr algn="dist" fontAlgn="base">
              <a:lnSpc>
                <a:spcPct val="120000"/>
              </a:lnSpc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울산은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</a:rPr>
              <a:t>우리나라 제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</a:rPr>
              <a:t>의 공업 도시로 우리나라 전체 수출액에서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차지하는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</a:rPr>
              <a:t>비중이 꾸준히 증가하고 있으며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</a:rPr>
              <a:t>, 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</a:rPr>
              <a:t>인당 </a:t>
            </a:r>
            <a:r>
              <a:rPr lang="ko-KR" altLang="en-US" sz="2200" b="1" dirty="0" err="1">
                <a:solidFill>
                  <a:schemeClr val="accent2">
                    <a:lumMod val="75000"/>
                  </a:schemeClr>
                </a:solidFill>
              </a:rPr>
              <a:t>지역내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</a:rPr>
              <a:t> 총생산액이 전국에 비해 월등히 높을 정도로 경제가 발달하였다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</a:rPr>
              <a:t>울산의 인구는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</a:rPr>
              <a:t>1970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</a:rPr>
              <a:t>년대 이후 급격히 증가하고 있으며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</a:rPr>
              <a:t>특히 청장년층의 인구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비중</a:t>
            </a:r>
            <a:endParaRPr lang="en-US" altLang="ko-KR" sz="2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 fontAlgn="base">
              <a:lnSpc>
                <a:spcPct val="120000"/>
              </a:lnSpc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이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</a:rPr>
              <a:t>높게 나타나고 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</a:rPr>
              <a:t>이와 같은 울산의 경제 성장과 인구 변화는 울산의 산업화와 관련되어 있는데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</a:rPr>
              <a:t>석유화학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</a:rPr>
              <a:t>조선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</a:rPr>
              <a:t>자동차와 같은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중화학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</a:rPr>
              <a:t>공업의 발달로 양질의 일자리가 늘어나면서 청장년층의 인구 전입이 활발히 일어났기 때문이다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</a:rPr>
              <a:t>특히 중화학 공업의 발달로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청장년층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</a:rPr>
              <a:t>중 남성의 전입이 활발해 </a:t>
            </a:r>
            <a:r>
              <a:rPr lang="ko-KR" altLang="en-US" sz="2200" b="1" dirty="0" err="1">
                <a:solidFill>
                  <a:schemeClr val="accent2">
                    <a:lumMod val="75000"/>
                  </a:schemeClr>
                </a:solidFill>
              </a:rPr>
              <a:t>남초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</a:rPr>
              <a:t> 현상이 나타나고 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64088" y="188640"/>
            <a:ext cx="3600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도시화</a:t>
            </a:r>
            <a:r>
              <a:rPr lang="en-US" altLang="ko-KR" sz="2400" b="1" dirty="0" smtClean="0">
                <a:solidFill>
                  <a:schemeClr val="tx2">
                    <a:lumMod val="75000"/>
                  </a:schemeClr>
                </a:solidFill>
              </a:rPr>
              <a:t>·</a:t>
            </a: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산업화의 영향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551095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8902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(145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우리나라 제</a:t>
            </a:r>
            <a:r>
              <a:rPr lang="en-US" altLang="ko-KR" sz="2800" b="1" dirty="0"/>
              <a:t>1</a:t>
            </a:r>
            <a:r>
              <a:rPr lang="ko-KR" altLang="en-US" sz="2800" b="1" dirty="0"/>
              <a:t>의 공업 도시인 울산의 변화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251520" y="1795138"/>
            <a:ext cx="8748464" cy="4658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300" b="1" dirty="0"/>
              <a:t>활동② </a:t>
            </a:r>
            <a:r>
              <a:rPr lang="en-US" altLang="ko-KR" sz="2300" b="1" dirty="0"/>
              <a:t>[</a:t>
            </a:r>
            <a:r>
              <a:rPr lang="ko-KR" altLang="en-US" sz="2300" b="1" dirty="0"/>
              <a:t>자료</a:t>
            </a:r>
            <a:r>
              <a:rPr lang="en-US" altLang="ko-KR" sz="2300" b="1" dirty="0"/>
              <a:t>4]</a:t>
            </a:r>
            <a:r>
              <a:rPr lang="ko-KR" altLang="en-US" sz="2300" b="1" dirty="0"/>
              <a:t>를 보고 울산의 도시화</a:t>
            </a:r>
            <a:r>
              <a:rPr lang="en-US" altLang="ko-KR" sz="2300" b="1" dirty="0"/>
              <a:t>·</a:t>
            </a:r>
            <a:r>
              <a:rPr lang="ko-KR" altLang="en-US" sz="2300" b="1" dirty="0"/>
              <a:t>산업화 과정에서 </a:t>
            </a:r>
            <a:r>
              <a:rPr lang="ko-KR" altLang="en-US" sz="2300" b="1" dirty="0" smtClean="0"/>
              <a:t>나타난</a:t>
            </a:r>
            <a:endParaRPr lang="en-US" altLang="ko-KR" sz="23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300" b="1" dirty="0"/>
              <a:t> </a:t>
            </a:r>
            <a:r>
              <a:rPr lang="en-US" altLang="ko-KR" sz="2300" b="1" dirty="0" smtClean="0"/>
              <a:t>      </a:t>
            </a:r>
            <a:r>
              <a:rPr lang="ko-KR" altLang="en-US" sz="2300" b="1" dirty="0" smtClean="0"/>
              <a:t> </a:t>
            </a:r>
            <a:r>
              <a:rPr lang="ko-KR" altLang="en-US" sz="2300" b="1" dirty="0" err="1"/>
              <a:t>태화강의</a:t>
            </a:r>
            <a:r>
              <a:rPr lang="ko-KR" altLang="en-US" sz="2300" b="1" dirty="0"/>
              <a:t> 변화에 대해 설명해 보자</a:t>
            </a:r>
            <a:r>
              <a:rPr lang="en-US" altLang="ko-KR" sz="2300" b="1" dirty="0" smtClean="0"/>
              <a:t>.</a:t>
            </a:r>
          </a:p>
          <a:p>
            <a:pPr fontAlgn="base">
              <a:lnSpc>
                <a:spcPct val="20000"/>
              </a:lnSpc>
            </a:pPr>
            <a:endParaRPr lang="ko-KR" altLang="en-US" sz="2300" b="1" dirty="0"/>
          </a:p>
          <a:p>
            <a:pPr fontAlgn="base">
              <a:lnSpc>
                <a:spcPct val="120000"/>
              </a:lnSpc>
            </a:pPr>
            <a:r>
              <a:rPr lang="ko-KR" altLang="en-US" sz="23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300" b="1" dirty="0" err="1" smtClean="0">
                <a:solidFill>
                  <a:schemeClr val="accent2">
                    <a:lumMod val="75000"/>
                  </a:schemeClr>
                </a:solidFill>
              </a:rPr>
              <a:t>태화강은</a:t>
            </a:r>
            <a:r>
              <a:rPr lang="ko-KR" altLang="en-US" sz="2300" b="1" dirty="0" smtClean="0">
                <a:solidFill>
                  <a:schemeClr val="accent2">
                    <a:lumMod val="75000"/>
                  </a:schemeClr>
                </a:solidFill>
              </a:rPr>
              <a:t> 산업화</a:t>
            </a:r>
            <a:r>
              <a:rPr lang="en-US" altLang="ko-KR" sz="2000" b="1" dirty="0" smtClean="0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ko-KR" altLang="en-US" sz="2300" b="1" dirty="0" smtClean="0">
                <a:solidFill>
                  <a:schemeClr val="accent2">
                    <a:lumMod val="75000"/>
                  </a:schemeClr>
                </a:solidFill>
              </a:rPr>
              <a:t>도시화 </a:t>
            </a:r>
            <a:r>
              <a:rPr lang="ko-KR" altLang="en-US" sz="2300" b="1" dirty="0">
                <a:solidFill>
                  <a:schemeClr val="accent2">
                    <a:lumMod val="75000"/>
                  </a:schemeClr>
                </a:solidFill>
              </a:rPr>
              <a:t>과정에서 생활하수와 공업하수 </a:t>
            </a:r>
            <a:r>
              <a:rPr lang="ko-KR" altLang="en-US" sz="2300" b="1" dirty="0" smtClean="0">
                <a:solidFill>
                  <a:schemeClr val="accent2">
                    <a:lumMod val="75000"/>
                  </a:schemeClr>
                </a:solidFill>
              </a:rPr>
              <a:t>등이</a:t>
            </a:r>
            <a:endParaRPr lang="en-US" altLang="ko-KR" sz="23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300" b="1" dirty="0" smtClean="0">
                <a:solidFill>
                  <a:schemeClr val="accent2">
                    <a:lumMod val="75000"/>
                  </a:schemeClr>
                </a:solidFill>
              </a:rPr>
              <a:t>뒤섞여 </a:t>
            </a:r>
            <a:r>
              <a:rPr lang="ko-KR" altLang="en-US" sz="2300" b="1" dirty="0">
                <a:solidFill>
                  <a:schemeClr val="accent2">
                    <a:lumMod val="75000"/>
                  </a:schemeClr>
                </a:solidFill>
              </a:rPr>
              <a:t>수질이 좋지 않았으나</a:t>
            </a:r>
            <a:r>
              <a:rPr lang="en-US" altLang="ko-KR" sz="23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300" b="1" dirty="0">
                <a:solidFill>
                  <a:schemeClr val="accent2">
                    <a:lumMod val="75000"/>
                  </a:schemeClr>
                </a:solidFill>
              </a:rPr>
              <a:t>최근 주민들과 지방 정부의 </a:t>
            </a:r>
            <a:r>
              <a:rPr lang="ko-KR" altLang="en-US" sz="2300" b="1" dirty="0" smtClean="0">
                <a:solidFill>
                  <a:schemeClr val="accent2">
                    <a:lumMod val="75000"/>
                  </a:schemeClr>
                </a:solidFill>
              </a:rPr>
              <a:t>노력으로 </a:t>
            </a:r>
            <a:r>
              <a:rPr lang="ko-KR" altLang="en-US" sz="2300" b="1" dirty="0">
                <a:solidFill>
                  <a:schemeClr val="accent2">
                    <a:lumMod val="75000"/>
                  </a:schemeClr>
                </a:solidFill>
              </a:rPr>
              <a:t>수질이 개선되면서 물 축제가 열릴 수 있는 장소로 변화되었다</a:t>
            </a:r>
            <a:r>
              <a:rPr lang="en-US" altLang="ko-KR" sz="23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fontAlgn="base">
              <a:lnSpc>
                <a:spcPct val="50000"/>
              </a:lnSpc>
            </a:pPr>
            <a:endParaRPr lang="ko-KR" altLang="en-US" sz="2300" b="1" dirty="0"/>
          </a:p>
          <a:p>
            <a:pPr fontAlgn="base">
              <a:lnSpc>
                <a:spcPct val="120000"/>
              </a:lnSpc>
            </a:pPr>
            <a:r>
              <a:rPr lang="ko-KR" altLang="en-US" sz="2300" b="1" dirty="0"/>
              <a:t>활동③ </a:t>
            </a:r>
            <a:r>
              <a:rPr lang="ko-KR" altLang="en-US" sz="2300" b="1" dirty="0" smtClean="0"/>
              <a:t>자신이 </a:t>
            </a:r>
            <a:r>
              <a:rPr lang="ko-KR" altLang="en-US" sz="2300" b="1" dirty="0"/>
              <a:t>살고 있는 지역이 도시화</a:t>
            </a:r>
            <a:r>
              <a:rPr lang="en-US" altLang="ko-KR" sz="2300" b="1" dirty="0"/>
              <a:t>·</a:t>
            </a:r>
            <a:r>
              <a:rPr lang="ko-KR" altLang="en-US" sz="2300" b="1" dirty="0"/>
              <a:t>산업화 과정에서 </a:t>
            </a:r>
            <a:endParaRPr lang="en-US" altLang="ko-KR" sz="23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300" b="1" dirty="0"/>
              <a:t> </a:t>
            </a:r>
            <a:r>
              <a:rPr lang="en-US" altLang="ko-KR" sz="2300" b="1" dirty="0" smtClean="0"/>
              <a:t>       </a:t>
            </a:r>
            <a:r>
              <a:rPr lang="ko-KR" altLang="en-US" sz="2300" b="1" dirty="0" smtClean="0"/>
              <a:t>어떻게 </a:t>
            </a:r>
            <a:r>
              <a:rPr lang="ko-KR" altLang="en-US" sz="2300" b="1" dirty="0"/>
              <a:t>변화해 왔는지 해당 시</a:t>
            </a:r>
            <a:r>
              <a:rPr lang="en-US" altLang="ko-KR" sz="2300" b="1" dirty="0"/>
              <a:t>·</a:t>
            </a:r>
            <a:r>
              <a:rPr lang="ko-KR" altLang="en-US" sz="2300" b="1" dirty="0"/>
              <a:t>군</a:t>
            </a:r>
            <a:r>
              <a:rPr lang="en-US" altLang="ko-KR" sz="2300" b="1" dirty="0"/>
              <a:t>·</a:t>
            </a:r>
            <a:r>
              <a:rPr lang="ko-KR" altLang="en-US" sz="2300" b="1" dirty="0"/>
              <a:t>구 홈페이지를 통해 </a:t>
            </a:r>
            <a:endParaRPr lang="en-US" altLang="ko-KR" sz="23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300" b="1" dirty="0"/>
              <a:t> </a:t>
            </a:r>
            <a:r>
              <a:rPr lang="en-US" altLang="ko-KR" sz="2300" b="1" dirty="0" smtClean="0"/>
              <a:t>       </a:t>
            </a:r>
            <a:r>
              <a:rPr lang="ko-KR" altLang="en-US" sz="2300" b="1" dirty="0" smtClean="0"/>
              <a:t>조사해 </a:t>
            </a:r>
            <a:r>
              <a:rPr lang="ko-KR" altLang="en-US" sz="2300" b="1" dirty="0"/>
              <a:t>보자</a:t>
            </a:r>
            <a:r>
              <a:rPr lang="en-US" altLang="ko-KR" sz="2300" b="1" dirty="0" smtClean="0"/>
              <a:t>.</a:t>
            </a:r>
          </a:p>
          <a:p>
            <a:pPr fontAlgn="base">
              <a:lnSpc>
                <a:spcPct val="20000"/>
              </a:lnSpc>
            </a:pPr>
            <a:endParaRPr lang="ko-KR" altLang="en-US" sz="2300" b="1" dirty="0"/>
          </a:p>
          <a:p>
            <a:pPr fontAlgn="base">
              <a:lnSpc>
                <a:spcPct val="120000"/>
              </a:lnSpc>
            </a:pPr>
            <a:r>
              <a:rPr lang="ko-KR" altLang="en-US" sz="2300" b="1" dirty="0" smtClean="0">
                <a:solidFill>
                  <a:schemeClr val="accent2">
                    <a:lumMod val="75000"/>
                  </a:schemeClr>
                </a:solidFill>
              </a:rPr>
              <a:t> 자신이 </a:t>
            </a:r>
            <a:r>
              <a:rPr lang="ko-KR" altLang="en-US" sz="2300" b="1" dirty="0">
                <a:solidFill>
                  <a:schemeClr val="accent2">
                    <a:lumMod val="75000"/>
                  </a:schemeClr>
                </a:solidFill>
              </a:rPr>
              <a:t>살고 있는 지역의 홈페이지를 방문하여 변화 내용을 </a:t>
            </a:r>
            <a:endParaRPr lang="en-US" altLang="ko-KR" sz="23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300" b="1" dirty="0" smtClean="0">
                <a:solidFill>
                  <a:schemeClr val="accent2">
                    <a:lumMod val="75000"/>
                  </a:schemeClr>
                </a:solidFill>
              </a:rPr>
              <a:t>조사해 </a:t>
            </a:r>
            <a:r>
              <a:rPr lang="ko-KR" altLang="en-US" sz="2300" b="1" dirty="0">
                <a:solidFill>
                  <a:schemeClr val="accent2">
                    <a:lumMod val="75000"/>
                  </a:schemeClr>
                </a:solidFill>
              </a:rPr>
              <a:t>본다</a:t>
            </a:r>
            <a:r>
              <a:rPr lang="en-US" altLang="ko-KR" sz="23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3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64088" y="188640"/>
            <a:ext cx="3600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도시화</a:t>
            </a:r>
            <a:r>
              <a:rPr lang="en-US" altLang="ko-KR" sz="2400" b="1" dirty="0" smtClean="0">
                <a:solidFill>
                  <a:schemeClr val="tx2">
                    <a:lumMod val="75000"/>
                  </a:schemeClr>
                </a:solidFill>
              </a:rPr>
              <a:t>·</a:t>
            </a: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산업화의 영향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551095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7875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304873"/>
            <a:ext cx="8820472" cy="5004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en-US" altLang="ko-KR" sz="2400" b="1" dirty="0" smtClean="0"/>
              <a:t>(         ) </a:t>
            </a:r>
            <a:r>
              <a:rPr lang="ko-KR" altLang="en-US" sz="2400" b="1" dirty="0"/>
              <a:t>과정에서 도시에 많은 공장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상점 등이 </a:t>
            </a:r>
            <a:r>
              <a:rPr lang="ko-KR" altLang="en-US" sz="2400" b="1" dirty="0" smtClean="0"/>
              <a:t>들어서면서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촌락의 </a:t>
            </a:r>
            <a:r>
              <a:rPr lang="ko-KR" altLang="en-US" sz="2400" b="1" dirty="0"/>
              <a:t>많은 사람이 일자리를 찾아 도시로 이주하게 되었다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5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산업화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2. </a:t>
            </a:r>
            <a:r>
              <a:rPr lang="ko-KR" altLang="en-US" sz="2400" b="1" dirty="0"/>
              <a:t>인구가 도시로 집중하고 주민의 생활 양식이 도시적으로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변화하는 </a:t>
            </a:r>
            <a:r>
              <a:rPr lang="ko-KR" altLang="en-US" sz="2400" b="1" dirty="0"/>
              <a:t>현상을 무엇이라고 하는가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5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도시화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3. </a:t>
            </a:r>
            <a:r>
              <a:rPr lang="ko-KR" altLang="en-US" sz="2400" b="1" dirty="0"/>
              <a:t>도시화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산업화는 특정 지역에 편중하여 진행되는 경우가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많아서 </a:t>
            </a:r>
            <a:r>
              <a:rPr lang="ko-KR" altLang="en-US" sz="2400" b="1" dirty="0"/>
              <a:t>지역 간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  ) </a:t>
            </a:r>
            <a:r>
              <a:rPr lang="ko-KR" altLang="en-US" sz="2400" b="1" dirty="0"/>
              <a:t>문제가 나타나기도 한다</a:t>
            </a:r>
            <a:r>
              <a:rPr lang="en-US" altLang="ko-KR" sz="2400" b="1" dirty="0"/>
              <a:t>.</a:t>
            </a:r>
            <a:r>
              <a:rPr lang="ko-KR" altLang="en-US" sz="2400" b="1" dirty="0"/>
              <a:t> </a:t>
            </a:r>
            <a:endParaRPr lang="en-US" altLang="ko-KR" sz="2400" b="1" dirty="0" smtClean="0"/>
          </a:p>
          <a:p>
            <a:pPr fontAlgn="base">
              <a:lnSpc>
                <a:spcPct val="5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불균형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7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060848"/>
            <a:ext cx="1855257" cy="923454"/>
          </a:xfrm>
          <a:prstGeom prst="rect">
            <a:avLst/>
          </a:prstGeom>
          <a:noFill/>
        </p:spPr>
      </p:pic>
      <p:pic>
        <p:nvPicPr>
          <p:cNvPr id="11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445224"/>
            <a:ext cx="1855257" cy="923454"/>
          </a:xfrm>
          <a:prstGeom prst="rect">
            <a:avLst/>
          </a:prstGeom>
          <a:noFill/>
        </p:spPr>
      </p:pic>
      <p:pic>
        <p:nvPicPr>
          <p:cNvPr id="15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99" y="3800659"/>
            <a:ext cx="1855257" cy="92345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364088" y="188640"/>
            <a:ext cx="3600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도시화</a:t>
            </a:r>
            <a:r>
              <a:rPr lang="en-US" altLang="ko-KR" sz="2400" b="1" dirty="0" smtClean="0">
                <a:solidFill>
                  <a:schemeClr val="tx2">
                    <a:lumMod val="75000"/>
                  </a:schemeClr>
                </a:solidFill>
              </a:rPr>
              <a:t>·</a:t>
            </a: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산업화의 영향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모서리가 둥근 직사각형 18"/>
          <p:cNvSpPr/>
          <p:nvPr/>
        </p:nvSpPr>
        <p:spPr bwMode="auto">
          <a:xfrm>
            <a:off x="551095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352957"/>
            <a:ext cx="86221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4. </a:t>
            </a:r>
            <a:r>
              <a:rPr lang="ko-KR" altLang="en-US" sz="2400" b="1" dirty="0"/>
              <a:t>생활 수준을 향상시키고 인구의 폭발적 증가를 가져오게 </a:t>
            </a:r>
            <a:r>
              <a:rPr lang="ko-KR" altLang="en-US" sz="2400" b="1" dirty="0" smtClean="0"/>
              <a:t>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배경은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산업화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5. </a:t>
            </a:r>
            <a:r>
              <a:rPr lang="ko-KR" altLang="en-US" sz="2400" b="1" dirty="0"/>
              <a:t>대량 생산을 가능하게 하기 위한 제품이나 부품의 규격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통일뿐만 </a:t>
            </a:r>
            <a:r>
              <a:rPr lang="ko-KR" altLang="en-US" sz="2400" b="1" dirty="0"/>
              <a:t>아니라 작업 방법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작업 시간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작업 공구나 설비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등에 </a:t>
            </a:r>
            <a:r>
              <a:rPr lang="ko-KR" altLang="en-US" sz="2400" b="1" dirty="0"/>
              <a:t>대한 것을 규격화하는 것을 무엇이라고 하는가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표준화</a:t>
            </a:r>
          </a:p>
        </p:txBody>
      </p:sp>
      <p:pic>
        <p:nvPicPr>
          <p:cNvPr id="24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9716" y="2186847"/>
            <a:ext cx="2629272" cy="1308720"/>
          </a:xfrm>
          <a:prstGeom prst="rect">
            <a:avLst/>
          </a:prstGeom>
          <a:noFill/>
        </p:spPr>
      </p:pic>
      <p:pic>
        <p:nvPicPr>
          <p:cNvPr id="28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9716" y="4797152"/>
            <a:ext cx="2629272" cy="130872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364088" y="188640"/>
            <a:ext cx="3600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도시화</a:t>
            </a:r>
            <a:r>
              <a:rPr lang="en-US" altLang="ko-KR" sz="2400" b="1" dirty="0" smtClean="0">
                <a:solidFill>
                  <a:schemeClr val="tx2">
                    <a:lumMod val="75000"/>
                  </a:schemeClr>
                </a:solidFill>
              </a:rPr>
              <a:t>·</a:t>
            </a: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산업화의 영향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551095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26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364107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6. </a:t>
            </a:r>
            <a:r>
              <a:rPr lang="ko-KR" altLang="en-US" sz="2400" b="1" dirty="0"/>
              <a:t>산업화의 부정적인 영향으로 소수에게 부가 </a:t>
            </a:r>
            <a:r>
              <a:rPr lang="ko-KR" altLang="en-US" sz="2400" b="1" dirty="0" smtClean="0"/>
              <a:t>집중되는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(           ) </a:t>
            </a:r>
            <a:r>
              <a:rPr lang="ko-KR" altLang="en-US" sz="2400" b="1" dirty="0"/>
              <a:t>현상이 나타나고 있다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빈부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격차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7. </a:t>
            </a:r>
            <a:r>
              <a:rPr lang="ko-KR" altLang="en-US" sz="2400" b="1" dirty="0"/>
              <a:t>산업화 과정에서 석탄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석유 등의 화석 연료가 주요 </a:t>
            </a:r>
            <a:r>
              <a:rPr lang="ko-KR" altLang="en-US" sz="2400" b="1" dirty="0" smtClean="0"/>
              <a:t>동력원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으로 </a:t>
            </a:r>
            <a:r>
              <a:rPr lang="ko-KR" altLang="en-US" sz="2400" b="1" dirty="0"/>
              <a:t>이용되면서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    )</a:t>
            </a:r>
            <a:r>
              <a:rPr lang="ko-KR" altLang="en-US" sz="2400" b="1" dirty="0"/>
              <a:t>과 환경 오염 문제가 </a:t>
            </a:r>
            <a:r>
              <a:rPr lang="ko-KR" altLang="en-US" sz="2400" b="1" dirty="0" err="1" smtClean="0"/>
              <a:t>심각해지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고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있다</a:t>
            </a:r>
            <a:r>
              <a:rPr lang="en-US" altLang="ko-KR" sz="2400" b="1" dirty="0" smtClean="0"/>
              <a:t>. </a:t>
            </a:r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자원 고갈</a:t>
            </a:r>
          </a:p>
        </p:txBody>
      </p:sp>
      <p:pic>
        <p:nvPicPr>
          <p:cNvPr id="15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204863"/>
            <a:ext cx="2448272" cy="1218627"/>
          </a:xfrm>
          <a:prstGeom prst="rect">
            <a:avLst/>
          </a:prstGeom>
          <a:noFill/>
        </p:spPr>
      </p:pic>
      <p:pic>
        <p:nvPicPr>
          <p:cNvPr id="11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799984"/>
            <a:ext cx="2448272" cy="121862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364088" y="188640"/>
            <a:ext cx="3600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도시화</a:t>
            </a:r>
            <a:r>
              <a:rPr lang="en-US" altLang="ko-KR" sz="2400" b="1" dirty="0" smtClean="0">
                <a:solidFill>
                  <a:schemeClr val="tx2">
                    <a:lumMod val="75000"/>
                  </a:schemeClr>
                </a:solidFill>
              </a:rPr>
              <a:t>·</a:t>
            </a: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산업화의 영향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551095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1104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403649" y="2967335"/>
            <a:ext cx="6696744" cy="461665"/>
            <a:chOff x="871956" y="2967335"/>
            <a:chExt cx="6775840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1239085" y="2967335"/>
              <a:ext cx="6408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0"/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지역 개발에 따른 갈등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에</a:t>
              </a: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대해 </a:t>
              </a:r>
              <a:r>
                <a:rPr lang="ko-KR" altLang="en-US" sz="2400" b="1" dirty="0">
                  <a:latin typeface="맑은 고딕" pitchFamily="50" charset="-127"/>
                  <a:ea typeface="맑은 고딕" pitchFamily="50" charset="-127"/>
                </a:rPr>
                <a:t>수업합니다</a:t>
              </a:r>
              <a:r>
                <a:rPr lang="en-US" altLang="ko-KR" sz="2400" b="1" dirty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2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871956" y="3058392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맑은 고딕" pitchFamily="50" charset="-127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050838"/>
            <a:ext cx="212576" cy="200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2924944"/>
            <a:ext cx="538882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 도시화</a:t>
            </a:r>
            <a:r>
              <a:rPr lang="en-US" altLang="ko-KR" b="1" dirty="0" smtClean="0"/>
              <a:t>·</a:t>
            </a:r>
            <a:r>
              <a:rPr lang="ko-KR" altLang="en-US" b="1" dirty="0" smtClean="0"/>
              <a:t>산업화에 </a:t>
            </a:r>
            <a:r>
              <a:rPr lang="ko-KR" altLang="en-US" b="1" dirty="0"/>
              <a:t>따른 거주 공간과 생태 환경의 </a:t>
            </a:r>
            <a:endParaRPr lang="en-US" altLang="ko-KR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변화를 </a:t>
            </a:r>
            <a:r>
              <a:rPr lang="ko-KR" altLang="en-US" b="1" dirty="0"/>
              <a:t>파악하고</a:t>
            </a:r>
            <a:r>
              <a:rPr lang="en-US" altLang="ko-KR" b="1" dirty="0"/>
              <a:t>, </a:t>
            </a:r>
            <a:r>
              <a:rPr lang="ko-KR" altLang="en-US" b="1" dirty="0"/>
              <a:t>그로 인해 나타난 인간 삶의 </a:t>
            </a:r>
            <a:endParaRPr lang="en-US" altLang="ko-KR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변화를 긍정적</a:t>
            </a:r>
            <a:r>
              <a:rPr lang="en-US" altLang="ko-KR" b="1" dirty="0" smtClean="0"/>
              <a:t>·</a:t>
            </a:r>
            <a:r>
              <a:rPr lang="ko-KR" altLang="en-US" b="1" dirty="0" smtClean="0"/>
              <a:t>부정적 </a:t>
            </a:r>
            <a:r>
              <a:rPr lang="ko-KR" altLang="en-US" b="1" dirty="0"/>
              <a:t>측면에서 파악할 수 있다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088" y="188640"/>
            <a:ext cx="3600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도시화</a:t>
            </a:r>
            <a:r>
              <a:rPr lang="en-US" altLang="ko-KR" sz="2400" b="1" dirty="0" smtClean="0">
                <a:solidFill>
                  <a:schemeClr val="tx2">
                    <a:lumMod val="75000"/>
                  </a:schemeClr>
                </a:solidFill>
              </a:rPr>
              <a:t>·</a:t>
            </a: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산업화의 영향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551095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(142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5485757"/>
            <a:ext cx="64087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산업화는 인간 생활을 풍요롭게만 하였을까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pic>
        <p:nvPicPr>
          <p:cNvPr id="8" name="Picture 4" descr="C:\Users\ygp\Desktop\나침반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5515442"/>
            <a:ext cx="504056" cy="504056"/>
          </a:xfrm>
          <a:prstGeom prst="rect">
            <a:avLst/>
          </a:prstGeom>
          <a:noFill/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9" y="1537312"/>
            <a:ext cx="8754709" cy="339682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1397558"/>
            <a:ext cx="5472608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도시화</a:t>
            </a:r>
            <a:r>
              <a:rPr lang="en-US" altLang="ko-KR" sz="2400" b="1" dirty="0" smtClean="0">
                <a:solidFill>
                  <a:srgbClr val="0070C0"/>
                </a:solidFill>
              </a:rPr>
              <a:t>·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산업화의 </a:t>
            </a:r>
            <a:r>
              <a:rPr lang="ko-KR" altLang="en-US" sz="2400" b="1" dirty="0">
                <a:solidFill>
                  <a:srgbClr val="0070C0"/>
                </a:solidFill>
              </a:rPr>
              <a:t>영향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산업화 → 도시화 촉진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도시 공간에 다양한 기능이 </a:t>
            </a:r>
            <a:r>
              <a:rPr lang="ko-KR" altLang="en-US" sz="2400" b="1" dirty="0" smtClean="0"/>
              <a:t>입지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  → </a:t>
            </a:r>
            <a:r>
              <a:rPr lang="ko-KR" altLang="en-US" sz="2400" b="1" dirty="0"/>
              <a:t>환경 문제 발생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도시화</a:t>
            </a:r>
            <a:r>
              <a:rPr lang="en-US" altLang="ko-KR" sz="2400" b="1" dirty="0" smtClean="0"/>
              <a:t>·</a:t>
            </a:r>
            <a:r>
              <a:rPr lang="ko-KR" altLang="en-US" sz="2400" b="1" dirty="0" smtClean="0"/>
              <a:t>산업화 </a:t>
            </a:r>
            <a:r>
              <a:rPr lang="ko-KR" altLang="en-US" sz="2400" b="1" dirty="0"/>
              <a:t>과정에서 지역 간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/>
              <a:t>계층 간 불균형 문제 </a:t>
            </a:r>
            <a:r>
              <a:rPr lang="ko-KR" altLang="en-US" sz="2400" b="1" dirty="0" smtClean="0"/>
              <a:t>발생</a:t>
            </a:r>
            <a:endParaRPr lang="ko-KR" alt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(142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188640"/>
            <a:ext cx="3600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도시화</a:t>
            </a:r>
            <a:r>
              <a:rPr lang="en-US" altLang="ko-KR" sz="2400" b="1" dirty="0" smtClean="0">
                <a:solidFill>
                  <a:schemeClr val="tx2">
                    <a:lumMod val="75000"/>
                  </a:schemeClr>
                </a:solidFill>
              </a:rPr>
              <a:t>·</a:t>
            </a: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산업화의 영향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551095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04" y="4171730"/>
            <a:ext cx="8337103" cy="240108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449" y="1556792"/>
            <a:ext cx="3198031" cy="26983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1145990"/>
            <a:ext cx="5976664" cy="559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산업화의 긍정적 영향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기계화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자동화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대량 생산 가능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소비의 다양화 → 생활 수준 향상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업무 처리의 자동화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근로자의 노동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시간 </a:t>
            </a:r>
            <a:r>
              <a:rPr lang="ko-KR" altLang="en-US" sz="2400" b="1" dirty="0"/>
              <a:t>단축과 소득 증대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서비스 산업 </a:t>
            </a:r>
            <a:r>
              <a:rPr lang="ko-KR" altLang="en-US" sz="2400" b="1" dirty="0" smtClean="0"/>
              <a:t>발달</a:t>
            </a:r>
            <a:endParaRPr lang="en-US" altLang="ko-KR" sz="2400" b="1" dirty="0" smtClean="0"/>
          </a:p>
          <a:p>
            <a:pPr fontAlgn="base">
              <a:lnSpc>
                <a:spcPct val="5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3</a:t>
            </a:r>
            <a:r>
              <a:rPr lang="en-US" altLang="ko-KR" sz="2400" b="1" dirty="0">
                <a:solidFill>
                  <a:srgbClr val="0070C0"/>
                </a:solidFill>
              </a:rPr>
              <a:t>. </a:t>
            </a:r>
            <a:r>
              <a:rPr lang="ko-KR" altLang="en-US" sz="2400" b="1" dirty="0">
                <a:solidFill>
                  <a:srgbClr val="0070C0"/>
                </a:solidFill>
              </a:rPr>
              <a:t>산업화의 부정적 영향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인간 소외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노동에서 얻는 만족감과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성취감 </a:t>
            </a:r>
            <a:r>
              <a:rPr lang="ko-KR" altLang="en-US" sz="2400" b="1" dirty="0"/>
              <a:t>약화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빈부 격차 확대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사회 불안 요소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화석 연료 사용 증대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자원 </a:t>
            </a:r>
            <a:r>
              <a:rPr lang="ko-KR" altLang="en-US" sz="2400" b="1" dirty="0" smtClean="0"/>
              <a:t>고갈과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환경 오염 문제 심화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(143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64088" y="188640"/>
            <a:ext cx="3600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도시화</a:t>
            </a:r>
            <a:r>
              <a:rPr lang="en-US" altLang="ko-KR" sz="2400" b="1" dirty="0" smtClean="0">
                <a:solidFill>
                  <a:schemeClr val="tx2">
                    <a:lumMod val="75000"/>
                  </a:schemeClr>
                </a:solidFill>
              </a:rPr>
              <a:t>·</a:t>
            </a: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산업화의 영향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551095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556792"/>
            <a:ext cx="3060571" cy="480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68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64088" y="188640"/>
            <a:ext cx="3600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도시화</a:t>
            </a:r>
            <a:r>
              <a:rPr lang="en-US" altLang="ko-KR" sz="2400" b="1" dirty="0" smtClean="0">
                <a:solidFill>
                  <a:schemeClr val="tx2">
                    <a:lumMod val="75000"/>
                  </a:schemeClr>
                </a:solidFill>
              </a:rPr>
              <a:t>·</a:t>
            </a: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산업화의 영향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551095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749175"/>
              </p:ext>
            </p:extLst>
          </p:nvPr>
        </p:nvGraphicFramePr>
        <p:xfrm>
          <a:off x="323528" y="2182714"/>
          <a:ext cx="8496944" cy="3766566"/>
        </p:xfrm>
        <a:graphic>
          <a:graphicData uri="http://schemas.openxmlformats.org/drawingml/2006/table">
            <a:tbl>
              <a:tblPr/>
              <a:tblGrid>
                <a:gridCol w="3240360"/>
                <a:gridCol w="2592288"/>
                <a:gridCol w="2664296"/>
              </a:tblGrid>
              <a:tr h="371563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성북동 비둘기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성북동 산에 번지가 새로 생기면서</a:t>
                      </a:r>
                      <a:endParaRPr lang="ko-KR" altLang="en-US" sz="15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본래 살던 성북동 비둘기만이 번지가 </a:t>
                      </a:r>
                      <a:endParaRPr lang="en-US" altLang="ko-KR" sz="1500" b="1" kern="0" spc="-15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없어졌다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5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새벽부터 돌 깨는 산울림에 떨다가</a:t>
                      </a:r>
                      <a:endParaRPr lang="ko-KR" altLang="en-US" sz="15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가슴에 금이 갔다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5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그래도 성북동 비둘기는</a:t>
                      </a:r>
                      <a:endParaRPr lang="ko-KR" altLang="en-US" sz="15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하느님의 광장 같은 새파란 아침 하늘에</a:t>
                      </a:r>
                      <a:endParaRPr lang="ko-KR" altLang="en-US" sz="15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성북동 주민에게 축복의 메시지나 전하듯</a:t>
                      </a:r>
                      <a:endParaRPr lang="ko-KR" altLang="en-US" sz="15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성북동 하늘을 한 바퀴 휘돈다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5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성북동 메마른 골짜기에는</a:t>
                      </a:r>
                      <a:endParaRPr lang="ko-KR" altLang="en-US" sz="15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조용히 앉아 콩알 하나 찍어 먹을</a:t>
                      </a:r>
                      <a:endParaRPr lang="ko-KR" altLang="en-US" sz="15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널찍한 마당은커녕 가는 데마다</a:t>
                      </a:r>
                      <a:endParaRPr lang="ko-KR" altLang="en-US" sz="15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채석장 포성이 </a:t>
                      </a:r>
                      <a:r>
                        <a:rPr lang="ko-KR" altLang="en-US" sz="1500" b="1" kern="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메아리쳐서</a:t>
                      </a:r>
                      <a:endParaRPr lang="ko-KR" altLang="en-US" sz="15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피난하듯 지붕에 올라앉아</a:t>
                      </a:r>
                      <a:endParaRPr lang="ko-KR" altLang="en-US" sz="15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아침 구공탄 굴뚝 연기에서 </a:t>
                      </a:r>
                      <a:endParaRPr lang="en-US" altLang="ko-KR" sz="1500" b="1" kern="0" spc="-15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향수를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느끼다가</a:t>
                      </a:r>
                      <a:endParaRPr lang="ko-KR" altLang="en-US" sz="15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산 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번지 채석장에 도로 가서</a:t>
                      </a:r>
                      <a:endParaRPr lang="ko-KR" altLang="en-US" sz="15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금방 따낸 돌 온기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溫氣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 </a:t>
                      </a:r>
                      <a:endParaRPr lang="en-US" altLang="ko-KR" sz="1500" b="1" kern="0" spc="-15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입을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닦는다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5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예전에는 사람을 성자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聖者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처럼 보고</a:t>
                      </a:r>
                      <a:endParaRPr lang="ko-KR" altLang="en-US" sz="15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사람 가까이</a:t>
                      </a:r>
                      <a:endParaRPr lang="ko-KR" altLang="en-US" sz="15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사람과 같이 사랑하고</a:t>
                      </a:r>
                      <a:endParaRPr lang="ko-KR" altLang="en-US" sz="15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사람과 같이 평화를 즐기던</a:t>
                      </a:r>
                      <a:endParaRPr lang="ko-KR" altLang="en-US" sz="15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사랑과 평화의 새 비둘기는</a:t>
                      </a:r>
                      <a:endParaRPr lang="ko-KR" altLang="en-US" sz="15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이제 산도 잃고 사람도 잃고</a:t>
                      </a:r>
                      <a:endParaRPr lang="ko-KR" altLang="en-US" sz="15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사랑과 평화의 사상까지</a:t>
                      </a:r>
                      <a:endParaRPr lang="ko-KR" altLang="en-US" sz="15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낳지 못하는 쫓기는 새가 되었다</a:t>
                      </a:r>
                      <a:r>
                        <a:rPr lang="en-US" altLang="ko-KR" sz="1500" b="1" kern="0" spc="-1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5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김광섭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“</a:t>
                      </a:r>
                      <a:r>
                        <a:rPr lang="ko-KR" altLang="en-US" sz="1500" b="1" kern="0" spc="-1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성북동 비둘기</a:t>
                      </a:r>
                      <a:r>
                        <a:rPr lang="ko-KR" altLang="en-US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”</a:t>
                      </a:r>
                      <a:r>
                        <a:rPr lang="en-US" altLang="ko-KR" sz="1500" b="1" kern="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endParaRPr lang="ko-KR" altLang="en-US" sz="15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직사각형 13"/>
          <p:cNvSpPr/>
          <p:nvPr/>
        </p:nvSpPr>
        <p:spPr>
          <a:xfrm>
            <a:off x="1187624" y="1249596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/>
              <a:t>산업화는 우리 생활에 어떤 영향을 끼쳤을까</a:t>
            </a:r>
            <a:r>
              <a:rPr lang="en-US" altLang="ko-KR" sz="2800" b="1" dirty="0"/>
              <a:t>?</a:t>
            </a:r>
            <a:endParaRPr lang="ko-KR" altLang="en-US" sz="2800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83500" y="1375737"/>
            <a:ext cx="718010" cy="32507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74380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(143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717087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64088" y="188640"/>
            <a:ext cx="3600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도시화</a:t>
            </a:r>
            <a:r>
              <a:rPr lang="en-US" altLang="ko-KR" sz="2400" b="1" dirty="0" smtClean="0">
                <a:solidFill>
                  <a:schemeClr val="tx2">
                    <a:lumMod val="75000"/>
                  </a:schemeClr>
                </a:solidFill>
              </a:rPr>
              <a:t>·</a:t>
            </a: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산업화의 영향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551095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187624" y="1249596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/>
              <a:t>산업화는 우리 생활에 어떤 영향을 끼쳤을까</a:t>
            </a:r>
            <a:r>
              <a:rPr lang="en-US" altLang="ko-KR" sz="2800" b="1" dirty="0"/>
              <a:t>?</a:t>
            </a:r>
            <a:endParaRPr lang="ko-KR" altLang="en-US" sz="2800" dirty="0"/>
          </a:p>
        </p:txBody>
      </p:sp>
      <p:sp>
        <p:nvSpPr>
          <p:cNvPr id="8" name="직사각형 7"/>
          <p:cNvSpPr/>
          <p:nvPr/>
        </p:nvSpPr>
        <p:spPr>
          <a:xfrm>
            <a:off x="251520" y="2084187"/>
            <a:ext cx="864096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/>
              <a:t>시에서는 산업화에 따른 인간 생활의 변화를 비둘기를 </a:t>
            </a:r>
            <a:r>
              <a:rPr lang="ko-KR" altLang="en-US" sz="2400" b="1" dirty="0" smtClean="0"/>
              <a:t>통해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보여 </a:t>
            </a:r>
            <a:r>
              <a:rPr lang="ko-KR" altLang="en-US" sz="2400" b="1" dirty="0"/>
              <a:t>주고 있는데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구체적으로 어떻게 변화하고 있는지 </a:t>
            </a:r>
            <a:r>
              <a:rPr lang="ko-KR" altLang="en-US" sz="2400" b="1" dirty="0" smtClean="0"/>
              <a:t>생각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해 </a:t>
            </a:r>
            <a:r>
              <a:rPr lang="ko-KR" altLang="en-US" sz="2400" b="1" dirty="0"/>
              <a:t>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도시화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산업화로 인해 자연환경이 황폐해지면서 상처받고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삶의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터전을 잃고 소외되고 있다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4380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(143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83500" y="1375737"/>
            <a:ext cx="718010" cy="32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70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(144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우리나라 제</a:t>
            </a:r>
            <a:r>
              <a:rPr lang="en-US" altLang="ko-KR" sz="2800" b="1" dirty="0"/>
              <a:t>1</a:t>
            </a:r>
            <a:r>
              <a:rPr lang="ko-KR" altLang="en-US" sz="2800" b="1" dirty="0"/>
              <a:t>의 공업 도시인 울산의 변화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144016" y="1911828"/>
            <a:ext cx="8892480" cy="4037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다음 울산의 변화가 나타난 자료를 보고 물음에 답해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 </a:t>
            </a:r>
            <a:r>
              <a:rPr lang="ko-KR" altLang="en-US" sz="2400" b="1" dirty="0"/>
              <a:t>울산의 지역 경제 </a:t>
            </a:r>
            <a:r>
              <a:rPr lang="ko-KR" altLang="en-US" sz="2400" b="1" dirty="0" smtClean="0"/>
              <a:t>변화</a:t>
            </a:r>
            <a:endParaRPr lang="en-US" altLang="ko-KR" sz="2400" b="1" dirty="0" smtClean="0"/>
          </a:p>
          <a:p>
            <a:pPr fontAlgn="base">
              <a:lnSpc>
                <a:spcPct val="7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1962</a:t>
            </a:r>
            <a:r>
              <a:rPr lang="ko-KR" altLang="en-US" sz="2400" b="1" dirty="0"/>
              <a:t>년 울산을 우리나라 공업화의 전진 기지로 만들기 위해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특정 </a:t>
            </a:r>
            <a:r>
              <a:rPr lang="ko-KR" altLang="en-US" sz="2400" b="1" dirty="0"/>
              <a:t>공업 지구로 지정한 이후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현재 울산은 우리나라 최대의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중화학 </a:t>
            </a:r>
            <a:r>
              <a:rPr lang="ko-KR" altLang="en-US" sz="2400" b="1" dirty="0"/>
              <a:t>공업 도시로 급성장해 왔다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울산은 우리나라에서 </a:t>
            </a:r>
            <a:r>
              <a:rPr lang="en-US" altLang="ko-KR" sz="2400" b="1" dirty="0"/>
              <a:t>1</a:t>
            </a:r>
            <a:r>
              <a:rPr lang="ko-KR" altLang="en-US" sz="2400" b="1" dirty="0"/>
              <a:t>인당 지역 내 총생산</a:t>
            </a:r>
            <a:r>
              <a:rPr lang="en-US" altLang="ko-KR" sz="2400" b="1" dirty="0"/>
              <a:t>(5</a:t>
            </a:r>
            <a:r>
              <a:rPr lang="ko-KR" altLang="en-US" sz="2400" b="1" dirty="0"/>
              <a:t>천</a:t>
            </a:r>
            <a:r>
              <a:rPr lang="en-US" altLang="ko-KR" sz="2400" b="1" dirty="0"/>
              <a:t>4</a:t>
            </a:r>
            <a:r>
              <a:rPr lang="ko-KR" altLang="en-US" sz="2400" b="1" dirty="0"/>
              <a:t>백만 원</a:t>
            </a:r>
            <a:r>
              <a:rPr lang="en-US" altLang="ko-KR" sz="2400" b="1" dirty="0"/>
              <a:t>, 2010</a:t>
            </a:r>
            <a:r>
              <a:rPr lang="ko-KR" altLang="en-US" sz="2400" b="1" dirty="0"/>
              <a:t>년 기준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이 가장 많을 정도로 높은 경제 발전 수준에 이르렀다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64088" y="188640"/>
            <a:ext cx="3600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도시화</a:t>
            </a:r>
            <a:r>
              <a:rPr lang="en-US" altLang="ko-KR" sz="2400" b="1" dirty="0" smtClean="0">
                <a:solidFill>
                  <a:schemeClr val="tx2">
                    <a:lumMod val="75000"/>
                  </a:schemeClr>
                </a:solidFill>
              </a:rPr>
              <a:t>·</a:t>
            </a: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산업화의 영향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551095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0264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(144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우리나라 제</a:t>
            </a:r>
            <a:r>
              <a:rPr lang="en-US" altLang="ko-KR" sz="2800" b="1" dirty="0"/>
              <a:t>1</a:t>
            </a:r>
            <a:r>
              <a:rPr lang="ko-KR" altLang="en-US" sz="2800" b="1" dirty="0"/>
              <a:t>의 공업 도시인 울산의 변화</a:t>
            </a:r>
            <a:endParaRPr lang="ko-KR" alt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364088" y="188640"/>
            <a:ext cx="3600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도시화</a:t>
            </a:r>
            <a:r>
              <a:rPr lang="en-US" altLang="ko-KR" sz="2400" b="1" dirty="0" smtClean="0">
                <a:solidFill>
                  <a:schemeClr val="tx2">
                    <a:lumMod val="75000"/>
                  </a:schemeClr>
                </a:solidFill>
              </a:rPr>
              <a:t>·</a:t>
            </a: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산업화의 영향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551095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02" y="1948666"/>
            <a:ext cx="8066638" cy="3640574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1249738" y="5609340"/>
            <a:ext cx="757073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1600" b="1" dirty="0" smtClean="0"/>
              <a:t>      ▲ 수출액 변화                           ▲ </a:t>
            </a:r>
            <a:r>
              <a:rPr lang="en-US" altLang="ko-KR" sz="1600" b="1" dirty="0" smtClean="0"/>
              <a:t>1</a:t>
            </a:r>
            <a:r>
              <a:rPr lang="ko-KR" altLang="en-US" sz="1600" b="1" dirty="0" smtClean="0"/>
              <a:t>인당 지역 내 총생산</a:t>
            </a:r>
            <a:r>
              <a:rPr lang="en-US" altLang="ko-KR" sz="1600" b="1" dirty="0" smtClean="0"/>
              <a:t>(GRDP) </a:t>
            </a:r>
            <a:r>
              <a:rPr lang="ko-KR" altLang="en-US" sz="1600" b="1" dirty="0" smtClean="0"/>
              <a:t>변화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199270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</TotalTime>
  <Words>1126</Words>
  <Application>Microsoft Office PowerPoint</Application>
  <PresentationFormat>화면 슬라이드 쇼(4:3)</PresentationFormat>
  <Paragraphs>186</Paragraphs>
  <Slides>19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0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ygp</dc:creator>
  <cp:lastModifiedBy>김영권</cp:lastModifiedBy>
  <cp:revision>763</cp:revision>
  <dcterms:created xsi:type="dcterms:W3CDTF">2013-04-05T04:18:36Z</dcterms:created>
  <dcterms:modified xsi:type="dcterms:W3CDTF">2014-02-21T14:30:19Z</dcterms:modified>
</cp:coreProperties>
</file>