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345" r:id="rId8"/>
    <p:sldId id="346" r:id="rId9"/>
    <p:sldId id="348" r:id="rId10"/>
    <p:sldId id="349" r:id="rId11"/>
    <p:sldId id="278" r:id="rId12"/>
    <p:sldId id="350" r:id="rId13"/>
    <p:sldId id="351" r:id="rId14"/>
    <p:sldId id="352" r:id="rId15"/>
    <p:sldId id="353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공간 변화와 대응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교통 발달과 공간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고속 철도</a:t>
            </a:r>
            <a:r>
              <a:rPr lang="en-US" altLang="ko-KR" sz="2400" b="1" dirty="0"/>
              <a:t>(KTX)</a:t>
            </a:r>
            <a:r>
              <a:rPr lang="ko-KR" altLang="en-US" sz="2400" b="1" dirty="0"/>
              <a:t>의 등장과 여객 수송 분담률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1905</a:t>
            </a:r>
            <a:r>
              <a:rPr lang="ko-KR" altLang="en-US" sz="2400" b="1" dirty="0"/>
              <a:t>년 경부선 철도 </a:t>
            </a:r>
            <a:r>
              <a:rPr lang="ko-KR" altLang="en-US" sz="2400" b="1" dirty="0" err="1"/>
              <a:t>개통시</a:t>
            </a:r>
            <a:r>
              <a:rPr lang="ko-KR" altLang="en-US" sz="2400" b="1" dirty="0"/>
              <a:t> 약 </a:t>
            </a:r>
            <a:r>
              <a:rPr lang="en-US" altLang="ko-KR" sz="2400" b="1" dirty="0"/>
              <a:t>17</a:t>
            </a:r>
            <a:r>
              <a:rPr lang="ko-KR" altLang="en-US" sz="2400" b="1" dirty="0"/>
              <a:t>시간이 소요되던 서울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부산 구간이 </a:t>
            </a:r>
            <a:r>
              <a:rPr lang="en-US" altLang="ko-KR" sz="2400" b="1" dirty="0"/>
              <a:t>2004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단계 고속 철도 개통으로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 </a:t>
            </a:r>
            <a:r>
              <a:rPr lang="en-US" altLang="ko-KR" sz="2400" b="1" dirty="0"/>
              <a:t>40</a:t>
            </a:r>
            <a:r>
              <a:rPr lang="ko-KR" altLang="en-US" sz="2400" b="1" dirty="0"/>
              <a:t>분</a:t>
            </a:r>
            <a:r>
              <a:rPr lang="en-US" altLang="ko-KR" sz="2400" b="1" dirty="0" smtClean="0"/>
              <a:t>, 2010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단계 개통으로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시간으로 단축되었다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고속 철도의 </a:t>
            </a:r>
            <a:r>
              <a:rPr lang="ko-KR" altLang="en-US" sz="2400" b="1" dirty="0" smtClean="0"/>
              <a:t>등장으로 </a:t>
            </a:r>
            <a:r>
              <a:rPr lang="ko-KR" altLang="en-US" sz="2400" b="1" dirty="0"/>
              <a:t>인한 속도 혁명은 전국 주요 대도시를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 내에 </a:t>
            </a:r>
            <a:r>
              <a:rPr lang="ko-KR" altLang="en-US" sz="2400" b="1" dirty="0" smtClean="0"/>
              <a:t>연결할 </a:t>
            </a:r>
            <a:r>
              <a:rPr lang="ko-KR" altLang="en-US" sz="2400" b="1" dirty="0"/>
              <a:t>수 있도록 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180528" y="5805264"/>
            <a:ext cx="4076966" cy="58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</a:pPr>
            <a:r>
              <a:rPr lang="ko-KR" altLang="en-US" sz="1400" b="1" dirty="0" smtClean="0"/>
              <a:t>▶ 서울</a:t>
            </a:r>
            <a:r>
              <a:rPr lang="en-US" altLang="ko-KR" sz="1400" b="1" dirty="0" smtClean="0"/>
              <a:t>-</a:t>
            </a:r>
            <a:r>
              <a:rPr lang="ko-KR" altLang="en-US" sz="1400" b="1" dirty="0" smtClean="0"/>
              <a:t>부산 구간 고속 철도 개통에 따른 </a:t>
            </a:r>
            <a:endParaRPr lang="en-US" altLang="ko-KR" sz="1400" b="1" dirty="0" smtClean="0"/>
          </a:p>
          <a:p>
            <a:pPr algn="r" fontAlgn="base">
              <a:lnSpc>
                <a:spcPct val="12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교통수단별 여객 수송 분담률 변화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5234217" cy="19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31640" y="63093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dirty="0" smtClean="0"/>
              <a:t>▲ 고속 철도 네트워크 현황 및 전망</a:t>
            </a:r>
            <a:endParaRPr lang="ko-KR" altLang="en-US" sz="15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296018" cy="49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82679"/>
            <a:ext cx="889248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고속 철도</a:t>
            </a:r>
            <a:r>
              <a:rPr lang="en-US" altLang="ko-KR" sz="2400" b="1" dirty="0"/>
              <a:t>(KTX) </a:t>
            </a:r>
            <a:r>
              <a:rPr lang="ko-KR" altLang="en-US" sz="2400" b="1" dirty="0"/>
              <a:t>개통이 지역에 끼친 </a:t>
            </a:r>
            <a:r>
              <a:rPr lang="ko-KR" altLang="en-US" sz="2400" b="1" dirty="0" smtClean="0"/>
              <a:t>영향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고속 </a:t>
            </a:r>
            <a:r>
              <a:rPr lang="ko-KR" altLang="en-US" sz="2400" b="1" dirty="0"/>
              <a:t>철도의 개통은 막대한 경제적 효과를 가져온다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호남 고속 철도 개통으로 전라북도 주민이 얻을 수 있는 시간 절감 비용 등의 경제 효과는 약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조 원에 이를 것으로 추정되고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고속 철도가 정차하는 도시는 중심지로 부상할 가능성이 </a:t>
            </a:r>
            <a:r>
              <a:rPr lang="ko-KR" altLang="en-US" sz="2400" b="1" dirty="0" smtClean="0"/>
              <a:t>높아지며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이미지 개선 등의 효과를 얻을 수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또한 </a:t>
            </a:r>
            <a:r>
              <a:rPr lang="ko-KR" altLang="en-US" sz="2400" b="1" dirty="0" err="1" smtClean="0"/>
              <a:t>정차역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주변은 해당 도시의 교통 중심지로 다양한 산업을 유인할 수 있어 지역 경제가 활성화된다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19093"/>
            <a:ext cx="889248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 고속 </a:t>
            </a:r>
            <a:r>
              <a:rPr lang="ko-KR" altLang="en-US" sz="2370" b="1" dirty="0"/>
              <a:t>철도의 개통으로 교통이 </a:t>
            </a:r>
            <a:r>
              <a:rPr lang="ko-KR" altLang="en-US" sz="2370" b="1" dirty="0" smtClean="0"/>
              <a:t>편리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해지면 </a:t>
            </a:r>
            <a:r>
              <a:rPr lang="ko-KR" altLang="en-US" sz="2370" b="1" dirty="0"/>
              <a:t>지역 간 교류가 증대되는데</a:t>
            </a:r>
            <a:r>
              <a:rPr lang="en-US" altLang="ko-KR" sz="2370" b="1" dirty="0"/>
              <a:t>,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그 </a:t>
            </a:r>
            <a:r>
              <a:rPr lang="ko-KR" altLang="en-US" sz="2370" b="1" dirty="0"/>
              <a:t>과정에서 수도권에 비해 </a:t>
            </a:r>
            <a:r>
              <a:rPr lang="ko-KR" altLang="en-US" sz="2370" b="1" dirty="0" smtClean="0"/>
              <a:t>상대적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err="1" smtClean="0"/>
              <a:t>으로</a:t>
            </a:r>
            <a:r>
              <a:rPr lang="ko-KR" altLang="en-US" sz="2370" b="1" dirty="0" smtClean="0"/>
              <a:t> </a:t>
            </a:r>
            <a:r>
              <a:rPr lang="ko-KR" altLang="en-US" sz="2370" b="1" dirty="0"/>
              <a:t>경쟁력이 떨어지는 지역의 </a:t>
            </a:r>
            <a:r>
              <a:rPr lang="ko-KR" altLang="en-US" sz="2370" b="1" dirty="0" smtClean="0"/>
              <a:t>경제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활동이 위축되는 ‘</a:t>
            </a:r>
            <a:r>
              <a:rPr lang="ko-KR" altLang="en-US" sz="2370" b="1" dirty="0"/>
              <a:t>빨대 효과’가 </a:t>
            </a:r>
            <a:r>
              <a:rPr lang="ko-KR" altLang="en-US" sz="2370" b="1" dirty="0" smtClean="0"/>
              <a:t>발생할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수 </a:t>
            </a:r>
            <a:r>
              <a:rPr lang="ko-KR" altLang="en-US" sz="2370" b="1" dirty="0"/>
              <a:t>있다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즉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관광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쇼핑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교육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의료</a:t>
            </a:r>
            <a:r>
              <a:rPr lang="en-US" altLang="ko-KR" sz="2370" b="1" dirty="0"/>
              <a:t>·</a:t>
            </a:r>
            <a:r>
              <a:rPr lang="ko-KR" altLang="en-US" sz="2370" b="1" dirty="0" smtClean="0"/>
              <a:t>문화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활동 </a:t>
            </a:r>
            <a:r>
              <a:rPr lang="ko-KR" altLang="en-US" sz="2370" b="1" dirty="0"/>
              <a:t>등의 수요가 고속 철도를 </a:t>
            </a:r>
            <a:r>
              <a:rPr lang="ko-KR" altLang="en-US" sz="2370" b="1" dirty="0" smtClean="0"/>
              <a:t>통해 </a:t>
            </a:r>
            <a:r>
              <a:rPr lang="ko-KR" altLang="en-US" sz="2370" b="1" dirty="0"/>
              <a:t>수도권으로 이동할 수 있다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하지만 </a:t>
            </a:r>
            <a:r>
              <a:rPr lang="ko-KR" altLang="en-US" sz="2370" b="1" dirty="0" smtClean="0"/>
              <a:t>이러한 </a:t>
            </a:r>
            <a:r>
              <a:rPr lang="ko-KR" altLang="en-US" sz="2370" b="1" dirty="0"/>
              <a:t>빨대 효과의 </a:t>
            </a:r>
            <a:r>
              <a:rPr lang="ko-KR" altLang="en-US" sz="2370" b="1" dirty="0" smtClean="0"/>
              <a:t>실제 </a:t>
            </a:r>
            <a:r>
              <a:rPr lang="ko-KR" altLang="en-US" sz="2370" b="1" dirty="0"/>
              <a:t>발생 여부와 관련해서는 </a:t>
            </a:r>
            <a:r>
              <a:rPr lang="ko-KR" altLang="en-US" sz="2370" b="1" dirty="0" smtClean="0"/>
              <a:t>논란이 </a:t>
            </a:r>
            <a:r>
              <a:rPr lang="ko-KR" altLang="en-US" sz="2370" b="1" dirty="0"/>
              <a:t>있다</a:t>
            </a:r>
            <a:r>
              <a:rPr lang="en-US" altLang="ko-KR" sz="237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1900" b="1" dirty="0"/>
          </a:p>
          <a:p>
            <a:pPr fontAlgn="base">
              <a:lnSpc>
                <a:spcPct val="120000"/>
              </a:lnSpc>
            </a:pPr>
            <a:r>
              <a:rPr lang="en-US" altLang="ko-KR" b="1" dirty="0" smtClean="0"/>
              <a:t>* </a:t>
            </a:r>
            <a:r>
              <a:rPr lang="ko-KR" altLang="en-US" b="1" dirty="0" smtClean="0"/>
              <a:t>빨대 </a:t>
            </a:r>
            <a:r>
              <a:rPr lang="ko-KR" altLang="en-US" b="1" dirty="0"/>
              <a:t>효과</a:t>
            </a:r>
            <a:r>
              <a:rPr lang="en-US" altLang="ko-KR" b="1" dirty="0"/>
              <a:t>: </a:t>
            </a:r>
            <a:r>
              <a:rPr lang="ko-KR" altLang="en-US" b="1" dirty="0"/>
              <a:t>고속 국도나 고속 철도 등의 개통으로 대도시가 주변 중소 </a:t>
            </a:r>
            <a:r>
              <a:rPr lang="ko-KR" altLang="en-US" b="1" dirty="0" smtClean="0"/>
              <a:t>도시의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b="1" dirty="0"/>
              <a:t> </a:t>
            </a:r>
            <a:r>
              <a:rPr lang="ko-KR" altLang="en-US" b="1" dirty="0" smtClean="0"/>
              <a:t>인구나 </a:t>
            </a:r>
            <a:r>
              <a:rPr lang="ko-KR" altLang="en-US" b="1" dirty="0"/>
              <a:t>경제력을 흡수하는 현상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34" y="1732418"/>
            <a:ext cx="3107104" cy="2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5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28800"/>
            <a:ext cx="8892480" cy="51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</a:t>
            </a:r>
            <a:r>
              <a:rPr lang="ko-KR" altLang="en-US" sz="2350" b="1" dirty="0"/>
              <a:t>활동① </a:t>
            </a:r>
            <a:r>
              <a:rPr lang="en-US" altLang="ko-KR" sz="2350" b="1" dirty="0"/>
              <a:t>[</a:t>
            </a:r>
            <a:r>
              <a:rPr lang="ko-KR" altLang="en-US" sz="2350" b="1" dirty="0"/>
              <a:t>자료</a:t>
            </a:r>
            <a:r>
              <a:rPr lang="en-US" altLang="ko-KR" sz="2350" b="1" dirty="0"/>
              <a:t>1]</a:t>
            </a:r>
            <a:r>
              <a:rPr lang="ko-KR" altLang="en-US" sz="2350" b="1" dirty="0"/>
              <a:t>을 통해 고속 철도 개통 이전과 이후의 </a:t>
            </a:r>
            <a:r>
              <a:rPr lang="ko-KR" altLang="en-US" sz="2350" b="1" dirty="0" smtClean="0"/>
              <a:t>서울 </a:t>
            </a:r>
            <a:r>
              <a:rPr lang="en-US" altLang="ko-KR" sz="2350" b="1" dirty="0" smtClean="0"/>
              <a:t>– </a:t>
            </a:r>
            <a:endParaRPr lang="en-US" altLang="ko-KR" sz="2350" b="1" dirty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 smtClean="0"/>
              <a:t>         </a:t>
            </a:r>
            <a:r>
              <a:rPr lang="ko-KR" altLang="en-US" sz="2350" b="1" dirty="0" smtClean="0"/>
              <a:t>부산 간 </a:t>
            </a:r>
            <a:r>
              <a:rPr lang="ko-KR" altLang="en-US" sz="2350" b="1" dirty="0"/>
              <a:t>교통수단별 여객 수송 분담률 변화의 </a:t>
            </a:r>
            <a:r>
              <a:rPr lang="ko-KR" altLang="en-US" sz="2350" b="1" dirty="0" smtClean="0"/>
              <a:t>특징을 말해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</a:t>
            </a:r>
            <a:r>
              <a:rPr lang="ko-KR" altLang="en-US" sz="2350" b="1" dirty="0" smtClean="0"/>
              <a:t> </a:t>
            </a:r>
            <a:r>
              <a:rPr lang="ko-KR" altLang="en-US" sz="2350" b="1" dirty="0"/>
              <a:t>보자</a:t>
            </a:r>
            <a:r>
              <a:rPr lang="en-US" altLang="ko-KR" sz="235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항공의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이용 비중이 감소하고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철도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(KTX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포함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의 이용 비중이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크게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증가하였다</a:t>
            </a: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/>
              <a:t>활동② </a:t>
            </a:r>
            <a:r>
              <a:rPr lang="en-US" altLang="ko-KR" sz="2350" b="1" dirty="0"/>
              <a:t>[</a:t>
            </a:r>
            <a:r>
              <a:rPr lang="ko-KR" altLang="en-US" sz="2350" b="1" dirty="0"/>
              <a:t>자료</a:t>
            </a:r>
            <a:r>
              <a:rPr lang="en-US" altLang="ko-KR" sz="2350" b="1" dirty="0"/>
              <a:t>2]</a:t>
            </a:r>
            <a:r>
              <a:rPr lang="ko-KR" altLang="en-US" sz="2350" b="1" dirty="0"/>
              <a:t>를 통해 고속 철도 개통이 지역 및 주민 </a:t>
            </a:r>
            <a:r>
              <a:rPr lang="ko-KR" altLang="en-US" sz="2350" b="1" dirty="0" smtClean="0"/>
              <a:t>생활에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</a:t>
            </a:r>
            <a:r>
              <a:rPr lang="ko-KR" altLang="en-US" sz="2350" b="1" dirty="0" smtClean="0"/>
              <a:t> </a:t>
            </a:r>
            <a:r>
              <a:rPr lang="ko-KR" altLang="en-US" sz="2350" b="1" dirty="0"/>
              <a:t>끼치는 영향을 설명해 보고</a:t>
            </a:r>
            <a:r>
              <a:rPr lang="en-US" altLang="ko-KR" sz="2350" b="1" dirty="0"/>
              <a:t>, </a:t>
            </a:r>
            <a:r>
              <a:rPr lang="ko-KR" altLang="en-US" sz="2350" b="1" dirty="0"/>
              <a:t>빨대 효과의 발생 여부를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</a:t>
            </a:r>
            <a:r>
              <a:rPr lang="ko-KR" altLang="en-US" sz="2350" b="1" dirty="0" smtClean="0"/>
              <a:t>토의해 </a:t>
            </a:r>
            <a:r>
              <a:rPr lang="ko-KR" altLang="en-US" sz="2350" b="1" dirty="0"/>
              <a:t>보자</a:t>
            </a:r>
            <a:r>
              <a:rPr lang="en-US" altLang="ko-KR" sz="235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 고속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철도 개통은 경제적 효과뿐만 아니라 지역 이미지 개선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등의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긍정적인 영향을 주지만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빨대 효과가 발생할 경우 지역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경제의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악화를 가져올 수도 있다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619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07504" y="177281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활동③ 고속 철도가 지역 및 주민 생활에 끼치는 영향과 </a:t>
            </a:r>
            <a:r>
              <a:rPr lang="ko-KR" altLang="en-US" sz="2400" b="1" dirty="0" smtClean="0"/>
              <a:t>관련된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실제 사례를 </a:t>
            </a:r>
            <a:r>
              <a:rPr lang="ko-KR" altLang="en-US" sz="2400" b="1" dirty="0"/>
              <a:t>인터넷에서 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KTX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통근족과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KTX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부부 등 다양한 실제 사례를 인터넷을 통해 조사해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89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1806"/>
            <a:ext cx="864096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물자를 </a:t>
            </a:r>
            <a:r>
              <a:rPr lang="ko-KR" altLang="en-US" sz="2400" b="1" dirty="0"/>
              <a:t>한 장소에서 다른 장소로 이동시키는 수송을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교통과 통신의 발달은 시간과 물리적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제약을 </a:t>
            </a:r>
            <a:r>
              <a:rPr lang="ko-KR" altLang="en-US" sz="2400" b="1" dirty="0" smtClean="0"/>
              <a:t>감소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시켜 </a:t>
            </a:r>
            <a:r>
              <a:rPr lang="ko-KR" altLang="en-US" sz="2400" b="1" dirty="0"/>
              <a:t>지역 간 교류가 증대된다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교통과 통신의 발달로 세계가 하나의 마을과 같은 </a:t>
            </a:r>
            <a:r>
              <a:rPr lang="ko-KR" altLang="en-US" sz="2400" b="1" dirty="0" smtClean="0"/>
              <a:t>생활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장소가 되는 것을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지구촌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33" y="2131703"/>
            <a:ext cx="1855257" cy="923454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33" y="5517232"/>
            <a:ext cx="1855257" cy="923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839" y="3817363"/>
            <a:ext cx="1855257" cy="9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4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교통이 발달하면 지역 간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향상되고 지역 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상호 </a:t>
            </a:r>
            <a:r>
              <a:rPr lang="ko-KR" altLang="en-US" sz="2400" b="1" dirty="0"/>
              <a:t>의존성이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진다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접근성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높아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교통 혁신으로 인해 경제 활동이 지나치게 집중되어 </a:t>
            </a:r>
            <a:r>
              <a:rPr lang="ko-KR" altLang="en-US" sz="2400" b="1" dirty="0" smtClean="0"/>
              <a:t>교통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혼잡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지가 상승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 등의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)</a:t>
            </a:r>
            <a:r>
              <a:rPr lang="ko-KR" altLang="en-US" sz="2400" b="1" dirty="0"/>
              <a:t>이 </a:t>
            </a:r>
            <a:r>
              <a:rPr lang="ko-KR" altLang="en-US" sz="2400" b="1" dirty="0" smtClean="0"/>
              <a:t>발생하기도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직접 불이익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85588"/>
            <a:ext cx="2629272" cy="1308720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15506"/>
            <a:ext cx="2629272" cy="13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13632"/>
            <a:ext cx="8784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교통의 발달에 따른 물자의 이동을 통해 외래 생물종이 </a:t>
            </a:r>
            <a:r>
              <a:rPr lang="ko-KR" altLang="en-US" sz="2400" b="1" dirty="0" smtClean="0"/>
              <a:t>전파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의 혼란을 초래하기도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생태계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고속 국도나 고속 철도 등의 개통으로 대도시가 주변 </a:t>
            </a:r>
            <a:r>
              <a:rPr lang="ko-KR" altLang="en-US" sz="2400" b="1" dirty="0" smtClean="0"/>
              <a:t>중소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도시의 인구나 경제력을 흡수하는 현상을 </a:t>
            </a:r>
            <a:r>
              <a:rPr lang="ko-KR" altLang="en-US" sz="2400" b="1" dirty="0" smtClean="0"/>
              <a:t>무엇이라고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빨대 효과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90018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6637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461665"/>
            <a:chOff x="94481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도시화</a:t>
              </a:r>
              <a:r>
                <a:rPr lang="en-US" altLang="ko-KR" sz="2400" b="1" dirty="0" smtClean="0">
                  <a:solidFill>
                    <a:schemeClr val="tx2">
                      <a:lumMod val="50000"/>
                    </a:schemeClr>
                  </a:solidFill>
                </a:rPr>
                <a:t>·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산업화의 영향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과학 기술과 교통수단의 발달이 공간 확대</a:t>
            </a:r>
            <a:r>
              <a:rPr lang="en-US" altLang="ko-KR" b="1" dirty="0"/>
              <a:t>, </a:t>
            </a:r>
            <a:r>
              <a:rPr lang="ko-KR" altLang="en-US" b="1" dirty="0"/>
              <a:t>시간</a:t>
            </a:r>
            <a:r>
              <a:rPr lang="en-US" altLang="ko-KR" b="1" dirty="0"/>
              <a:t>․</a:t>
            </a:r>
            <a:r>
              <a:rPr lang="ko-KR" altLang="en-US" b="1" dirty="0"/>
              <a:t>거리의 축소 등에 미친 영향을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이로 인한 인간 생활과 생태 환경 변화를 탐구할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394487"/>
            <a:ext cx="777686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교통수단의 발달은 인류의 공간 인식과 삶에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어떠한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영향을 주었을까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24172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628800"/>
            <a:ext cx="54726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교통의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교통의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사람이나 물자를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한 </a:t>
            </a:r>
            <a:r>
              <a:rPr lang="ko-KR" altLang="en-US" sz="2400" b="1" dirty="0"/>
              <a:t>장소에서 다른 </a:t>
            </a:r>
            <a:r>
              <a:rPr lang="ko-KR" altLang="en-US" sz="2400" b="1" dirty="0" smtClean="0"/>
              <a:t>장소로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이동시키는 수송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교통의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범선 → 증기 </a:t>
            </a:r>
            <a:r>
              <a:rPr lang="ko-KR" altLang="en-US" sz="2400" b="1" dirty="0" smtClean="0"/>
              <a:t>기관차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자동차 → 비행기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4630" y="1417491"/>
            <a:ext cx="3120805" cy="4878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340768"/>
            <a:ext cx="82089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교통 발달의 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시간과 물리적 공간 제약 감소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이동 범위 확대 → 지역 간 교류 증대 → 지구촌 형성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59163"/>
            <a:ext cx="8759630" cy="403818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44954" y="3367741"/>
            <a:ext cx="14770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항공 교통을 이용해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세계 여러 곳을 쉽게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여행할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54037" y="5527981"/>
            <a:ext cx="14770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멀리 떨어진 지역의 물건도 쉽게 전달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받을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88588" y="2599753"/>
            <a:ext cx="16137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인터넷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텔레비전 등을 통해 세계의 소식을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알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06565" y="3969066"/>
            <a:ext cx="1765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생산한 제품을 세계 여러 곳에 판매할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0541" y="4951917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인터넷을 통해 필요한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물건을 쉽게 구입할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327343"/>
            <a:ext cx="2376264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dirty="0" smtClean="0"/>
              <a:t>▲ 교통과 통신의 역할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47265"/>
            <a:ext cx="612068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교통 발달로 인한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간 </a:t>
            </a:r>
            <a:r>
              <a:rPr lang="ko-KR" altLang="en-US" sz="2400" b="1" dirty="0" err="1"/>
              <a:t>접근성</a:t>
            </a:r>
            <a:r>
              <a:rPr lang="ko-KR" altLang="en-US" sz="2400" b="1" dirty="0"/>
              <a:t>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대도시는 통근권과 상권 확대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중소 </a:t>
            </a:r>
            <a:r>
              <a:rPr lang="ko-KR" altLang="en-US" sz="2400" b="1" dirty="0"/>
              <a:t>도시는 주거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공업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관광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등의 </a:t>
            </a:r>
            <a:r>
              <a:rPr lang="ko-KR" altLang="en-US" sz="2400" b="1" dirty="0"/>
              <a:t>전문 기능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새로운 교통로 발달로 교통 조건이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불리해진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쇠퇴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교통 혁신으로 급속한 성장이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이루어지는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집적 </a:t>
            </a:r>
            <a:r>
              <a:rPr lang="ko-KR" altLang="en-US" sz="2400" b="1" dirty="0" smtClean="0"/>
              <a:t>불이익 </a:t>
            </a:r>
            <a:r>
              <a:rPr lang="ko-KR" altLang="en-US" sz="2400" b="1" dirty="0"/>
              <a:t>발생 </a:t>
            </a:r>
            <a:r>
              <a:rPr lang="ko-KR" altLang="en-US" sz="2400" b="1" dirty="0" smtClean="0"/>
              <a:t>가능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937841" cy="57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0" y="2084187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영화 </a:t>
            </a:r>
            <a:r>
              <a:rPr lang="ko-KR" altLang="en-US" sz="2400" b="1" dirty="0"/>
              <a:t>속 주인공은 화려한 성공과 갈채를 꿈꾸며 자동차 경주 우승을 인생의 모든 것이라고 생각한다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그런데 경주 대회에 참가하기 위해 달리던 중 경쟁과 함성과는 동떨어진 ㉠‘</a:t>
            </a:r>
            <a:r>
              <a:rPr lang="ko-KR" altLang="en-US" sz="2400" b="1" dirty="0" err="1"/>
              <a:t>래디에이터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스프링스</a:t>
            </a:r>
            <a:r>
              <a:rPr lang="ko-KR" altLang="en-US" sz="2400" b="1" dirty="0"/>
              <a:t>’라는 한적한 시골로 들어서게 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그곳은 불과 </a:t>
            </a:r>
            <a:r>
              <a:rPr lang="ko-KR" altLang="en-US" sz="2400" b="1" dirty="0" err="1"/>
              <a:t>몇십</a:t>
            </a:r>
            <a:r>
              <a:rPr lang="ko-KR" altLang="en-US" sz="2400" b="1" dirty="0"/>
              <a:t> 년 전만 하더라도 </a:t>
            </a:r>
            <a:r>
              <a:rPr lang="en-US" altLang="ko-KR" sz="2400" b="1" dirty="0"/>
              <a:t>66</a:t>
            </a:r>
            <a:r>
              <a:rPr lang="ko-KR" altLang="en-US" sz="2400" b="1" dirty="0"/>
              <a:t>번 국도가 지나 많은 길손이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찾던 </a:t>
            </a:r>
            <a:r>
              <a:rPr lang="ko-KR" altLang="en-US" sz="2400" b="1" dirty="0"/>
              <a:t>곳이었는데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새롭게 ㉡ </a:t>
            </a:r>
            <a:r>
              <a:rPr lang="en-US" altLang="ko-KR" sz="2400" b="1" dirty="0"/>
              <a:t>40</a:t>
            </a:r>
            <a:r>
              <a:rPr lang="ko-KR" altLang="en-US" sz="2400" b="1" dirty="0"/>
              <a:t>번 고속 국도가 생기면서 찾는 사람이 줄어들고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경제는 쇠퇴하였다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/>
              <a:t>주인공은 처음에는 이곳을 빨리 떠나고 싶어했지만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점차 그가 알지 못했던 다른 삶의 미덕을 깨닫게 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8976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0" y="2084187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남보다 더 빨리 목적을 성취하기를 원하고 많은 경제적 </a:t>
            </a:r>
            <a:r>
              <a:rPr lang="ko-KR" altLang="en-US" sz="2400" b="1" dirty="0" smtClean="0"/>
              <a:t>이익을 </a:t>
            </a:r>
            <a:r>
              <a:rPr lang="ko-KR" altLang="en-US" sz="2400" b="1" dirty="0"/>
              <a:t>얻기 위해 달려가는 현대인의 모습과 달리 자연과 </a:t>
            </a:r>
            <a:r>
              <a:rPr lang="ko-KR" altLang="en-US" sz="2400" b="1" dirty="0" smtClean="0"/>
              <a:t>어울려 </a:t>
            </a:r>
            <a:r>
              <a:rPr lang="ko-KR" altLang="en-US" sz="2400" b="1" dirty="0"/>
              <a:t>전통을 지키며 살아가는 마을 사람들을 만나면서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인생이란 </a:t>
            </a:r>
            <a:r>
              <a:rPr lang="ko-KR" altLang="en-US" sz="2400" b="1" dirty="0"/>
              <a:t>목적지가 아닌 여행의 과정이라는 것을 깨닫고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명성과 </a:t>
            </a:r>
            <a:r>
              <a:rPr lang="ko-KR" altLang="en-US" sz="2400" b="1" dirty="0"/>
              <a:t>스폰서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트로피 뒤에 가려졌던 ㉢ 소중한 가치를 알게 된다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인생이란 </a:t>
            </a:r>
            <a:r>
              <a:rPr lang="ko-KR" altLang="en-US" sz="2400" b="1" dirty="0"/>
              <a:t>결승선 없는 즐거운 여정’이라는 것을</a:t>
            </a:r>
            <a:r>
              <a:rPr lang="en-US" altLang="ko-KR" sz="2400" b="1" dirty="0"/>
              <a:t>…….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1501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79512" y="2074895"/>
            <a:ext cx="878497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① ㉠ 지역에 ㉡이 건설된 후 어떻게 변화했을지 말해 보고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교통이 지역에 끼친 영향을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새로운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고속 국도의 건설로 기존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66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번 국도를 이용하는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사람들이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감소하면서 지역 경제가 쇠퇴하였다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㉢</a:t>
            </a:r>
            <a:r>
              <a:rPr lang="ko-KR" altLang="en-US" sz="2400" b="1" dirty="0" smtClean="0"/>
              <a:t>의 ‘</a:t>
            </a:r>
            <a:r>
              <a:rPr lang="ko-KR" altLang="en-US" sz="2400" b="1" dirty="0"/>
              <a:t>소중한 가치’가 무엇인지 자신의 생각을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거리 단축에 따른 경제적 이익보다는 함께 어울려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살아감으로서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얻을 수 있는 행복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인간다운 삶 등의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가치를 말한다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7090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1214</Words>
  <Application>Microsoft Office PowerPoint</Application>
  <PresentationFormat>화면 슬라이드 쇼(4:3)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721</cp:revision>
  <dcterms:created xsi:type="dcterms:W3CDTF">2013-04-05T04:18:36Z</dcterms:created>
  <dcterms:modified xsi:type="dcterms:W3CDTF">2016-03-02T06:10:44Z</dcterms:modified>
</cp:coreProperties>
</file>