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278" r:id="rId8"/>
    <p:sldId id="340" r:id="rId9"/>
    <p:sldId id="341" r:id="rId10"/>
    <p:sldId id="342" r:id="rId11"/>
    <p:sldId id="339" r:id="rId12"/>
    <p:sldId id="343" r:id="rId13"/>
    <p:sldId id="344" r:id="rId14"/>
    <p:sldId id="272" r:id="rId15"/>
    <p:sldId id="307" r:id="rId16"/>
    <p:sldId id="322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123728" y="3682301"/>
            <a:ext cx="4680520" cy="825403"/>
            <a:chOff x="2123728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123728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과학 기술의 발달과 정보화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411760" y="4149080"/>
              <a:ext cx="3600400" cy="358624"/>
              <a:chOff x="256638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824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정보화로 인한 삶의 변화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256638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2010320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방송 통신 위원회가 제시한 개인 정보 보호 수칙을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찾아보고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개인 정보 관리 방안에 대하여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방송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통신 위원회가 제시한 개인 정보 수칙의 경우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SNS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이용자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안전한 쇼핑 및 물품 배송을 위한 수취인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클라우드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환경에서의 수칙 등 다양한 형태로 제공되는 만큼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모둠별로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분야를 정해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자료를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찾아 본 다음 자신들이 찾은 자료를 토대로 토의한다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04" y="2326228"/>
            <a:ext cx="89999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en-US" altLang="ko-KR" sz="2400" b="1" dirty="0"/>
              <a:t>1.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주장을 뒷받침할 수 있는 근거를 </a:t>
            </a:r>
            <a:r>
              <a:rPr lang="ko-KR" altLang="en-US" sz="2400" b="1" dirty="0" smtClean="0"/>
              <a:t>찾아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근거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접근성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향상 → 정책에 대한 의견을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내고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영향력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행사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활용으로 더 많은 부가 가치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창출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손쉽게 문화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콘텐츠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향유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문화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→ 사회 불평등 해소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근거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경제력의 결핍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교육의 부재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언어적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장벽으로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접근 제한 및 차단 → 정보의 빈익빈 부익부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현상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증가 → 사회 불평등 심화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365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78851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정보화의 </a:t>
            </a:r>
            <a:r>
              <a:rPr lang="ko-KR" altLang="en-US" sz="2600" b="1" dirty="0"/>
              <a:t>진전은 계층 격차를 완화할 것인가</a:t>
            </a:r>
            <a:r>
              <a:rPr lang="en-US" altLang="ko-KR" sz="2600" b="1" dirty="0"/>
              <a:t>, </a:t>
            </a:r>
            <a:endParaRPr lang="en-US" altLang="ko-KR" sz="2600" b="1" dirty="0" smtClean="0"/>
          </a:p>
          <a:p>
            <a:pPr fontAlgn="base"/>
            <a:r>
              <a:rPr lang="ko-KR" altLang="en-US" sz="2600" b="1" dirty="0" smtClean="0"/>
              <a:t>심화할 </a:t>
            </a:r>
            <a:r>
              <a:rPr lang="ko-KR" altLang="en-US" sz="2600" b="1" dirty="0"/>
              <a:t>것인가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995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04" y="2326228"/>
            <a:ext cx="8999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</a:t>
            </a:r>
            <a:r>
              <a:rPr lang="ko-KR" altLang="en-US" sz="2400" b="1" dirty="0"/>
              <a:t>를 토대로 정보 격차의 극복 방안을 양적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격차와 </a:t>
            </a:r>
            <a:r>
              <a:rPr lang="ko-KR" altLang="en-US" sz="2400" b="1" dirty="0"/>
              <a:t>질적 격차로 구분하여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양적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격차의 극복 방법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매체 보급 및 정보 접근을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위한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시설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및 비용 지원 등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질적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격차의 극복 방법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매체에 대한 이해 및 활용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능력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향상을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위한 교육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365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78851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정보화의 </a:t>
            </a:r>
            <a:r>
              <a:rPr lang="ko-KR" altLang="en-US" sz="2600" b="1" dirty="0"/>
              <a:t>진전은 계층 격차를 완화할 것인가</a:t>
            </a:r>
            <a:r>
              <a:rPr lang="en-US" altLang="ko-KR" sz="2600" b="1" dirty="0"/>
              <a:t>, </a:t>
            </a:r>
            <a:endParaRPr lang="en-US" altLang="ko-KR" sz="2600" b="1" dirty="0" smtClean="0"/>
          </a:p>
          <a:p>
            <a:pPr fontAlgn="base"/>
            <a:r>
              <a:rPr lang="ko-KR" altLang="en-US" sz="2600" b="1" dirty="0" smtClean="0"/>
              <a:t>심화할 </a:t>
            </a:r>
            <a:r>
              <a:rPr lang="ko-KR" altLang="en-US" sz="2600" b="1" dirty="0"/>
              <a:t>것인가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09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04" y="2326228"/>
            <a:ext cx="8999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주장을 토대로‘정보화의 진전은 계층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격차를 </a:t>
            </a:r>
            <a:r>
              <a:rPr lang="ko-KR" altLang="en-US" sz="2400" b="1" dirty="0"/>
              <a:t>완화할 수 있는가</a:t>
            </a:r>
            <a:r>
              <a:rPr lang="en-US" altLang="ko-KR" sz="2400" b="1" dirty="0"/>
              <a:t>?’</a:t>
            </a:r>
            <a:r>
              <a:rPr lang="ko-KR" altLang="en-US" sz="2400" b="1" dirty="0"/>
              <a:t>라는 주제로 자신의 생각을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논술해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내용을 자신의 가치관에 따라 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문화적 측면으로 구분하여 근거를 논리적으로 서술한 다음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계층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격차 문제에 대한 결론을 내려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365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78851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정보화의 </a:t>
            </a:r>
            <a:r>
              <a:rPr lang="ko-KR" altLang="en-US" sz="2600" b="1" dirty="0"/>
              <a:t>진전은 계층 격차를 완화할 것인가</a:t>
            </a:r>
            <a:r>
              <a:rPr lang="en-US" altLang="ko-KR" sz="2600" b="1" dirty="0"/>
              <a:t>, </a:t>
            </a:r>
            <a:endParaRPr lang="en-US" altLang="ko-KR" sz="2600" b="1" dirty="0" smtClean="0"/>
          </a:p>
          <a:p>
            <a:pPr fontAlgn="base"/>
            <a:r>
              <a:rPr lang="ko-KR" altLang="en-US" sz="2600" b="1" dirty="0" smtClean="0"/>
              <a:t>심화할 </a:t>
            </a:r>
            <a:r>
              <a:rPr lang="ko-KR" altLang="en-US" sz="2600" b="1" dirty="0"/>
              <a:t>것인가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6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341806"/>
            <a:ext cx="8928992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컴퓨터의 </a:t>
            </a:r>
            <a:r>
              <a:rPr lang="ko-KR" altLang="en-US" sz="2400" b="1" dirty="0"/>
              <a:t>발명과 인터넷을 기반으로 진행된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는 </a:t>
            </a:r>
            <a:r>
              <a:rPr lang="ko-KR" altLang="en-US" sz="2400" b="1" dirty="0" smtClean="0"/>
              <a:t>우리의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일상생활과 </a:t>
            </a:r>
            <a:r>
              <a:rPr lang="ko-KR" altLang="en-US" sz="2400" b="1" dirty="0"/>
              <a:t>공간 활용 방식에 획기적인 변화를 가져왔다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정보화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온라인상에서 인맥을 구축하고 관계를 확장시키며 </a:t>
            </a:r>
            <a:r>
              <a:rPr lang="ko-KR" altLang="en-US" sz="2400" b="1" dirty="0" smtClean="0"/>
              <a:t>정보를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공유하기 위해 제공되는 서비스를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spc="-100" dirty="0"/>
              <a:t> </a:t>
            </a:r>
            <a:r>
              <a:rPr lang="en-US" altLang="ko-KR" sz="2400" b="1" spc="-100" dirty="0" smtClean="0"/>
              <a:t>  </a:t>
            </a:r>
            <a:r>
              <a:rPr lang="ko-KR" altLang="en-US" sz="2400" b="1" spc="-100" dirty="0" smtClean="0"/>
              <a:t>답</a:t>
            </a:r>
            <a:r>
              <a:rPr lang="en-US" altLang="ko-KR" sz="2400" b="1" spc="-100" dirty="0" smtClean="0"/>
              <a:t>:</a:t>
            </a:r>
            <a:r>
              <a:rPr lang="ko-KR" altLang="en-US" sz="2400" b="1" spc="-100" dirty="0" smtClean="0"/>
              <a:t> </a:t>
            </a:r>
            <a:r>
              <a:rPr lang="ko-KR" altLang="en-US" sz="2400" b="1" spc="-100" dirty="0" err="1">
                <a:solidFill>
                  <a:srgbClr val="FF0000"/>
                </a:solidFill>
              </a:rPr>
              <a:t>소셜</a:t>
            </a:r>
            <a:r>
              <a:rPr lang="ko-KR" altLang="en-US" sz="2400" b="1" spc="-100" dirty="0">
                <a:solidFill>
                  <a:srgbClr val="FF0000"/>
                </a:solidFill>
              </a:rPr>
              <a:t> 네트워크 서비스</a:t>
            </a:r>
            <a:r>
              <a:rPr lang="en-US" altLang="ko-KR" sz="2400" b="1" spc="-100" dirty="0">
                <a:solidFill>
                  <a:srgbClr val="FF0000"/>
                </a:solidFill>
              </a:rPr>
              <a:t>(SNS</a:t>
            </a:r>
            <a:r>
              <a:rPr lang="en-US" altLang="ko-KR" sz="2400" b="1" spc="-100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정보 사회에서는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공간이라는 새로운 공간이 형성되어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우리 </a:t>
            </a:r>
            <a:r>
              <a:rPr lang="ko-KR" altLang="en-US" sz="2400" b="1" dirty="0"/>
              <a:t>삶의 한 축으로 자리 잡고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인터넷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060848"/>
            <a:ext cx="1855257" cy="851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0" y="5373216"/>
            <a:ext cx="1855257" cy="792088"/>
          </a:xfrm>
          <a:prstGeom prst="rect">
            <a:avLst/>
          </a:prstGeom>
          <a:noFill/>
        </p:spPr>
      </p:pic>
      <p:pic>
        <p:nvPicPr>
          <p:cNvPr id="2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42" y="3645024"/>
            <a:ext cx="4418014" cy="101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정보 이용자가 인터넷 사용을 스스로 조절하지 못하고 </a:t>
            </a:r>
            <a:r>
              <a:rPr lang="ko-KR" altLang="en-US" sz="2400" b="1" dirty="0" smtClean="0"/>
              <a:t>과다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사용함으로써 일상생활에 심각한 장애를 겪는 현상을 </a:t>
            </a:r>
            <a:r>
              <a:rPr lang="ko-KR" altLang="en-US" sz="2400" b="1" dirty="0" smtClean="0"/>
              <a:t>무엇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인터넷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중독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정보의 소유와 접근 정도에 따라 계층 간의 격차가 </a:t>
            </a:r>
            <a:r>
              <a:rPr lang="ko-KR" altLang="en-US" sz="2400" b="1" dirty="0" smtClean="0"/>
              <a:t>나타나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는 </a:t>
            </a:r>
            <a:r>
              <a:rPr lang="ko-KR" altLang="en-US" sz="2400" b="1" dirty="0"/>
              <a:t>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정보 격차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64904"/>
            <a:ext cx="2629272" cy="1308720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904" y="4725144"/>
            <a:ext cx="2629272" cy="13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검증되지 않은 정보의 급속한 확산으로 인해 발생하는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각종 </a:t>
            </a:r>
            <a:r>
              <a:rPr lang="ko-KR" altLang="en-US" sz="2400" b="1" dirty="0"/>
              <a:t>부작용이나 사회적 혼란을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인포데믹스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정보화로 인한 문제를 해결하기 위해서는 정보 </a:t>
            </a:r>
            <a:r>
              <a:rPr lang="ko-KR" altLang="en-US" sz="2400" b="1" dirty="0" smtClean="0"/>
              <a:t>사회에서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생산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유통되는 정보를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적으로 분석하고 </a:t>
            </a:r>
            <a:r>
              <a:rPr lang="ko-KR" altLang="en-US" sz="2400" b="1" dirty="0" smtClean="0"/>
              <a:t>수용하는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능력을 </a:t>
            </a:r>
            <a:r>
              <a:rPr lang="ko-KR" altLang="en-US" sz="2400" b="1" dirty="0"/>
              <a:t>기르는 것이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비판적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448272" cy="12186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949" y="4869159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696744" cy="461665"/>
            <a:chOff x="94481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교통 발달과 공간 </a:t>
              </a:r>
              <a:r>
                <a:rPr lang="ko-KR" altLang="en-US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변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화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정보화로 인한 일상생활과 공간 활용 방식의 변화 및 문제점을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이에 대한 해결 방안을 제시할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839475"/>
            <a:ext cx="80648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미래 사회에서는 정보를 어떤 방식으로 전달할까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4" y="1850345"/>
            <a:ext cx="8845534" cy="287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2724"/>
            <a:ext cx="84969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정보화와 일상생활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컴퓨터의 발명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첨단 통신 기술의 발달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인터넷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스마트폰의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대중화로 촉진된 정보화 → 인간의 생활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전반에 </a:t>
            </a:r>
            <a:r>
              <a:rPr lang="ko-KR" altLang="en-US" sz="2400" b="1" dirty="0"/>
              <a:t>영향을 미침 → 생활 양식의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생활 양식의 변화 양상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모바일</a:t>
            </a:r>
            <a:r>
              <a:rPr lang="ko-KR" altLang="en-US" sz="2400" b="1" dirty="0"/>
              <a:t> 전자 투표</a:t>
            </a:r>
            <a:r>
              <a:rPr lang="en-US" altLang="ko-KR" sz="2400" b="1" dirty="0"/>
              <a:t>, SNS</a:t>
            </a:r>
            <a:r>
              <a:rPr lang="ko-KR" altLang="en-US" sz="2400" b="1" dirty="0"/>
              <a:t>를 통한 선거 운동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의견 </a:t>
            </a:r>
            <a:r>
              <a:rPr lang="ko-KR" altLang="en-US" sz="2400" b="1" dirty="0"/>
              <a:t>표출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인터넷 쇼핑과 인터넷 </a:t>
            </a:r>
            <a:r>
              <a:rPr lang="ko-KR" altLang="en-US" sz="2400" b="1" dirty="0" err="1"/>
              <a:t>뱅킹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학습 과제 해결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447041"/>
            <a:ext cx="8208912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공간 활용 방식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인터넷 공간을 통한 만남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취득 </a:t>
            </a:r>
            <a:r>
              <a:rPr lang="ko-KR" altLang="en-US" sz="2400" b="1" dirty="0" smtClean="0"/>
              <a:t>및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관리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새로운 문화 체험 및 창출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" y="2670137"/>
            <a:ext cx="8646059" cy="22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447265"/>
            <a:ext cx="86764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정보화로 인한 문제점과 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정보화로 인한 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인터넷 중독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격차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사생활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침해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개인 정보 노출과 유출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검증되지 않은 정보의 </a:t>
            </a:r>
            <a:r>
              <a:rPr lang="ko-KR" altLang="en-US" sz="2400" b="1" dirty="0" smtClean="0"/>
              <a:t>급속한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확산으로 인한 각종 부작용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해결 방안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사생활과 </a:t>
            </a:r>
            <a:r>
              <a:rPr lang="ko-KR" altLang="en-US" sz="2400" b="1" dirty="0"/>
              <a:t>개인 정보 보호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격차 해소를 위한 관련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법률 </a:t>
            </a:r>
            <a:r>
              <a:rPr lang="ko-KR" altLang="en-US" sz="2400" b="1" dirty="0"/>
              <a:t>정비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정보를 </a:t>
            </a:r>
            <a:r>
              <a:rPr lang="ko-KR" altLang="en-US" sz="2400" b="1" dirty="0"/>
              <a:t>비판적으로 분석하고 수용하는 능력 배양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1729255"/>
            <a:ext cx="889248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개인 정보의 </a:t>
            </a:r>
            <a:r>
              <a:rPr lang="ko-KR" altLang="en-US" sz="2400" b="1" dirty="0" smtClean="0"/>
              <a:t>노출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한국 </a:t>
            </a:r>
            <a:r>
              <a:rPr lang="ko-KR" altLang="en-US" sz="2400" b="1" dirty="0"/>
              <a:t>인터넷 진흥원의 조사 결과를 보면 </a:t>
            </a:r>
            <a:r>
              <a:rPr lang="ko-KR" altLang="en-US" sz="2400" b="1" dirty="0" err="1"/>
              <a:t>소셜</a:t>
            </a:r>
            <a:r>
              <a:rPr lang="ko-KR" altLang="en-US" sz="2400" b="1" dirty="0"/>
              <a:t> 네트워크 서비스</a:t>
            </a:r>
            <a:r>
              <a:rPr lang="en-US" altLang="ko-KR" sz="2400" b="1" dirty="0"/>
              <a:t>(SNS) </a:t>
            </a:r>
            <a:r>
              <a:rPr lang="ko-KR" altLang="en-US" sz="2400" b="1" dirty="0"/>
              <a:t>이용자의 개인 정보 노출이 심각한 수준인 것으로 </a:t>
            </a:r>
            <a:r>
              <a:rPr lang="ko-KR" altLang="en-US" sz="2400" b="1" dirty="0" smtClean="0"/>
              <a:t>나타났다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이용자의 이름은 물론 외모 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취미 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가족 </a:t>
            </a:r>
            <a:r>
              <a:rPr lang="ko-KR" altLang="en-US" sz="2400" b="1" dirty="0" smtClean="0"/>
              <a:t>정보 </a:t>
            </a:r>
            <a:r>
              <a:rPr lang="ko-KR" altLang="en-US" sz="2400" b="1" dirty="0"/>
              <a:t>등을 파악할 수 있었으며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의료 정보와 정치 성향 정보처럼 민감한 정보의 노출 비율도 상당히 높았다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   - </a:t>
            </a:r>
            <a:r>
              <a:rPr lang="ko-KR" altLang="en-US" sz="2400" b="1" dirty="0"/>
              <a:t>경향신문</a:t>
            </a:r>
            <a:r>
              <a:rPr lang="en-US" altLang="ko-KR" sz="2400" b="1" dirty="0"/>
              <a:t>, 2011. 1. 17. -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5" y="4670502"/>
            <a:ext cx="4429541" cy="19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2010320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개인 정보의 </a:t>
            </a:r>
            <a:r>
              <a:rPr lang="ko-KR" altLang="en-US" sz="2400" b="1" dirty="0" smtClean="0"/>
              <a:t>유출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중간고사 </a:t>
            </a:r>
            <a:r>
              <a:rPr lang="ko-KR" altLang="en-US" sz="2400" b="1" dirty="0"/>
              <a:t>성적표를 받아 든 윤아는 수학 성적이 너무 떨어져서 걱정에 빠졌다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고민 끝에 학습 상담을 전문으로 하는 한 인터넷 사이트에서 수학 공부 방법에 대한 조언을 구했다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무료 사이트라서 큰 기대를 안 했는데 생각보다 만족스러운 답변을 들을 수 있어 윤아는 매우 기뻤다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하지만 요즘 들어 부쩍 이름 모를 </a:t>
            </a:r>
            <a:r>
              <a:rPr lang="ko-KR" altLang="en-US" sz="2400" b="1" dirty="0" smtClean="0"/>
              <a:t>학원에서 </a:t>
            </a:r>
            <a:r>
              <a:rPr lang="ko-KR" altLang="en-US" sz="2400" b="1" dirty="0"/>
              <a:t>수강 권유 전화와 문자가 자주 와서 신경이 쓰이기 </a:t>
            </a:r>
            <a:r>
              <a:rPr lang="ko-KR" altLang="en-US" sz="2400" b="1" dirty="0" smtClean="0"/>
              <a:t>시작하였다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어떻게 자신이 다니는 학교와 휴대 전화 번호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그리고 </a:t>
            </a:r>
            <a:r>
              <a:rPr lang="ko-KR" altLang="en-US" sz="2400" b="1" dirty="0"/>
              <a:t>성적까지 알고 있는 것인지 궁금하고 불안하였다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98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2064726"/>
            <a:ext cx="88204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사례와 유사한 경험을 한 적이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있는지 </a:t>
            </a:r>
            <a:r>
              <a:rPr lang="ko-KR" altLang="en-US" sz="2400" b="1" dirty="0"/>
              <a:t>자신의 실제 경험에 비추어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개인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노출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자신이 스스로 하는 것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개인 정보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유출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다른 사람이 본인 몰래 하는 것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차이에 대해 이해하고 생활 속의 실제 사례를 중심으로 말해 보도록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75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1046</Words>
  <Application>Microsoft Office PowerPoint</Application>
  <PresentationFormat>화면 슬라이드 쇼(4:3)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658</cp:revision>
  <dcterms:created xsi:type="dcterms:W3CDTF">2013-04-05T04:18:36Z</dcterms:created>
  <dcterms:modified xsi:type="dcterms:W3CDTF">2016-03-02T06:09:55Z</dcterms:modified>
</cp:coreProperties>
</file>