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328" r:id="rId7"/>
    <p:sldId id="329" r:id="rId8"/>
    <p:sldId id="330" r:id="rId9"/>
    <p:sldId id="331" r:id="rId10"/>
    <p:sldId id="332" r:id="rId11"/>
    <p:sldId id="278" r:id="rId12"/>
    <p:sldId id="333" r:id="rId13"/>
    <p:sldId id="334" r:id="rId14"/>
    <p:sldId id="335" r:id="rId15"/>
    <p:sldId id="336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9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123728" y="3682301"/>
            <a:ext cx="4680520" cy="825403"/>
            <a:chOff x="2123728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123728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과학 기술의 발달과 정보화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411760" y="4149080"/>
              <a:ext cx="3600400" cy="358624"/>
              <a:chOff x="256638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824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과학 기술과 인간 생활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256638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198477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우리가 인간 복제 기술을 개발한 과학자라면 그 기술을 실행할 것인지 중단할 것인지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인간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복제 기술의 긍정적 측면과 부정적 측면을 정리하여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비교해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 후에 각자 자신의 생각을 말해 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99592" y="119675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인간 복제가 이루어지는 세상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아일랜드</a:t>
            </a:r>
            <a:endParaRPr lang="ko-KR" altLang="en-US" sz="2800" dirty="0"/>
          </a:p>
        </p:txBody>
      </p:sp>
      <p:pic>
        <p:nvPicPr>
          <p:cNvPr id="9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18767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40296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원자력 발전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계속해야 할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640990"/>
            <a:ext cx="8818013" cy="49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다음 원자력 발전에 대한 자료를 보고 물음에 답해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39752" y="2571288"/>
            <a:ext cx="66592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"/>
              </a:lnSpc>
            </a:pPr>
            <a:endParaRPr lang="ko-KR" altLang="en-US" sz="20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000" b="1" dirty="0" smtClean="0"/>
              <a:t> 원자력은 </a:t>
            </a:r>
            <a:r>
              <a:rPr lang="ko-KR" altLang="en-US" sz="2000" b="1" dirty="0"/>
              <a:t>다른 에너지를 이용한 발전 방식에 비해 </a:t>
            </a:r>
            <a:r>
              <a:rPr lang="ko-KR" altLang="en-US" sz="2000" b="1" dirty="0" smtClean="0"/>
              <a:t>전력 </a:t>
            </a:r>
            <a:r>
              <a:rPr lang="ko-KR" altLang="en-US" sz="2000" b="1" dirty="0"/>
              <a:t>거래 단가가 저렴하다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또한 원자력 발전은 화석 </a:t>
            </a:r>
            <a:r>
              <a:rPr lang="ko-KR" altLang="en-US" sz="2000" b="1" dirty="0" smtClean="0"/>
              <a:t>연료를 </a:t>
            </a:r>
            <a:r>
              <a:rPr lang="ko-KR" altLang="en-US" sz="2000" b="1" dirty="0"/>
              <a:t>이용한 발전 방식에 비해 이산화탄소 배출량이 적어 지구 온난화를 </a:t>
            </a:r>
            <a:r>
              <a:rPr lang="ko-KR" altLang="en-US" sz="2000" b="1" dirty="0" smtClean="0"/>
              <a:t>거의 </a:t>
            </a:r>
            <a:r>
              <a:rPr lang="ko-KR" altLang="en-US" sz="2000" b="1" dirty="0"/>
              <a:t>일으키지 </a:t>
            </a:r>
            <a:r>
              <a:rPr lang="ko-KR" altLang="en-US" sz="2000" b="1" dirty="0" smtClean="0"/>
              <a:t>않는다</a:t>
            </a:r>
            <a:r>
              <a:rPr lang="en-US" altLang="ko-KR" sz="2000" b="1" dirty="0"/>
              <a:t>. </a:t>
            </a:r>
            <a:r>
              <a:rPr lang="ko-KR" altLang="en-US" sz="2000" b="1" dirty="0" smtClean="0"/>
              <a:t>우리나라는 </a:t>
            </a:r>
            <a:r>
              <a:rPr lang="en-US" altLang="ko-KR" sz="2000" b="1" dirty="0"/>
              <a:t>20</a:t>
            </a:r>
            <a:r>
              <a:rPr lang="ko-KR" altLang="en-US" sz="2000" b="1" dirty="0"/>
              <a:t>여 기의 원자력 발전소를 </a:t>
            </a:r>
            <a:r>
              <a:rPr lang="ko-KR" altLang="en-US" sz="2000" b="1" dirty="0" smtClean="0"/>
              <a:t>운영하여 </a:t>
            </a:r>
            <a:r>
              <a:rPr lang="ko-KR" altLang="en-US" sz="2000" b="1" dirty="0"/>
              <a:t>세계 </a:t>
            </a:r>
            <a:r>
              <a:rPr lang="en-US" altLang="ko-KR" sz="2000" b="1" dirty="0"/>
              <a:t>5</a:t>
            </a:r>
            <a:r>
              <a:rPr lang="ko-KR" altLang="en-US" sz="2000" b="1" dirty="0"/>
              <a:t>위의 원자력 대국으로 부상했으며</a:t>
            </a:r>
            <a:r>
              <a:rPr lang="en-US" altLang="ko-KR" sz="2000" b="1" dirty="0" smtClean="0"/>
              <a:t>, </a:t>
            </a:r>
            <a:r>
              <a:rPr lang="ko-KR" altLang="en-US" sz="2000" b="1" dirty="0"/>
              <a:t>최근에는 한국형 표준 원자로를</a:t>
            </a:r>
            <a:r>
              <a:rPr lang="en-US" altLang="ko-KR" sz="2000" b="1" dirty="0" smtClean="0"/>
              <a:t> </a:t>
            </a:r>
            <a:r>
              <a:rPr lang="ko-KR" altLang="en-US" sz="2000" b="1" dirty="0"/>
              <a:t>개발하여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7544" y="2089709"/>
            <a:ext cx="4124847" cy="475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1] </a:t>
            </a:r>
            <a:r>
              <a:rPr lang="ko-KR" altLang="en-US" sz="2300" b="1" dirty="0"/>
              <a:t>원자력 발전의 필요성</a:t>
            </a:r>
            <a:endParaRPr lang="en-US" altLang="ko-KR" sz="2300" b="1" dirty="0"/>
          </a:p>
        </p:txBody>
      </p:sp>
      <p:sp>
        <p:nvSpPr>
          <p:cNvPr id="5" name="직사각형 4"/>
          <p:cNvSpPr/>
          <p:nvPr/>
        </p:nvSpPr>
        <p:spPr>
          <a:xfrm>
            <a:off x="234280" y="4883676"/>
            <a:ext cx="8802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000" b="1" dirty="0" smtClean="0"/>
              <a:t>아랍 </a:t>
            </a:r>
            <a:r>
              <a:rPr lang="ko-KR" altLang="en-US" sz="2000" b="1" dirty="0" err="1"/>
              <a:t>에미리트</a:t>
            </a:r>
            <a:r>
              <a:rPr lang="ko-KR" altLang="en-US" sz="2000" b="1" dirty="0"/>
              <a:t> 등으로 </a:t>
            </a:r>
            <a:r>
              <a:rPr lang="ko-KR" altLang="en-US" sz="2000" b="1" dirty="0" smtClean="0"/>
              <a:t>수출하기에 </a:t>
            </a:r>
            <a:r>
              <a:rPr lang="ko-KR" altLang="en-US" sz="2000" b="1" dirty="0"/>
              <a:t>이르렀다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생산 단가가 높은 </a:t>
            </a:r>
            <a:r>
              <a:rPr lang="ko-KR" altLang="en-US" sz="2000" b="1" dirty="0" smtClean="0"/>
              <a:t>신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재생 </a:t>
            </a:r>
            <a:r>
              <a:rPr lang="ko-KR" altLang="en-US" sz="2000" b="1" dirty="0" smtClean="0"/>
              <a:t>에너지가 </a:t>
            </a:r>
            <a:r>
              <a:rPr lang="ko-KR" altLang="en-US" sz="2000" b="1" dirty="0"/>
              <a:t>경쟁력을 갖추기 위해서는 </a:t>
            </a:r>
            <a:r>
              <a:rPr lang="ko-KR" altLang="en-US" sz="2000" b="1" dirty="0" smtClean="0"/>
              <a:t>아직도 </a:t>
            </a:r>
            <a:r>
              <a:rPr lang="ko-KR" altLang="en-US" sz="2000" b="1" dirty="0"/>
              <a:t>많은 시간을 기다려야 하기 때문에 우리는 원자력 기술을 </a:t>
            </a:r>
            <a:r>
              <a:rPr lang="ko-KR" altLang="en-US" sz="2000" b="1" dirty="0" smtClean="0"/>
              <a:t>개발하고 </a:t>
            </a:r>
            <a:r>
              <a:rPr lang="ko-KR" altLang="en-US" sz="2000" b="1" dirty="0"/>
              <a:t>안전하게 이용하기 위한 노력을 계속해야만 한다</a:t>
            </a:r>
            <a:r>
              <a:rPr lang="en-US" altLang="ko-KR" sz="2000" b="1" dirty="0" smtClean="0"/>
              <a:t>.                                                  </a:t>
            </a:r>
            <a:r>
              <a:rPr lang="en-US" altLang="ko-KR" sz="1900" b="1" dirty="0" smtClean="0"/>
              <a:t>- </a:t>
            </a:r>
            <a:r>
              <a:rPr lang="ko-KR" altLang="en-US" sz="1900" b="1" dirty="0"/>
              <a:t>한국 원자력 문화 재단</a:t>
            </a:r>
            <a:r>
              <a:rPr lang="en-US" altLang="ko-KR" sz="1900" b="1" dirty="0"/>
              <a:t>, 2012 -</a:t>
            </a:r>
            <a:endParaRPr lang="ko-KR" altLang="en-US" sz="19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2952"/>
            <a:ext cx="2192523" cy="23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원자력 발전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계속해야 할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43808" y="2277451"/>
            <a:ext cx="6120680" cy="431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100" b="1" dirty="0"/>
              <a:t> </a:t>
            </a:r>
            <a:r>
              <a:rPr lang="en-US" altLang="ko-KR" sz="2100" b="1" dirty="0" smtClean="0"/>
              <a:t>2011</a:t>
            </a:r>
            <a:r>
              <a:rPr lang="ko-KR" altLang="en-US" sz="2100" b="1" dirty="0"/>
              <a:t>년 </a:t>
            </a:r>
            <a:r>
              <a:rPr lang="en-US" altLang="ko-KR" sz="2100" b="1" dirty="0"/>
              <a:t>3</a:t>
            </a:r>
            <a:r>
              <a:rPr lang="ko-KR" altLang="en-US" sz="2100" b="1" dirty="0"/>
              <a:t>월 일본 북동쪽에서 진도 </a:t>
            </a:r>
            <a:r>
              <a:rPr lang="en-US" altLang="ko-KR" sz="2100" b="1" dirty="0"/>
              <a:t>9.0</a:t>
            </a:r>
            <a:r>
              <a:rPr lang="ko-KR" altLang="en-US" sz="2100" b="1" dirty="0"/>
              <a:t>의 </a:t>
            </a:r>
            <a:r>
              <a:rPr lang="ko-KR" altLang="en-US" sz="2100" b="1" dirty="0" smtClean="0"/>
              <a:t>대지진이 </a:t>
            </a:r>
            <a:r>
              <a:rPr lang="ko-KR" altLang="en-US" sz="2100" b="1" dirty="0"/>
              <a:t>발생하였다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이 대지진에 의해 발생한 </a:t>
            </a:r>
            <a:r>
              <a:rPr lang="ko-KR" altLang="en-US" sz="2100" b="1" dirty="0" err="1" smtClean="0"/>
              <a:t>쓰나미로</a:t>
            </a:r>
            <a:r>
              <a:rPr lang="ko-KR" altLang="en-US" sz="2100" b="1" dirty="0" smtClean="0"/>
              <a:t> </a:t>
            </a:r>
            <a:r>
              <a:rPr lang="ko-KR" altLang="en-US" sz="2100" b="1" dirty="0" err="1" smtClean="0"/>
              <a:t>후쿠시마</a:t>
            </a:r>
            <a:r>
              <a:rPr lang="ko-KR" altLang="en-US" sz="2100" b="1" dirty="0" smtClean="0"/>
              <a:t> </a:t>
            </a:r>
            <a:r>
              <a:rPr lang="ko-KR" altLang="en-US" sz="2100" b="1" dirty="0"/>
              <a:t>원자력 발전소의 전원이 </a:t>
            </a:r>
            <a:r>
              <a:rPr lang="ko-KR" altLang="en-US" sz="2100" b="1" dirty="0" smtClean="0"/>
              <a:t>차단되면서 고장을 </a:t>
            </a:r>
            <a:r>
              <a:rPr lang="ko-KR" altLang="en-US" sz="2100" b="1" dirty="0"/>
              <a:t>일으켜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원자로가 폭발하는 사고가 </a:t>
            </a:r>
            <a:r>
              <a:rPr lang="ko-KR" altLang="en-US" sz="2100" b="1" dirty="0" smtClean="0"/>
              <a:t>발생하였다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폭발과 함께 대량의 방사성 물질이 외부로 누출되었고 방사성 물질이 포함된 오염수가 </a:t>
            </a:r>
            <a:r>
              <a:rPr lang="ko-KR" altLang="en-US" sz="2100" b="1" dirty="0" smtClean="0"/>
              <a:t>배출되어 </a:t>
            </a:r>
            <a:r>
              <a:rPr lang="ko-KR" altLang="en-US" sz="2100" b="1" dirty="0"/>
              <a:t>바다를 오염시켰다</a:t>
            </a:r>
            <a:r>
              <a:rPr lang="en-US" altLang="ko-KR" sz="2100" b="1" dirty="0"/>
              <a:t>. </a:t>
            </a:r>
            <a:r>
              <a:rPr lang="ko-KR" altLang="en-US" sz="2100" b="1" dirty="0" smtClean="0"/>
              <a:t>부서진 </a:t>
            </a:r>
            <a:r>
              <a:rPr lang="ko-KR" altLang="en-US" sz="2100" b="1" dirty="0"/>
              <a:t>원자로에서 </a:t>
            </a:r>
            <a:r>
              <a:rPr lang="ko-KR" altLang="en-US" sz="2100" b="1" dirty="0" smtClean="0"/>
              <a:t>나오는 </a:t>
            </a:r>
            <a:r>
              <a:rPr lang="ko-KR" altLang="en-US" sz="2100" b="1" dirty="0"/>
              <a:t>방사성 물질로 </a:t>
            </a:r>
            <a:r>
              <a:rPr lang="ko-KR" altLang="en-US" sz="2100" b="1" dirty="0" smtClean="0"/>
              <a:t>인하여 </a:t>
            </a:r>
            <a:r>
              <a:rPr lang="ko-KR" altLang="en-US" sz="2100" b="1" dirty="0"/>
              <a:t>작업 인력이 </a:t>
            </a:r>
            <a:r>
              <a:rPr lang="ko-KR" altLang="en-US" sz="2100" b="1" dirty="0" smtClean="0"/>
              <a:t>접근하기가 </a:t>
            </a:r>
            <a:r>
              <a:rPr lang="ko-KR" altLang="en-US" sz="2100" b="1" dirty="0"/>
              <a:t>어려워 사고 </a:t>
            </a:r>
            <a:r>
              <a:rPr lang="ko-KR" altLang="en-US" sz="2100" b="1" dirty="0" smtClean="0"/>
              <a:t>수습을 </a:t>
            </a:r>
            <a:r>
              <a:rPr lang="ko-KR" altLang="en-US" sz="2100" b="1" dirty="0"/>
              <a:t>하기 힘든 상태로</a:t>
            </a:r>
            <a:r>
              <a:rPr lang="en-US" altLang="ko-KR" sz="2100" b="1" dirty="0"/>
              <a:t>, </a:t>
            </a:r>
            <a:r>
              <a:rPr lang="ko-KR" altLang="en-US" sz="2100" b="1" dirty="0" smtClean="0"/>
              <a:t>방사성 물질을 </a:t>
            </a:r>
            <a:r>
              <a:rPr lang="ko-KR" altLang="en-US" sz="2100" b="1" dirty="0"/>
              <a:t>계속 내뿜고 있어 피해가 지금도 </a:t>
            </a:r>
            <a:r>
              <a:rPr lang="ko-KR" altLang="en-US" sz="2100" b="1" dirty="0" smtClean="0"/>
              <a:t>계속되고 </a:t>
            </a:r>
            <a:r>
              <a:rPr lang="ko-KR" altLang="en-US" sz="2100" b="1" dirty="0"/>
              <a:t>있다</a:t>
            </a:r>
            <a:r>
              <a:rPr lang="en-US" altLang="ko-KR" sz="2100" b="1" dirty="0" smtClean="0"/>
              <a:t>.</a:t>
            </a:r>
            <a:endParaRPr lang="ko-KR" altLang="en-US" sz="2100" b="1" dirty="0"/>
          </a:p>
        </p:txBody>
      </p:sp>
      <p:sp>
        <p:nvSpPr>
          <p:cNvPr id="3" name="직사각형 2"/>
          <p:cNvSpPr/>
          <p:nvPr/>
        </p:nvSpPr>
        <p:spPr>
          <a:xfrm>
            <a:off x="467544" y="1700808"/>
            <a:ext cx="528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 err="1"/>
              <a:t>후쿠시마</a:t>
            </a:r>
            <a:r>
              <a:rPr lang="ko-KR" altLang="en-US" sz="2400" b="1" dirty="0"/>
              <a:t> 원자력 발전소 사고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33157"/>
            <a:ext cx="2564108" cy="34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56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원자력 발전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계속해야 할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1700808"/>
            <a:ext cx="528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 err="1"/>
              <a:t>후쿠시마</a:t>
            </a:r>
            <a:r>
              <a:rPr lang="ko-KR" altLang="en-US" sz="2400" b="1" dirty="0"/>
              <a:t> 원자력 발전소 사고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95536" y="2405787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100" b="1" dirty="0" err="1" smtClean="0"/>
              <a:t>후쿠시마</a:t>
            </a:r>
            <a:r>
              <a:rPr lang="ko-KR" altLang="en-US" sz="2100" b="1" dirty="0" smtClean="0"/>
              <a:t> </a:t>
            </a:r>
            <a:r>
              <a:rPr lang="ko-KR" altLang="en-US" sz="2100" b="1" dirty="0"/>
              <a:t>원자력 발전소 사고를 계기로 일본은 </a:t>
            </a:r>
            <a:r>
              <a:rPr lang="en-US" altLang="ko-KR" sz="2100" b="1" dirty="0"/>
              <a:t>2040</a:t>
            </a:r>
            <a:r>
              <a:rPr lang="ko-KR" altLang="en-US" sz="2100" b="1" dirty="0"/>
              <a:t>년까지 원자력 </a:t>
            </a:r>
            <a:endParaRPr lang="en-US" altLang="ko-KR" sz="21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100" b="1" dirty="0" smtClean="0"/>
              <a:t>발전소 </a:t>
            </a:r>
            <a:r>
              <a:rPr lang="ko-KR" altLang="en-US" sz="2100" b="1" dirty="0"/>
              <a:t>가동을 완전히 중단하는 정책을 채택하였다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이로서 일본은 </a:t>
            </a:r>
            <a:endParaRPr lang="en-US" altLang="ko-KR" sz="21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100" b="1" dirty="0" smtClean="0"/>
              <a:t>독일에 </a:t>
            </a:r>
            <a:r>
              <a:rPr lang="ko-KR" altLang="en-US" sz="2100" b="1" dirty="0"/>
              <a:t>이어 세계에서 두 </a:t>
            </a:r>
            <a:r>
              <a:rPr lang="ko-KR" altLang="en-US" sz="2100" b="1" dirty="0" smtClean="0"/>
              <a:t>번째로 ‘</a:t>
            </a:r>
            <a:r>
              <a:rPr lang="ko-KR" altLang="en-US" sz="2100" b="1" dirty="0"/>
              <a:t>탈</a:t>
            </a:r>
            <a:r>
              <a:rPr lang="en-US" altLang="ko-KR" sz="2100" b="1" dirty="0"/>
              <a:t>(</a:t>
            </a:r>
            <a:r>
              <a:rPr lang="ko-KR" altLang="en-US" sz="2100" b="1" dirty="0"/>
              <a:t>脫</a:t>
            </a:r>
            <a:r>
              <a:rPr lang="en-US" altLang="ko-KR" sz="2100" b="1" dirty="0"/>
              <a:t>) </a:t>
            </a:r>
            <a:r>
              <a:rPr lang="ko-KR" altLang="en-US" sz="2100" b="1" dirty="0"/>
              <a:t>원전’을 공식적으로 선언한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국가가 </a:t>
            </a:r>
            <a:r>
              <a:rPr lang="ko-KR" altLang="en-US" sz="2100" b="1" dirty="0"/>
              <a:t>되었다</a:t>
            </a:r>
            <a:r>
              <a:rPr lang="en-US" altLang="ko-KR" sz="2100" b="1" dirty="0"/>
              <a:t>. </a:t>
            </a:r>
            <a:endParaRPr lang="ko-KR" altLang="en-US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                        - </a:t>
            </a:r>
            <a:r>
              <a:rPr lang="ko-KR" altLang="en-US" sz="2100" b="1" dirty="0"/>
              <a:t>한국경제</a:t>
            </a:r>
            <a:r>
              <a:rPr lang="en-US" altLang="ko-KR" sz="2100" b="1" dirty="0"/>
              <a:t>, 2012. 9. 17. -</a:t>
            </a: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xmlns="" val="193223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원자력 발전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계속해야 할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512" y="1756662"/>
            <a:ext cx="8892480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보고 원자력 발전의 긍정적인 측면을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정리해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원자력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발전은 다른 발전 방식에 비하여 전력 생산에 드는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비용이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저렴하고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화석 연료를 사용하지 않아 이산화탄소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배출량이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적어 지구 온난화에 미치는 영향이 미미하다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7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일본이 왜 </a:t>
            </a:r>
            <a:r>
              <a:rPr lang="en-US" altLang="ko-KR" sz="2400" b="1" dirty="0"/>
              <a:t>2040</a:t>
            </a:r>
            <a:r>
              <a:rPr lang="ko-KR" altLang="en-US" sz="2400" b="1" dirty="0"/>
              <a:t>년까지 원자력 발전을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중단하는 </a:t>
            </a:r>
            <a:r>
              <a:rPr lang="ko-KR" altLang="en-US" sz="2400" b="1" dirty="0"/>
              <a:t>정책을 채택하였는지 말해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후쿠시마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원자력 발전소 사고를 통해 원자력 발전은 안전성을 완전히 보장할 수 없으며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사고 발생 시 치명적인 위험성을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가지고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있다는 점을 인식했기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26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원자력 발전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계속해야 할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6024" y="1962471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400" b="1" dirty="0"/>
              <a:t>활동③ 원자력 발전의 유용성에 대한 논란이 지속됨에도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     불구하고 </a:t>
            </a:r>
            <a:r>
              <a:rPr lang="ko-KR" altLang="en-US" sz="2400" b="1" dirty="0"/>
              <a:t>계속해서 새로운 원자력 발전소가 건설되고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/>
              <a:t>. </a:t>
            </a:r>
            <a:r>
              <a:rPr lang="ko-KR" altLang="en-US" sz="2400" b="1" dirty="0" smtClean="0"/>
              <a:t>이러한 </a:t>
            </a:r>
            <a:r>
              <a:rPr lang="ko-KR" altLang="en-US" sz="2400" b="1" dirty="0"/>
              <a:t>상황에서 과학자의 사회적 책임에 대해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토의해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원자력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발전의 유용성과 안전성에 대한 객관적인 평가와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합의를 이루기 위한 온전한 자료의 공개 등이 요구된다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20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41806"/>
            <a:ext cx="871296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  )</a:t>
            </a:r>
            <a:r>
              <a:rPr lang="ko-KR" altLang="en-US" sz="2400" b="1" dirty="0"/>
              <a:t>을 통한 생산력의 발전은 물질적 풍요를 </a:t>
            </a:r>
            <a:r>
              <a:rPr lang="ko-KR" altLang="en-US" sz="2400" b="1" dirty="0" smtClean="0"/>
              <a:t>가져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왔으나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자원 고갈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 소외 등의 </a:t>
            </a:r>
            <a:r>
              <a:rPr lang="ko-KR" altLang="en-US" sz="2400" b="1" dirty="0" smtClean="0"/>
              <a:t>문제를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초래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하였다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산업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혁명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의 발달은 인간의 생명을 연장했고 농업 </a:t>
            </a:r>
            <a:r>
              <a:rPr lang="ko-KR" altLang="en-US" sz="2400" b="1" dirty="0" smtClean="0"/>
              <a:t>생산력을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증대하여 많은 인구를 부양할 수 있게 되었지만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생물학적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다양성에 영향을 주어 생태계의 안정성을 위협하기도 하였다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생명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공학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2448272" cy="1218627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0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8622196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교통의 발달로 인해 나타나는 부정적인 영향에는 </a:t>
            </a:r>
            <a:r>
              <a:rPr lang="ko-KR" altLang="en-US" sz="2400" b="1" dirty="0" smtClean="0"/>
              <a:t>어떤 것이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대기 오염 심화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교통사고로 인한 피해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정보 통신 기술의 발달로 인해 나타나는 문제점에는 </a:t>
            </a:r>
            <a:r>
              <a:rPr lang="ko-KR" altLang="en-US" sz="2400" b="1" dirty="0" smtClean="0"/>
              <a:t>어떤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것이 </a:t>
            </a:r>
            <a:r>
              <a:rPr lang="ko-KR" altLang="en-US" sz="2400" b="1" dirty="0"/>
              <a:t>있는가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악성 </a:t>
            </a:r>
            <a:r>
              <a:rPr lang="ko-KR" altLang="en-US" sz="2400" b="1" dirty="0" err="1">
                <a:solidFill>
                  <a:srgbClr val="FF0000"/>
                </a:solidFill>
              </a:rPr>
              <a:t>댓글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불건전한 정보 유통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사이버 범죄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사생활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침해 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과학 기술의 탐구는 사실 판단의 영역에 속하는 </a:t>
            </a:r>
            <a:r>
              <a:rPr lang="ko-KR" altLang="en-US" sz="2400" b="1" dirty="0" smtClean="0"/>
              <a:t>것이지 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치 </a:t>
            </a:r>
            <a:r>
              <a:rPr lang="ko-KR" altLang="en-US" sz="2400" b="1" dirty="0"/>
              <a:t>판단의 영역에 속하지 않는다고 보는 생각은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과학 기술의 가치 중립성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2262690" cy="1126254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949" y="1844824"/>
            <a:ext cx="2262690" cy="1126254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297" y="1844824"/>
            <a:ext cx="2464975" cy="1126254"/>
          </a:xfrm>
          <a:prstGeom prst="rect">
            <a:avLst/>
          </a:prstGeom>
          <a:noFill/>
        </p:spPr>
      </p:pic>
      <p:pic>
        <p:nvPicPr>
          <p:cNvPr id="2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517232"/>
            <a:ext cx="2262690" cy="1126254"/>
          </a:xfrm>
          <a:prstGeom prst="rect">
            <a:avLst/>
          </a:prstGeom>
          <a:noFill/>
        </p:spPr>
      </p:pic>
      <p:pic>
        <p:nvPicPr>
          <p:cNvPr id="3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949" y="5517232"/>
            <a:ext cx="2262690" cy="1126254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978" y="3429000"/>
            <a:ext cx="2262690" cy="1126254"/>
          </a:xfrm>
          <a:prstGeom prst="rect">
            <a:avLst/>
          </a:prstGeom>
          <a:noFill/>
        </p:spPr>
      </p:pic>
      <p:pic>
        <p:nvPicPr>
          <p:cNvPr id="2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2262690" cy="1126254"/>
          </a:xfrm>
          <a:prstGeom prst="rect">
            <a:avLst/>
          </a:prstGeom>
          <a:noFill/>
        </p:spPr>
      </p:pic>
      <p:pic>
        <p:nvPicPr>
          <p:cNvPr id="2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29000"/>
            <a:ext cx="2464975" cy="1126254"/>
          </a:xfrm>
          <a:prstGeom prst="rect">
            <a:avLst/>
          </a:prstGeom>
          <a:noFill/>
        </p:spPr>
      </p:pic>
      <p:pic>
        <p:nvPicPr>
          <p:cNvPr id="3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455321"/>
            <a:ext cx="2464975" cy="1126254"/>
          </a:xfrm>
          <a:prstGeom prst="rect">
            <a:avLst/>
          </a:prstGeom>
          <a:noFill/>
        </p:spPr>
      </p:pic>
      <p:pic>
        <p:nvPicPr>
          <p:cNvPr id="3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09775"/>
            <a:ext cx="2262690" cy="112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24744"/>
            <a:ext cx="849694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과학자는 과학 기술의 활용 과정에서 발생할 수 있는 </a:t>
            </a:r>
            <a:r>
              <a:rPr lang="ko-KR" altLang="en-US" sz="2400" b="1" dirty="0" smtClean="0"/>
              <a:t>문제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에 </a:t>
            </a:r>
            <a:r>
              <a:rPr lang="ko-KR" altLang="en-US" sz="2400" b="1" dirty="0"/>
              <a:t>대해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     )</a:t>
            </a:r>
            <a:r>
              <a:rPr lang="ko-KR" altLang="en-US" sz="2400" b="1" dirty="0"/>
              <a:t>을 가지고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부작용에 대해서 </a:t>
            </a:r>
            <a:r>
              <a:rPr lang="ko-KR" altLang="en-US" sz="2400" b="1" dirty="0" smtClean="0"/>
              <a:t>반성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하는 </a:t>
            </a:r>
            <a:r>
              <a:rPr lang="ko-KR" altLang="en-US" sz="2400" b="1" dirty="0"/>
              <a:t>태도를 가져야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사회적 책임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의식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과학 기술을 향유하는 모든 사람은 당장의 편리함과 </a:t>
            </a:r>
            <a:r>
              <a:rPr lang="ko-KR" altLang="en-US" sz="2400" b="1" dirty="0" smtClean="0"/>
              <a:t>풍요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로움만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추구하기보다는 과학 기술이 가져올 변화에 </a:t>
            </a:r>
            <a:r>
              <a:rPr lang="ko-KR" altLang="en-US" sz="2400" b="1" dirty="0" smtClean="0"/>
              <a:t>대해 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심을 </a:t>
            </a:r>
            <a:r>
              <a:rPr lang="ko-KR" altLang="en-US" sz="2400" b="1" dirty="0"/>
              <a:t>기울이고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 자신뿐만 아니라 자연을 </a:t>
            </a:r>
            <a:r>
              <a:rPr lang="ko-KR" altLang="en-US" sz="2400" b="1" dirty="0" smtClean="0"/>
              <a:t>보존하고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나아가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)</a:t>
            </a:r>
            <a:r>
              <a:rPr lang="ko-KR" altLang="en-US" sz="2400" b="1" dirty="0"/>
              <a:t>에 대한 책임까지 고려해야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미래 세대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445223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3096344" cy="12186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408712" cy="461665"/>
            <a:chOff x="94481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공간 정보 기술의 발달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과학 기술의 발달이 인간과 환경에 미친 영향을 살펴보고</a:t>
            </a:r>
            <a:r>
              <a:rPr lang="en-US" altLang="ko-KR" b="1" dirty="0"/>
              <a:t>, </a:t>
            </a:r>
            <a:r>
              <a:rPr lang="ko-KR" altLang="en-US" b="1" dirty="0"/>
              <a:t>과학 기술의 바람직한 활용 방안을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비판적인 </a:t>
            </a:r>
            <a:r>
              <a:rPr lang="ko-KR" altLang="en-US" b="1" dirty="0"/>
              <a:t>관점에 기초해서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269733"/>
            <a:ext cx="80648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자동차의 등장은 우리 생활에 어떤 영향을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주었을까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99418"/>
            <a:ext cx="504056" cy="5040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4951" y="4146873"/>
            <a:ext cx="2796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자동차를 이용해 쉽게 </a:t>
            </a:r>
            <a:r>
              <a:rPr lang="ko-KR" altLang="en-US" sz="1500" b="1" dirty="0" smtClean="0">
                <a:ea typeface="나눔고딕 ExtraBold"/>
              </a:rPr>
              <a:t>원하는  곳으로 </a:t>
            </a:r>
            <a:r>
              <a:rPr lang="ko-KR" altLang="en-US" sz="1500" b="1" dirty="0" smtClean="0">
                <a:ea typeface="나눔고딕 ExtraBold"/>
              </a:rPr>
              <a:t>이동할 수 있다</a:t>
            </a:r>
            <a:r>
              <a:rPr lang="en-US" altLang="ko-KR" sz="1500" b="1" dirty="0" smtClean="0">
                <a:ea typeface="나눔고딕 ExtraBold"/>
              </a:rPr>
              <a:t>.</a:t>
            </a:r>
            <a:endParaRPr lang="ko-KR" altLang="en-US" sz="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64433" y="4149080"/>
            <a:ext cx="28197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우리나라의 자동차 등록 대수</a:t>
            </a:r>
            <a:endParaRPr lang="ko-KR" alt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8204" y="4149080"/>
            <a:ext cx="2484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교통사고로 인한 </a:t>
            </a:r>
            <a:r>
              <a:rPr lang="ko-KR" altLang="en-US" sz="1500" b="1" dirty="0" smtClean="0">
                <a:ea typeface="나눔고딕 ExtraBold"/>
              </a:rPr>
              <a:t>피해가  계속해서 </a:t>
            </a:r>
            <a:r>
              <a:rPr lang="ko-KR" altLang="en-US" sz="1500" b="1" dirty="0" smtClean="0">
                <a:ea typeface="나눔고딕 ExtraBold"/>
              </a:rPr>
              <a:t>발생하고 있다</a:t>
            </a:r>
            <a:r>
              <a:rPr lang="en-US" altLang="ko-KR" sz="1500" b="1" dirty="0" smtClean="0">
                <a:ea typeface="나눔고딕 ExtraBold"/>
              </a:rPr>
              <a:t>.</a:t>
            </a:r>
            <a:endParaRPr lang="ko-KR" altLang="en-US" sz="15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1224"/>
            <a:ext cx="9144000" cy="26578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282" y="1839418"/>
            <a:ext cx="2840878" cy="1949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55679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과학 기술 발달의 긍정적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산업 혁명을 통한 생산력 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물질적 풍요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생명 공학의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생명 연장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농업 생산력 증대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교통의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생활권의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원활한 상호 교류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정보 통신 기술의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공간을 초월한 정보 </a:t>
            </a:r>
            <a:r>
              <a:rPr lang="ko-KR" altLang="en-US" sz="2400" b="1" dirty="0" smtClean="0"/>
              <a:t>교환</a:t>
            </a:r>
            <a:endParaRPr lang="en-US" altLang="ko-KR" sz="2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214049"/>
            <a:ext cx="8424936" cy="315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과학 기술 발달의 부정적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① 산업 혁명을 통한 생산력 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고갈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</a:t>
            </a:r>
            <a:r>
              <a:rPr lang="en-US" altLang="ko-KR" sz="2400" b="1" dirty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인간 소외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② 생명 공학의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생물학적 다양성 감소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③ 교통의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대기 오염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교통사고 피해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④ 정보 통신 기술의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악성 </a:t>
            </a:r>
            <a:r>
              <a:rPr lang="ko-KR" altLang="en-US" sz="2400" b="1" dirty="0" err="1"/>
              <a:t>댓글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사이버 범죄 및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사생활 침해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46" y="6237312"/>
            <a:ext cx="31104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smtClean="0">
                <a:latin typeface="+mn-ea"/>
              </a:rPr>
              <a:t>▲ 한눈에 보는 과학 기술의 발달</a:t>
            </a:r>
            <a:endParaRPr lang="ko-KR" altLang="en-US" sz="1500" b="1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3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6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0870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과학 기술을 바라보는 관점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가치 중립성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과학 기술의 탐구는 사실 판단의 </a:t>
            </a:r>
            <a:r>
              <a:rPr lang="ko-KR" altLang="en-US" sz="2400" b="1" dirty="0" smtClean="0"/>
              <a:t>영역으로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가치 판단의 영역에 속하지 않음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사회적 책임 의식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과학 기술의 개발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활용 과정에서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나타날 </a:t>
            </a:r>
            <a:r>
              <a:rPr lang="ko-KR" altLang="en-US" sz="2400" b="1" dirty="0"/>
              <a:t>수 있는 부작용에 대해 반성적 태도가 요구됨</a:t>
            </a:r>
            <a:r>
              <a:rPr lang="en-US" altLang="ko-KR" sz="2400" b="1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3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1613582"/>
            <a:ext cx="669674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과학 기술의 바람직한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① 개인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과학 기술이 가져올 변화에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관심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자연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미래 세대에 대한 책임 </a:t>
            </a:r>
            <a:r>
              <a:rPr lang="ko-KR" altLang="en-US" sz="2400" b="1" dirty="0" smtClean="0"/>
              <a:t>고려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② 사회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국가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과학 기술의 부정적 </a:t>
            </a:r>
            <a:r>
              <a:rPr lang="ko-KR" altLang="en-US" sz="2400" b="1" dirty="0" smtClean="0"/>
              <a:t>측면을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줄이기 </a:t>
            </a:r>
            <a:r>
              <a:rPr lang="ko-KR" altLang="en-US" sz="2400" b="1" dirty="0"/>
              <a:t>위한 제도와 장치 마련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③ 국제 사회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 지구적 문제에 </a:t>
            </a:r>
            <a:r>
              <a:rPr lang="ko-KR" altLang="en-US" sz="2400" b="1" dirty="0" smtClean="0"/>
              <a:t>공동으로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대응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700808"/>
            <a:ext cx="2137887" cy="40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11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6024" y="2060848"/>
            <a:ext cx="86764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영화 ‘</a:t>
            </a:r>
            <a:r>
              <a:rPr lang="ko-KR" altLang="en-US" sz="2400" b="1" dirty="0"/>
              <a:t>아일랜드’는 생명 공학 기술의 발달로 복제 인간이 </a:t>
            </a:r>
            <a:r>
              <a:rPr lang="ko-KR" altLang="en-US" sz="2400" b="1" dirty="0" smtClean="0"/>
              <a:t>만들어지고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인위적으로 기억을 입력하는 일이 가능해진 미래에 일어날 수 있는 문제를 다루고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영화에서는 전 지구적인 </a:t>
            </a:r>
            <a:r>
              <a:rPr lang="ko-KR" altLang="en-US" sz="2400" b="1" dirty="0" smtClean="0"/>
              <a:t>재앙으로 </a:t>
            </a:r>
            <a:r>
              <a:rPr lang="ko-KR" altLang="en-US" sz="2400" b="1" dirty="0"/>
              <a:t>인류의 대부분이 죽고 소수의 사람들만 살아남아 지하 유토피아에서 철저한 통제를 받으며 살고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그들 중 추첨된 극히 소수의 사람만이 오염되지 않은 지상 </a:t>
            </a:r>
            <a:r>
              <a:rPr lang="ko-KR" altLang="en-US" sz="2400" b="1" dirty="0" smtClean="0"/>
              <a:t>세계인 ‘</a:t>
            </a:r>
            <a:r>
              <a:rPr lang="ko-KR" altLang="en-US" sz="2400" b="1" dirty="0"/>
              <a:t>아일랜드’로 갈 수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사람들은 </a:t>
            </a:r>
            <a:r>
              <a:rPr lang="ko-KR" altLang="en-US" sz="2400" b="1" dirty="0" smtClean="0"/>
              <a:t>모두 ‘</a:t>
            </a:r>
            <a:r>
              <a:rPr lang="ko-KR" altLang="en-US" sz="2400" b="1" dirty="0"/>
              <a:t>아일랜드</a:t>
            </a:r>
            <a:r>
              <a:rPr lang="ko-KR" altLang="en-US" sz="2400" b="1" dirty="0" smtClean="0"/>
              <a:t>’에 </a:t>
            </a:r>
            <a:r>
              <a:rPr lang="ko-KR" altLang="en-US" sz="2400" b="1" dirty="0"/>
              <a:t>갈 날을 꿈꾸며 통제된 삶을 견디고 살아간다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직사각형 7"/>
          <p:cNvSpPr/>
          <p:nvPr/>
        </p:nvSpPr>
        <p:spPr>
          <a:xfrm>
            <a:off x="899592" y="119675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인간 복제가 이루어지는 세상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아일랜드</a:t>
            </a:r>
            <a:endParaRPr lang="ko-KR" altLang="en-US" sz="2800" dirty="0"/>
          </a:p>
        </p:txBody>
      </p:sp>
      <p:pic>
        <p:nvPicPr>
          <p:cNvPr id="9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18767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5009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과학 기술과 인간 생활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1745512"/>
            <a:ext cx="8784976" cy="492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하지만 현실은 전혀 다르다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지하 유토피아에 있는 사람들은 지상의 사람에게 장기와 신체 일부를 주거나 혹은 대리모가 되기 위해 복제된 인간이며</a:t>
            </a:r>
            <a:r>
              <a:rPr lang="en-US" altLang="ko-KR" sz="2400" b="1" dirty="0" smtClean="0"/>
              <a:t>, ‘</a:t>
            </a:r>
            <a:r>
              <a:rPr lang="ko-KR" altLang="en-US" sz="2400" b="1" dirty="0" smtClean="0"/>
              <a:t>아일랜드</a:t>
            </a:r>
            <a:r>
              <a:rPr lang="ko-KR" altLang="en-US" sz="2400" b="1" dirty="0"/>
              <a:t>’는 복제 인간이 소멸되는 죽음의 장소였던 것이다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지하 유토피아의 비밀을 눈치챈 복제 인간 링컨은 그곳을 탈출하게 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모든 비밀을 알게 되자 지하 유토피아로 다시 돌아와 복제 인간들을 탈출시킨다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지하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유토피아를 </a:t>
            </a:r>
            <a:r>
              <a:rPr lang="ko-KR" altLang="en-US" sz="2400" b="1" dirty="0"/>
              <a:t>운영하는 사람들이 복제 인간은 상품에 불과하다고 선전함으로써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현실 세계의 사람들은 전혀 죄의식 없이 </a:t>
            </a:r>
            <a:r>
              <a:rPr lang="ko-KR" altLang="en-US" sz="2400" b="1" dirty="0" smtClean="0"/>
              <a:t>복제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인간을 </a:t>
            </a:r>
            <a:r>
              <a:rPr lang="ko-KR" altLang="en-US" sz="2400" b="1" dirty="0"/>
              <a:t>처치하는 일에 동참하게 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현재의 과학 기술 </a:t>
            </a:r>
            <a:r>
              <a:rPr lang="ko-KR" altLang="en-US" sz="2400" b="1" dirty="0" smtClean="0"/>
              <a:t>수준을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볼 </a:t>
            </a:r>
            <a:r>
              <a:rPr lang="ko-KR" altLang="en-US" sz="2400" b="1" dirty="0"/>
              <a:t>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 복제는 그리 멀지 않은 미래의 일이다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따라서 영화 ‘</a:t>
            </a:r>
            <a:r>
              <a:rPr lang="ko-KR" altLang="en-US" sz="2400" b="1" dirty="0"/>
              <a:t>아일랜드’는 우리에게 시사하는 바가 크다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직사각형 7"/>
          <p:cNvSpPr/>
          <p:nvPr/>
        </p:nvSpPr>
        <p:spPr>
          <a:xfrm>
            <a:off x="899592" y="119675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인간 복제가 이루어지는 세상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아일랜드</a:t>
            </a:r>
            <a:endParaRPr lang="ko-KR" altLang="en-US" sz="2800" dirty="0"/>
          </a:p>
        </p:txBody>
      </p:sp>
      <p:pic>
        <p:nvPicPr>
          <p:cNvPr id="9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18767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20340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1304</Words>
  <Application>Microsoft Office PowerPoint</Application>
  <PresentationFormat>화면 슬라이드 쇼(4:3)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Windows XP</cp:lastModifiedBy>
  <cp:revision>619</cp:revision>
  <dcterms:created xsi:type="dcterms:W3CDTF">2013-04-05T04:18:36Z</dcterms:created>
  <dcterms:modified xsi:type="dcterms:W3CDTF">2014-11-07T02:58:33Z</dcterms:modified>
</cp:coreProperties>
</file>