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25" r:id="rId6"/>
    <p:sldId id="345" r:id="rId7"/>
    <p:sldId id="346" r:id="rId8"/>
    <p:sldId id="347" r:id="rId9"/>
    <p:sldId id="348" r:id="rId10"/>
    <p:sldId id="349" r:id="rId11"/>
    <p:sldId id="350" r:id="rId12"/>
    <p:sldId id="315" r:id="rId13"/>
    <p:sldId id="351" r:id="rId14"/>
    <p:sldId id="342" r:id="rId15"/>
    <p:sldId id="352" r:id="rId16"/>
    <p:sldId id="353" r:id="rId17"/>
    <p:sldId id="354" r:id="rId18"/>
    <p:sldId id="355" r:id="rId19"/>
    <p:sldId id="344" r:id="rId20"/>
    <p:sldId id="356" r:id="rId21"/>
    <p:sldId id="272" r:id="rId22"/>
    <p:sldId id="307" r:id="rId23"/>
    <p:sldId id="322" r:id="rId24"/>
    <p:sldId id="267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2015-11-30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187624" y="3682301"/>
            <a:ext cx="5472608" cy="978729"/>
            <a:chOff x="1835696" y="3682301"/>
            <a:chExt cx="4896544" cy="978729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3. </a:t>
              </a:r>
              <a:r>
                <a:rPr lang="ko-KR" altLang="en-US" sz="2400" b="1" dirty="0" smtClean="0">
                  <a:latin typeface="+mj-lt"/>
                </a:rPr>
                <a:t>금융 환경과 합리적 소비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안정적 경제생활을 위한 합리적 선택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27584" y="112474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소득과 소비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그리고 저축 예상해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962471"/>
            <a:ext cx="871296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활동④ 다양한 금융 상품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정기 예금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적금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보험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연금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관련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에 대해 조사한 후 현규의 연령대별로 </a:t>
            </a:r>
            <a:r>
              <a:rPr lang="ko-KR" altLang="en-US" sz="2400" b="1" dirty="0" smtClean="0"/>
              <a:t>가장 적합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하다고 </a:t>
            </a:r>
            <a:r>
              <a:rPr lang="ko-KR" altLang="en-US" sz="2400" b="1" dirty="0"/>
              <a:t>생각하는 상품을 </a:t>
            </a:r>
            <a:r>
              <a:rPr lang="ko-KR" altLang="en-US" sz="2400" b="1" dirty="0" err="1"/>
              <a:t>모둠별로</a:t>
            </a:r>
            <a:r>
              <a:rPr lang="ko-KR" altLang="en-US" sz="2400" b="1" dirty="0"/>
              <a:t> 하나씩 </a:t>
            </a:r>
            <a:r>
              <a:rPr lang="ko-KR" altLang="en-US" sz="2400" b="1" dirty="0" smtClean="0"/>
              <a:t>골라 그 이유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를 </a:t>
            </a:r>
            <a:r>
              <a:rPr lang="ko-KR" altLang="en-US" sz="2400" b="1" dirty="0"/>
              <a:t>정리하여 발표해 </a:t>
            </a:r>
            <a:r>
              <a:rPr lang="ko-KR" altLang="en-US" sz="2400" b="1" dirty="0" smtClean="0"/>
              <a:t>보자</a:t>
            </a:r>
            <a:r>
              <a:rPr lang="en-US" altLang="ko-KR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(</a:t>
            </a:r>
            <a:r>
              <a:rPr lang="ko-KR" altLang="en-US" sz="2400" b="1" dirty="0"/>
              <a:t>경기 상황을 </a:t>
            </a:r>
            <a:r>
              <a:rPr lang="ko-KR" altLang="en-US" sz="2400" b="1" dirty="0" smtClean="0"/>
              <a:t>고려해서 </a:t>
            </a:r>
            <a:r>
              <a:rPr lang="ko-KR" altLang="en-US" sz="2400" b="1" dirty="0"/>
              <a:t>선택할 것</a:t>
            </a:r>
            <a:r>
              <a:rPr lang="en-US" altLang="ko-KR" sz="2400" b="1" dirty="0" smtClean="0"/>
              <a:t>).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금융 상품별로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안전성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수익성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유동성을 고려한 다음 각각의 경기 상황에 맞는 금융 상품을 추천해 보도록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43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340768"/>
            <a:ext cx="885698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합리적 소비의 실천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필요성을 따져 본 후 소비 여부 결정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장기 계획을 수립하고 그것에 따라 소비 금액과 </a:t>
            </a:r>
            <a:r>
              <a:rPr lang="ko-KR" altLang="en-US" sz="2400" b="1" dirty="0" smtClean="0"/>
              <a:t>저축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금액 결정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구매 상황에 맞는 적절한 결제 수단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현금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신용 카드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직불 </a:t>
            </a:r>
            <a:r>
              <a:rPr lang="ko-KR" altLang="en-US" sz="2400" b="1" dirty="0"/>
              <a:t>카드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체크 카드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전자 결제 등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을 선택하여 지불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신용 불량으로 이어져 사회 갈등을 유발하는 </a:t>
            </a:r>
            <a:r>
              <a:rPr lang="ko-KR" altLang="en-US" sz="2400" b="1" dirty="0" smtClean="0"/>
              <a:t>비합리적이고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과도한 소비 지양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28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768203" y="1124744"/>
            <a:ext cx="8052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 </a:t>
            </a:r>
            <a:r>
              <a:rPr lang="ko-KR" altLang="en-US" sz="2800" b="1" dirty="0"/>
              <a:t>합리적 소비란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185094" cy="500082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259632" y="2092786"/>
            <a:ext cx="1477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과연 지금 나한테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꼭 필요한 것일까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806933" y="2020778"/>
            <a:ext cx="1477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그래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만 원 한도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내에서 사야겠어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572000" y="1916832"/>
            <a:ext cx="1638254" cy="39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 아는 것이 힘</a:t>
            </a:r>
            <a:r>
              <a:rPr lang="en-US" altLang="ko-KR" sz="970" b="1" dirty="0" smtClean="0">
                <a:latin typeface="맑은 고딕" pitchFamily="50" charset="-127"/>
                <a:ea typeface="맑은 고딕" pitchFamily="50" charset="-127"/>
              </a:rPr>
              <a:t>! </a:t>
            </a:r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상품 정보를 꼼꼼히 읽어 봐야 해</a:t>
            </a:r>
            <a:r>
              <a:rPr lang="en-US" altLang="ko-KR" sz="9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9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476350" y="2276872"/>
            <a:ext cx="768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가격을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비교하고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사니까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싸고 좋네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644008" y="4509120"/>
            <a:ext cx="7471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친구가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산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최신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스마트폰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으로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바꿨어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380312" y="4593322"/>
            <a:ext cx="741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이거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엄청 비싼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명품 가방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이야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40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768203" y="1124744"/>
            <a:ext cx="8052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 </a:t>
            </a:r>
            <a:r>
              <a:rPr lang="ko-KR" altLang="en-US" sz="2800" b="1" dirty="0"/>
              <a:t>합리적 소비란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1901614"/>
            <a:ext cx="891244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비합리적이고 </a:t>
            </a:r>
            <a:r>
              <a:rPr lang="ko-KR" altLang="en-US" sz="2400" b="1" dirty="0"/>
              <a:t>과도한 소비를 하지 않기 위해 유의해야 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점은 </a:t>
            </a:r>
            <a:r>
              <a:rPr lang="ko-KR" altLang="en-US" sz="2400" b="1" dirty="0"/>
              <a:t>무엇일까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자신의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소득이나 구매 능력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필요성 등을 고려하여 구입 목록을 만들고 목록에 있는 것만 구입한다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또한 소비자를 유혹하는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다양한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마케팅에 현혹되어 충동적으로 구매하지 않도록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800" b="1" dirty="0"/>
              <a:t>의사 </a:t>
            </a:r>
            <a:r>
              <a:rPr lang="ko-KR" altLang="en-US" sz="2800" b="1" dirty="0" err="1"/>
              <a:t>결정표를</a:t>
            </a:r>
            <a:r>
              <a:rPr lang="ko-KR" altLang="en-US" sz="2800" b="1" dirty="0"/>
              <a:t> 활용하여 합리적 소비 계획 세우기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962237"/>
            <a:ext cx="8928992" cy="4050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 다음의 </a:t>
            </a:r>
            <a:r>
              <a:rPr lang="ko-KR" altLang="en-US" sz="2370" b="1" dirty="0" err="1"/>
              <a:t>스마트폰</a:t>
            </a:r>
            <a:r>
              <a:rPr lang="ko-KR" altLang="en-US" sz="2370" b="1" dirty="0"/>
              <a:t> 구매 의사 결정 과정을 통해 합리적 소비를 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생활 </a:t>
            </a:r>
            <a:r>
              <a:rPr lang="ko-KR" altLang="en-US" sz="2370" b="1" dirty="0"/>
              <a:t>속에서 실천해 보자</a:t>
            </a:r>
            <a:r>
              <a:rPr lang="en-US" altLang="ko-KR" sz="2370" b="1" dirty="0"/>
              <a:t>.</a:t>
            </a:r>
            <a:endParaRPr lang="ko-KR" altLang="en-US" sz="2370" b="1" dirty="0"/>
          </a:p>
          <a:p>
            <a:pPr fontAlgn="base">
              <a:lnSpc>
                <a:spcPct val="30000"/>
              </a:lnSpc>
            </a:pPr>
            <a:endParaRPr lang="ko-KR" altLang="en-US" sz="2370" b="1" dirty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1 </a:t>
            </a:r>
            <a:r>
              <a:rPr lang="ko-KR" altLang="en-US" sz="2300" b="1" dirty="0"/>
              <a:t>새 </a:t>
            </a:r>
            <a:r>
              <a:rPr lang="ko-KR" altLang="en-US" sz="2300" b="1" dirty="0" err="1"/>
              <a:t>스마트폰이</a:t>
            </a:r>
            <a:r>
              <a:rPr lang="ko-KR" altLang="en-US" sz="2300" b="1" dirty="0"/>
              <a:t> 정말 필요한지를 스스로에게 묻고</a:t>
            </a:r>
            <a:r>
              <a:rPr lang="en-US" altLang="ko-KR" sz="2300" b="1" dirty="0"/>
              <a:t>, </a:t>
            </a:r>
            <a:r>
              <a:rPr lang="ko-KR" altLang="en-US" sz="2300" b="1" dirty="0" smtClean="0"/>
              <a:t>필요하다면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300" b="1" dirty="0"/>
              <a:t>어떤 용도로 쓸 것인지를 정한다</a:t>
            </a:r>
            <a:r>
              <a:rPr lang="en-US" altLang="ko-KR" sz="2300" b="1" dirty="0"/>
              <a:t>.(</a:t>
            </a:r>
            <a:r>
              <a:rPr lang="ko-KR" altLang="en-US" sz="2300" b="1" dirty="0"/>
              <a:t>과소비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충동 소비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모방 </a:t>
            </a:r>
            <a:r>
              <a:rPr lang="ko-KR" altLang="en-US" sz="2300" b="1" dirty="0" smtClean="0"/>
              <a:t>소비가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300" b="1" dirty="0"/>
              <a:t>아닌지를 점검해 본다</a:t>
            </a:r>
            <a:r>
              <a:rPr lang="en-US" altLang="ko-KR" sz="2300" b="1" dirty="0"/>
              <a:t>.)</a:t>
            </a: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2 </a:t>
            </a:r>
            <a:r>
              <a:rPr lang="ko-KR" altLang="en-US" sz="2300" b="1" dirty="0"/>
              <a:t>쓸 수 있는 돈이 얼마인지 생각한다</a:t>
            </a:r>
            <a:r>
              <a:rPr lang="en-US" altLang="ko-KR" sz="2300" b="1" dirty="0"/>
              <a:t>. </a:t>
            </a:r>
            <a:r>
              <a:rPr lang="ko-KR" altLang="en-US" sz="2300" b="1" dirty="0"/>
              <a:t>자신이 모은 돈은 </a:t>
            </a:r>
            <a:r>
              <a:rPr lang="ko-KR" altLang="en-US" sz="2300" b="1" dirty="0" smtClean="0"/>
              <a:t>얼마이며</a:t>
            </a:r>
            <a:r>
              <a:rPr lang="en-US" altLang="ko-KR" sz="23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300" b="1" dirty="0" smtClean="0"/>
              <a:t> </a:t>
            </a:r>
            <a:r>
              <a:rPr lang="ko-KR" altLang="en-US" sz="2300" b="1" dirty="0"/>
              <a:t>부모님이 생각하고 있는 예산 범위는 어느 정도인지 </a:t>
            </a:r>
            <a:r>
              <a:rPr lang="ko-KR" altLang="en-US" sz="2300" b="1" dirty="0" smtClean="0"/>
              <a:t>확인해 </a:t>
            </a:r>
            <a:r>
              <a:rPr lang="ko-KR" altLang="en-US" sz="2300" b="1" dirty="0"/>
              <a:t>본다</a:t>
            </a:r>
            <a:r>
              <a:rPr lang="en-US" altLang="ko-KR" sz="2300" b="1" dirty="0"/>
              <a:t>.</a:t>
            </a: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3 </a:t>
            </a:r>
            <a:r>
              <a:rPr lang="ko-KR" altLang="en-US" sz="2300" b="1" dirty="0"/>
              <a:t>시중에 나와 있는 </a:t>
            </a:r>
            <a:r>
              <a:rPr lang="ko-KR" altLang="en-US" sz="2300" b="1" dirty="0" err="1"/>
              <a:t>스마트폰의</a:t>
            </a:r>
            <a:r>
              <a:rPr lang="ko-KR" altLang="en-US" sz="2300" b="1" dirty="0"/>
              <a:t> 종류를 살펴보고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예산 범위 </a:t>
            </a:r>
            <a:endParaRPr lang="en-US" altLang="ko-KR" sz="2300" b="1" dirty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 smtClean="0"/>
              <a:t> </a:t>
            </a:r>
            <a:r>
              <a:rPr lang="ko-KR" altLang="en-US" sz="2300" b="1" dirty="0" smtClean="0"/>
              <a:t>안에 </a:t>
            </a:r>
            <a:r>
              <a:rPr lang="ko-KR" altLang="en-US" sz="2300" b="1" dirty="0"/>
              <a:t>있는 제품이나 모델을 선정하여 표의 맨 왼쪽 열에 적는다</a:t>
            </a:r>
            <a:r>
              <a:rPr lang="en-US" altLang="ko-KR" sz="2300" b="1" dirty="0" smtClean="0"/>
              <a:t>.</a:t>
            </a:r>
            <a:endParaRPr lang="ko-KR" alt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87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800" b="1" dirty="0"/>
              <a:t>의사 </a:t>
            </a:r>
            <a:r>
              <a:rPr lang="ko-KR" altLang="en-US" sz="2800" b="1" dirty="0" err="1"/>
              <a:t>결정표를</a:t>
            </a:r>
            <a:r>
              <a:rPr lang="ko-KR" altLang="en-US" sz="2800" b="1" dirty="0"/>
              <a:t> 활용하여 합리적 소비 계획 세우기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890229"/>
            <a:ext cx="864096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370" b="1" dirty="0" smtClean="0"/>
              <a:t>4 </a:t>
            </a:r>
            <a:r>
              <a:rPr lang="ko-KR" altLang="en-US" sz="2370" b="1" dirty="0"/>
              <a:t>휴대 전화 회사의 인터넷 홈페이지를 참고하여 디자인</a:t>
            </a:r>
            <a:r>
              <a:rPr lang="en-US" altLang="ko-KR" sz="2370" b="1" dirty="0"/>
              <a:t>, 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70" b="1" dirty="0"/>
              <a:t> </a:t>
            </a:r>
            <a:r>
              <a:rPr lang="en-US" altLang="ko-KR" sz="2370" b="1" dirty="0" smtClean="0"/>
              <a:t> </a:t>
            </a:r>
            <a:r>
              <a:rPr lang="ko-KR" altLang="en-US" sz="2370" b="1" dirty="0" smtClean="0"/>
              <a:t>카메라 </a:t>
            </a:r>
            <a:r>
              <a:rPr lang="ko-KR" altLang="en-US" sz="2370" b="1" dirty="0"/>
              <a:t>기능</a:t>
            </a:r>
            <a:r>
              <a:rPr lang="en-US" altLang="ko-KR" sz="2370" b="1" dirty="0"/>
              <a:t>, </a:t>
            </a:r>
            <a:r>
              <a:rPr lang="ko-KR" altLang="en-US" sz="2370" b="1" dirty="0"/>
              <a:t>견고성</a:t>
            </a:r>
            <a:r>
              <a:rPr lang="en-US" altLang="ko-KR" sz="2370" b="1" dirty="0"/>
              <a:t>, </a:t>
            </a:r>
            <a:r>
              <a:rPr lang="ko-KR" altLang="en-US" sz="2370" b="1" dirty="0"/>
              <a:t>반응 속도</a:t>
            </a:r>
            <a:r>
              <a:rPr lang="en-US" altLang="ko-KR" sz="2370" b="1" dirty="0"/>
              <a:t>, 4</a:t>
            </a:r>
            <a:r>
              <a:rPr lang="ko-KR" altLang="en-US" sz="2370" b="1" dirty="0"/>
              <a:t>세대 이동 통신 지원 여부</a:t>
            </a:r>
            <a:r>
              <a:rPr lang="en-US" altLang="ko-KR" sz="237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370" b="1" dirty="0"/>
              <a:t> </a:t>
            </a:r>
            <a:r>
              <a:rPr lang="en-US" altLang="ko-KR" sz="2370" b="1" dirty="0" smtClean="0"/>
              <a:t> </a:t>
            </a:r>
            <a:r>
              <a:rPr lang="ko-KR" altLang="en-US" sz="2370" b="1" dirty="0"/>
              <a:t>배터리 용량 등 </a:t>
            </a:r>
            <a:r>
              <a:rPr lang="ko-KR" altLang="en-US" sz="2370" b="1" dirty="0" err="1"/>
              <a:t>스마트폰의</a:t>
            </a:r>
            <a:r>
              <a:rPr lang="ko-KR" altLang="en-US" sz="2370" b="1" dirty="0"/>
              <a:t> 기능과 특징을 정리하여 표의 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70" b="1" dirty="0"/>
              <a:t> </a:t>
            </a:r>
            <a:r>
              <a:rPr lang="en-US" altLang="ko-KR" sz="2370" b="1" dirty="0" smtClean="0"/>
              <a:t> </a:t>
            </a:r>
            <a:r>
              <a:rPr lang="ko-KR" altLang="en-US" sz="2370" b="1" dirty="0" smtClean="0"/>
              <a:t>맨 </a:t>
            </a:r>
            <a:r>
              <a:rPr lang="ko-KR" altLang="en-US" sz="2370" b="1" dirty="0"/>
              <a:t>첫 행에 작성한다</a:t>
            </a:r>
            <a:r>
              <a:rPr lang="en-US" altLang="ko-KR" sz="2370" b="1" dirty="0"/>
              <a:t>. </a:t>
            </a:r>
            <a:r>
              <a:rPr lang="ko-KR" altLang="en-US" sz="2370" b="1" dirty="0"/>
              <a:t>가격 경쟁력도 함께 평가한다</a:t>
            </a:r>
            <a:r>
              <a:rPr lang="en-US" altLang="ko-KR" sz="2370" b="1" dirty="0"/>
              <a:t>.</a:t>
            </a:r>
            <a:endParaRPr lang="ko-KR" altLang="en-US" sz="2370" b="1" dirty="0"/>
          </a:p>
          <a:p>
            <a:pPr fontAlgn="base">
              <a:lnSpc>
                <a:spcPct val="120000"/>
              </a:lnSpc>
            </a:pPr>
            <a:r>
              <a:rPr lang="en-US" altLang="ko-KR" sz="2370" b="1" dirty="0" smtClean="0"/>
              <a:t>5 </a:t>
            </a:r>
            <a:r>
              <a:rPr lang="ko-KR" altLang="en-US" sz="2370" b="1" dirty="0"/>
              <a:t>기능이나 특징 가운데 가장 중요하게 생각하는 항목부터 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70" b="1" dirty="0"/>
              <a:t> </a:t>
            </a:r>
            <a:r>
              <a:rPr lang="en-US" altLang="ko-KR" sz="2370" b="1" dirty="0" smtClean="0"/>
              <a:t> </a:t>
            </a:r>
            <a:r>
              <a:rPr lang="ko-KR" altLang="en-US" sz="2370" b="1" dirty="0" smtClean="0"/>
              <a:t>최대</a:t>
            </a:r>
            <a:r>
              <a:rPr lang="en-US" altLang="ko-KR" sz="2370" b="1" dirty="0" smtClean="0"/>
              <a:t> </a:t>
            </a:r>
            <a:r>
              <a:rPr lang="ko-KR" altLang="en-US" sz="2370" b="1" dirty="0" smtClean="0"/>
              <a:t>점수를 </a:t>
            </a:r>
            <a:r>
              <a:rPr lang="ko-KR" altLang="en-US" sz="2370" b="1" dirty="0"/>
              <a:t>부여한다</a:t>
            </a:r>
            <a:r>
              <a:rPr lang="en-US" altLang="ko-KR" sz="2370" b="1" dirty="0"/>
              <a:t>. </a:t>
            </a:r>
            <a:r>
              <a:rPr lang="ko-KR" altLang="en-US" sz="2370" b="1" dirty="0"/>
              <a:t>예를 들어 디자인을 카메라 </a:t>
            </a:r>
            <a:r>
              <a:rPr lang="ko-KR" altLang="en-US" sz="2370" b="1" dirty="0" smtClean="0"/>
              <a:t>기능보다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70" b="1" dirty="0"/>
              <a:t> </a:t>
            </a:r>
            <a:r>
              <a:rPr lang="en-US" altLang="ko-KR" sz="2370" b="1" dirty="0" smtClean="0"/>
              <a:t> </a:t>
            </a:r>
            <a:r>
              <a:rPr lang="ko-KR" altLang="en-US" sz="2370" b="1" dirty="0" smtClean="0"/>
              <a:t>세 배</a:t>
            </a:r>
            <a:r>
              <a:rPr lang="en-US" altLang="ko-KR" sz="2370" b="1" dirty="0"/>
              <a:t> </a:t>
            </a:r>
            <a:r>
              <a:rPr lang="ko-KR" altLang="en-US" sz="2370" b="1" dirty="0" smtClean="0"/>
              <a:t>정도 </a:t>
            </a:r>
            <a:r>
              <a:rPr lang="ko-KR" altLang="en-US" sz="2370" b="1" dirty="0"/>
              <a:t>중요하게 생각한다면 디자인은 </a:t>
            </a:r>
            <a:r>
              <a:rPr lang="en-US" altLang="ko-KR" sz="2370" b="1" dirty="0"/>
              <a:t>30</a:t>
            </a:r>
            <a:r>
              <a:rPr lang="ko-KR" altLang="en-US" sz="2370" b="1" dirty="0"/>
              <a:t>점</a:t>
            </a:r>
            <a:r>
              <a:rPr lang="en-US" altLang="ko-KR" sz="2370" b="1" dirty="0"/>
              <a:t>, </a:t>
            </a:r>
            <a:r>
              <a:rPr lang="ko-KR" altLang="en-US" sz="2370" b="1" dirty="0"/>
              <a:t>카메라 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70" b="1" dirty="0"/>
              <a:t> </a:t>
            </a:r>
            <a:r>
              <a:rPr lang="en-US" altLang="ko-KR" sz="2370" b="1" dirty="0" smtClean="0"/>
              <a:t> </a:t>
            </a:r>
            <a:r>
              <a:rPr lang="ko-KR" altLang="en-US" sz="2370" b="1" dirty="0" smtClean="0"/>
              <a:t>기능은 </a:t>
            </a:r>
            <a:r>
              <a:rPr lang="en-US" altLang="ko-KR" sz="2370" b="1" dirty="0" smtClean="0"/>
              <a:t>10</a:t>
            </a:r>
            <a:r>
              <a:rPr lang="ko-KR" altLang="en-US" sz="2370" b="1" dirty="0" smtClean="0"/>
              <a:t>점이 </a:t>
            </a:r>
            <a:r>
              <a:rPr lang="ko-KR" altLang="en-US" sz="2370" b="1" dirty="0"/>
              <a:t>만점 점수가 된다</a:t>
            </a:r>
            <a:r>
              <a:rPr lang="en-US" altLang="ko-KR" sz="2370" b="1" dirty="0"/>
              <a:t>.</a:t>
            </a:r>
            <a:endParaRPr lang="ko-KR" altLang="en-US" sz="237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15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800" b="1" dirty="0"/>
              <a:t>의사 </a:t>
            </a:r>
            <a:r>
              <a:rPr lang="ko-KR" altLang="en-US" sz="2800" b="1" dirty="0" err="1"/>
              <a:t>결정표를</a:t>
            </a:r>
            <a:r>
              <a:rPr lang="ko-KR" altLang="en-US" sz="2800" b="1" dirty="0"/>
              <a:t> 활용하여 합리적 소비 계획 세우기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890229"/>
            <a:ext cx="885698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370" b="1" dirty="0" smtClean="0"/>
              <a:t>6 </a:t>
            </a:r>
            <a:r>
              <a:rPr lang="ko-KR" altLang="en-US" sz="2370" b="1" dirty="0"/>
              <a:t>각 제품을 평가하고 점수를 부여한다</a:t>
            </a:r>
            <a:r>
              <a:rPr lang="en-US" altLang="ko-KR" sz="2370" b="1" dirty="0" smtClean="0"/>
              <a:t>.</a:t>
            </a:r>
          </a:p>
          <a:p>
            <a:pPr fontAlgn="base"/>
            <a:endParaRPr lang="en-US" altLang="ko-KR" sz="2370" b="1" dirty="0"/>
          </a:p>
          <a:p>
            <a:pPr fontAlgn="base"/>
            <a:endParaRPr lang="en-US" altLang="ko-KR" sz="2370" b="1" dirty="0" smtClean="0"/>
          </a:p>
          <a:p>
            <a:pPr fontAlgn="base"/>
            <a:endParaRPr lang="en-US" altLang="ko-KR" sz="2370" b="1" dirty="0"/>
          </a:p>
          <a:p>
            <a:pPr fontAlgn="base"/>
            <a:endParaRPr lang="en-US" altLang="ko-KR" sz="2370" b="1" dirty="0" smtClean="0"/>
          </a:p>
          <a:p>
            <a:pPr fontAlgn="base"/>
            <a:endParaRPr lang="en-US" altLang="ko-KR" sz="2370" b="1" dirty="0"/>
          </a:p>
          <a:p>
            <a:pPr fontAlgn="base"/>
            <a:endParaRPr lang="en-US" altLang="ko-KR" sz="2370" b="1" dirty="0" smtClean="0"/>
          </a:p>
          <a:p>
            <a:pPr fontAlgn="base"/>
            <a:endParaRPr lang="en-US" altLang="ko-KR" sz="2370" b="1" dirty="0"/>
          </a:p>
          <a:p>
            <a:pPr fontAlgn="base"/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70" b="1" dirty="0"/>
              <a:t>7 </a:t>
            </a:r>
            <a:r>
              <a:rPr lang="ko-KR" altLang="en-US" sz="2370" b="1" dirty="0"/>
              <a:t>마지막으로 자신의 통화 유형</a:t>
            </a:r>
            <a:r>
              <a:rPr lang="en-US" altLang="ko-KR" sz="2370" b="1" dirty="0"/>
              <a:t>(</a:t>
            </a:r>
            <a:r>
              <a:rPr lang="ko-KR" altLang="en-US" sz="2370" b="1" dirty="0"/>
              <a:t>음성</a:t>
            </a:r>
            <a:r>
              <a:rPr lang="en-US" altLang="ko-KR" sz="2370" b="1" dirty="0"/>
              <a:t>, </a:t>
            </a:r>
            <a:r>
              <a:rPr lang="ko-KR" altLang="en-US" sz="2370" b="1" dirty="0"/>
              <a:t>문자</a:t>
            </a:r>
            <a:r>
              <a:rPr lang="en-US" altLang="ko-KR" sz="2370" b="1" dirty="0"/>
              <a:t>, </a:t>
            </a:r>
            <a:r>
              <a:rPr lang="ko-KR" altLang="en-US" sz="2370" b="1" dirty="0"/>
              <a:t>영상</a:t>
            </a:r>
            <a:r>
              <a:rPr lang="en-US" altLang="ko-KR" sz="2370" b="1" dirty="0"/>
              <a:t>, </a:t>
            </a:r>
            <a:r>
              <a:rPr lang="ko-KR" altLang="en-US" sz="2370" b="1" dirty="0"/>
              <a:t>데이터</a:t>
            </a:r>
            <a:r>
              <a:rPr lang="en-US" altLang="ko-KR" sz="2370" b="1" dirty="0"/>
              <a:t>)</a:t>
            </a:r>
            <a:r>
              <a:rPr lang="ko-KR" altLang="en-US" sz="2370" b="1" dirty="0"/>
              <a:t>을 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70" b="1" dirty="0"/>
              <a:t> </a:t>
            </a:r>
            <a:r>
              <a:rPr lang="en-US" altLang="ko-KR" sz="2370" b="1" dirty="0" smtClean="0"/>
              <a:t> </a:t>
            </a:r>
            <a:r>
              <a:rPr lang="ko-KR" altLang="en-US" sz="2370" b="1" dirty="0" smtClean="0"/>
              <a:t>파악해 </a:t>
            </a:r>
            <a:r>
              <a:rPr lang="ko-KR" altLang="en-US" sz="2370" b="1" dirty="0"/>
              <a:t>보고 어떤 통신사</a:t>
            </a:r>
            <a:r>
              <a:rPr lang="en-US" altLang="ko-KR" sz="2370" b="1" dirty="0"/>
              <a:t>, </a:t>
            </a:r>
            <a:r>
              <a:rPr lang="ko-KR" altLang="en-US" sz="2370" b="1" dirty="0"/>
              <a:t>어떤 요금제가 자신에게 가장 </a:t>
            </a:r>
            <a:r>
              <a:rPr lang="ko-KR" altLang="en-US" sz="2370" b="1" dirty="0" smtClean="0"/>
              <a:t>유리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70" b="1" dirty="0"/>
              <a:t> </a:t>
            </a:r>
            <a:r>
              <a:rPr lang="en-US" altLang="ko-KR" sz="2370" b="1" dirty="0" smtClean="0"/>
              <a:t> </a:t>
            </a:r>
            <a:r>
              <a:rPr lang="ko-KR" altLang="en-US" sz="2370" b="1" dirty="0" smtClean="0"/>
              <a:t>한지 </a:t>
            </a:r>
            <a:r>
              <a:rPr lang="ko-KR" altLang="en-US" sz="2370" b="1" dirty="0"/>
              <a:t>결정하여 </a:t>
            </a:r>
            <a:r>
              <a:rPr lang="ko-KR" altLang="en-US" sz="2370" b="1" dirty="0" err="1"/>
              <a:t>스마트폰을</a:t>
            </a:r>
            <a:r>
              <a:rPr lang="ko-KR" altLang="en-US" sz="2370" b="1" dirty="0"/>
              <a:t> 구매한다</a:t>
            </a:r>
            <a:r>
              <a:rPr lang="en-US" altLang="ko-KR" sz="2370" b="1" dirty="0" smtClean="0"/>
              <a:t>.</a:t>
            </a:r>
            <a:endParaRPr lang="en-US" altLang="ko-KR" sz="237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24628"/>
              </p:ext>
            </p:extLst>
          </p:nvPr>
        </p:nvGraphicFramePr>
        <p:xfrm>
          <a:off x="467544" y="2492896"/>
          <a:ext cx="8352929" cy="2484135"/>
        </p:xfrm>
        <a:graphic>
          <a:graphicData uri="http://schemas.openxmlformats.org/drawingml/2006/table">
            <a:tbl>
              <a:tblPr/>
              <a:tblGrid>
                <a:gridCol w="890738"/>
                <a:gridCol w="1061292"/>
                <a:gridCol w="1146569"/>
                <a:gridCol w="1146569"/>
                <a:gridCol w="1061292"/>
                <a:gridCol w="1061292"/>
                <a:gridCol w="1061292"/>
                <a:gridCol w="923885"/>
              </a:tblGrid>
              <a:tr h="50788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모델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특징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</a:t>
                      </a:r>
                      <a:r>
                        <a:rPr lang="ko-KR" alt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가격 경쟁력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</a:t>
                      </a:r>
                      <a:r>
                        <a:rPr lang="ko-KR" alt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54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ko-KR" alt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 제품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1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300" kern="0" spc="-1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 전 출시</a:t>
                      </a:r>
                      <a:r>
                        <a:rPr lang="en-US" altLang="ko-KR" sz="1300" kern="0" spc="-1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kern="0" spc="-1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고화질 음성 통화 지원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 제품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3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 제품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3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550" b="1" dirty="0" smtClean="0"/>
              <a:t> </a:t>
            </a:r>
            <a:r>
              <a:rPr lang="ko-KR" altLang="en-US" sz="2800" b="1" dirty="0"/>
              <a:t>의사 </a:t>
            </a:r>
            <a:r>
              <a:rPr lang="ko-KR" altLang="en-US" sz="2800" b="1" dirty="0" err="1"/>
              <a:t>결정표를</a:t>
            </a:r>
            <a:r>
              <a:rPr lang="ko-KR" altLang="en-US" sz="2800" b="1" dirty="0"/>
              <a:t> 활용하여 합리적 소비 계획 세우기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890229"/>
            <a:ext cx="8856984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“돈을 쓰기 전에 일곱 번 생각하라</a:t>
            </a:r>
            <a:r>
              <a:rPr lang="en-US" altLang="ko-KR" sz="2400" b="1" dirty="0"/>
              <a:t>.”</a:t>
            </a:r>
            <a:r>
              <a:rPr lang="ko-KR" altLang="en-US" sz="2400" b="1" dirty="0"/>
              <a:t>라는 말의 의미를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err="1" smtClean="0"/>
              <a:t>스마트폰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구매 의사 결정 과정과 </a:t>
            </a:r>
            <a:r>
              <a:rPr lang="ko-KR" altLang="en-US" sz="2400" b="1" dirty="0" err="1"/>
              <a:t>관련지어</a:t>
            </a:r>
            <a:r>
              <a:rPr lang="ko-KR" altLang="en-US" sz="2400" b="1" dirty="0"/>
              <a:t>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스마트폰을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사기 전에 자신에게 정말 필요한지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필요하다면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어떤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것이 적합한지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부모님과 내가 감당할만한 수준의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가격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인지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생각해 보라는 의미이다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9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위의 </a:t>
            </a:r>
            <a:r>
              <a:rPr lang="ko-KR" altLang="en-US" sz="2400" b="1" dirty="0" err="1"/>
              <a:t>스마트폰</a:t>
            </a:r>
            <a:r>
              <a:rPr lang="ko-KR" altLang="en-US" sz="2400" b="1" dirty="0"/>
              <a:t> 구매 의사 결정 과정을 다른 제품 </a:t>
            </a:r>
            <a:r>
              <a:rPr lang="ko-KR" altLang="en-US" sz="2400" b="1" dirty="0" smtClean="0"/>
              <a:t>구입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과정에도 적용해 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이를 정리하여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학생들이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선호하는 제품 중 가격 수준이 높은 것을 중심으로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적용해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보도록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96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959466"/>
            <a:ext cx="842493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신용과 부채 관리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신용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미래의 어느 시점에 갚을 것을 약속하고 상품이나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돈을 </a:t>
            </a:r>
            <a:r>
              <a:rPr lang="ko-KR" altLang="en-US" sz="2400" b="1" dirty="0"/>
              <a:t>얻을 수 있는 능력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신용의 장점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카드 한 장으로 편리한 경제생활 가능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예기치 못한 위험 발생 시 비상 자금 마련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가능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큰돈이 필요할 때 은행 대출 가능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합리적 신용 관리 요령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소득이나 지불 능력을 초과하는 소비 자제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상품 대금을 지불하거나 돈을 갚기로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한 </a:t>
            </a:r>
            <a:r>
              <a:rPr lang="ko-KR" altLang="en-US" sz="2400" b="1" dirty="0"/>
              <a:t>약속은 반드시 지킴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자신의 신용 등급을 꾸준히 점검하고 관리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60848"/>
            <a:ext cx="2424464" cy="45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832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2084187"/>
            <a:ext cx="856895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에서 신용 카드 결제가 현금 결제에 비해 사회적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비용이 </a:t>
            </a:r>
            <a:r>
              <a:rPr lang="ko-KR" altLang="en-US" sz="2400" b="1" dirty="0"/>
              <a:t>많이 드는 데도 불구하고 민간 소비 대비 신용 </a:t>
            </a:r>
            <a:r>
              <a:rPr lang="ko-KR" altLang="en-US" sz="2400" b="1" dirty="0" smtClean="0"/>
              <a:t>카드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결제액</a:t>
            </a:r>
            <a:r>
              <a:rPr lang="ko-KR" altLang="en-US" sz="2400" b="1" dirty="0"/>
              <a:t> 비중이 증가하는 이유는 무엇인지 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신용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카드는 할부 결제가 가능하고 당장 돈이 없어도 물건을 구매할 수 있는 등 여러 가지 편리성을 가지고 있고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연말 정산 시 소득 공제 혜택을 주는 등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그동안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신용 카드 사용을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장려하는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정책이 시행되었기 때문에 사회적 비용에도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불구하고 많은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사람들이 사용하고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347850"/>
            <a:ext cx="237203" cy="390773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899592" y="128037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어떤 지불 방법을 선택하는 것이 합리적인가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36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42597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516703"/>
            <a:ext cx="5400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급변하는 금융 환경 속에서 소득을 소비와 저축에 적절히 배분하고</a:t>
            </a:r>
            <a:r>
              <a:rPr lang="en-US" altLang="ko-KR" b="1" dirty="0"/>
              <a:t>, </a:t>
            </a:r>
            <a:r>
              <a:rPr lang="ko-KR" altLang="en-US" b="1" dirty="0"/>
              <a:t>합리적인 소비를 통해 안정적인 경제생활을 할 수 있는 방안을 모색할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3717032"/>
            <a:ext cx="5244804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경제생활에서 다양한 지불 방법과 저축 수단의 장단점을 파악하고</a:t>
            </a:r>
            <a:r>
              <a:rPr lang="en-US" altLang="ko-KR" b="1" dirty="0"/>
              <a:t>, </a:t>
            </a:r>
            <a:r>
              <a:rPr lang="ko-KR" altLang="en-US" b="1" dirty="0"/>
              <a:t>과도한 소비의 문제점과 신용이나 부채 관리의 필요성을 설명할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04521"/>
            <a:ext cx="212576" cy="2005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832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(120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2002887"/>
            <a:ext cx="8784976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토대로 신용 카드 결제와 현금 결제 중에서 </a:t>
            </a:r>
            <a:r>
              <a:rPr lang="ko-KR" altLang="en-US" sz="2400" b="1" dirty="0" smtClean="0"/>
              <a:t>어떤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방법을 사용하는 것이 더 합리적인 선택인지 토론해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생략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와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에서 제시한 현금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신용 카드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결제의 </a:t>
            </a:r>
            <a:r>
              <a:rPr lang="ko-KR" altLang="en-US" sz="2400" b="1" dirty="0"/>
              <a:t>장단점을 고려하여 어떤 구매 상황에서 어떤 지불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방법을 </a:t>
            </a:r>
            <a:r>
              <a:rPr lang="ko-KR" altLang="en-US" sz="2400" b="1" dirty="0"/>
              <a:t>선택하는 것이 합리적인지 생활 속 사례를 </a:t>
            </a:r>
            <a:r>
              <a:rPr lang="ko-KR" altLang="en-US" sz="2400" b="1" dirty="0" smtClean="0"/>
              <a:t>중심으로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생략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347850"/>
            <a:ext cx="237203" cy="390773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899592" y="128037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어떤 지불 방법을 선택하는 것이 합리적인가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84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03015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급변하는 </a:t>
            </a:r>
            <a:r>
              <a:rPr lang="ko-KR" altLang="en-US" sz="2400" b="1" dirty="0"/>
              <a:t>금융 환경 속에서 안정적인 경제생활을 하기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위해서는 </a:t>
            </a:r>
            <a:r>
              <a:rPr lang="en-US" altLang="ko-KR" sz="2400" b="1" dirty="0" smtClean="0"/>
              <a:t>(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을 상황에 맞게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와 저축으로 </a:t>
            </a:r>
            <a:r>
              <a:rPr lang="ko-KR" altLang="en-US" sz="2400" b="1" dirty="0" smtClean="0"/>
              <a:t>적절히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 배분하여야 </a:t>
            </a:r>
            <a:r>
              <a:rPr lang="ko-KR" altLang="en-US" sz="2400" b="1" dirty="0"/>
              <a:t>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소득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소비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은 현재의 소비와 미래의 소비를 교환하는 것이다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저축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일반적으로 수익성은 낮으나 </a:t>
            </a:r>
            <a:r>
              <a:rPr lang="ko-KR" altLang="en-US" sz="2400" b="1" dirty="0" smtClean="0"/>
              <a:t>안전성이 </a:t>
            </a:r>
            <a:r>
              <a:rPr lang="ko-KR" altLang="en-US" sz="2400" b="1" dirty="0"/>
              <a:t>높은 자산은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예금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채권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42377"/>
            <a:ext cx="1925929" cy="958631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80517"/>
            <a:ext cx="1925929" cy="958631"/>
          </a:xfrm>
          <a:prstGeom prst="rect">
            <a:avLst/>
          </a:prstGeom>
          <a:noFill/>
        </p:spPr>
      </p:pic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517232"/>
            <a:ext cx="1925929" cy="95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96973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en-US" altLang="ko-KR" sz="2400" b="1" dirty="0" smtClean="0"/>
              <a:t>(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는 삶을 영위하기 위해 필요한 재화와 서비스를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구매하는 </a:t>
            </a:r>
            <a:r>
              <a:rPr lang="ko-KR" altLang="en-US" sz="2400" b="1" dirty="0"/>
              <a:t>경제 행위이다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소비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( </a:t>
            </a:r>
            <a:r>
              <a:rPr lang="en-US" altLang="ko-KR" sz="2400" b="1" dirty="0" smtClean="0"/>
              <a:t>        ) </a:t>
            </a:r>
            <a:r>
              <a:rPr lang="ko-KR" altLang="en-US" sz="2400" b="1" dirty="0"/>
              <a:t>소비란 한정된 소득으로 가장 큰 만족을 얻을 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있도록 </a:t>
            </a:r>
            <a:r>
              <a:rPr lang="ko-KR" altLang="en-US" sz="2400" b="1" dirty="0"/>
              <a:t>소비에 따른 비용과 편익을 충분히 고려하여 </a:t>
            </a:r>
            <a:r>
              <a:rPr lang="ko-KR" altLang="en-US" sz="2400" b="1" dirty="0" smtClean="0"/>
              <a:t>이루어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지는 </a:t>
            </a:r>
            <a:r>
              <a:rPr lang="ko-KR" altLang="en-US" sz="2400" b="1" dirty="0"/>
              <a:t>소비를 말한다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합리적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20888"/>
            <a:ext cx="2448272" cy="1218627"/>
          </a:xfrm>
          <a:prstGeom prst="rect">
            <a:avLst/>
          </a:prstGeom>
          <a:noFill/>
        </p:spPr>
      </p:pic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941168"/>
            <a:ext cx="2448272" cy="121862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08123"/>
            <a:ext cx="892899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이란 미래의 어느 시점에 갚을 것을 약속하고 </a:t>
            </a:r>
            <a:r>
              <a:rPr lang="ko-KR" altLang="en-US" sz="2400" b="1" dirty="0" smtClean="0"/>
              <a:t>상품이나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돈을 얻을 수 있는 능력을 말한다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신용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신용 거래도 결국에는 갚아야 할 빚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즉 </a:t>
            </a:r>
            <a:r>
              <a:rPr lang="en-US" altLang="ko-KR" sz="2400" b="1" dirty="0" smtClean="0"/>
              <a:t>(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이기 때문에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적절하게 </a:t>
            </a:r>
            <a:r>
              <a:rPr lang="ko-KR" altLang="en-US" sz="2400" b="1" dirty="0"/>
              <a:t>사용하지 않으면 경제생활에 어려움을 겪게 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부채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20888"/>
            <a:ext cx="2448272" cy="1218627"/>
          </a:xfrm>
          <a:prstGeom prst="rect">
            <a:avLst/>
          </a:prstGeom>
          <a:noFill/>
        </p:spPr>
      </p:pic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666" y="4576586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03648" y="2967335"/>
            <a:ext cx="6408712" cy="535531"/>
            <a:chOff x="1325479" y="2967335"/>
            <a:chExt cx="6775841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1692609" y="2967335"/>
              <a:ext cx="640871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과학 기술과 인간 생활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325479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36104" y="4509120"/>
            <a:ext cx="80283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불황기에 소비를 줄이고 저축을 늘린 이유와 주식이나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펀드를 정리하고 적금을 늘린 이유는 무엇일까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4538805"/>
            <a:ext cx="504056" cy="504056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" y="2009960"/>
            <a:ext cx="8988726" cy="228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980728"/>
            <a:ext cx="856895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소득의 효율적 배분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필요성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안정적 경제생활을 위해서는 소득을 소비와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저축으로 </a:t>
            </a:r>
            <a:r>
              <a:rPr lang="ko-KR" altLang="en-US" sz="2400" b="1" dirty="0"/>
              <a:t>합리적으로 배분하는 노력이 필요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전략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지나친 소비와 지나친 저축은 지양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지금 소비하는 것과 미래에 소비하는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것 </a:t>
            </a:r>
            <a:r>
              <a:rPr lang="ko-KR" altLang="en-US" sz="2400" b="1" dirty="0"/>
              <a:t>중 </a:t>
            </a:r>
            <a:r>
              <a:rPr lang="ko-KR" altLang="en-US" sz="2400" b="1" dirty="0" smtClean="0"/>
              <a:t>어떤 </a:t>
            </a:r>
            <a:r>
              <a:rPr lang="ko-KR" altLang="en-US" sz="2400" b="1" dirty="0"/>
              <a:t>것이 합리적인지 판단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저축은 현재와 미래의 소비를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교환하는 것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• </a:t>
            </a:r>
            <a:r>
              <a:rPr lang="ko-KR" altLang="en-US" sz="2400" b="1" dirty="0" smtClean="0"/>
              <a:t>안전성과 </a:t>
            </a:r>
            <a:r>
              <a:rPr lang="ko-KR" altLang="en-US" sz="2400" b="1" dirty="0"/>
              <a:t>수익성 등의 측면에서 예금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채권의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특성을 </a:t>
            </a:r>
            <a:r>
              <a:rPr lang="ko-KR" altLang="en-US" sz="2400" b="1" dirty="0"/>
              <a:t>파악하여 자신의 자산 관리 목적이나 성향에 </a:t>
            </a:r>
            <a:r>
              <a:rPr lang="ko-KR" altLang="en-US" sz="2400" b="1" dirty="0" smtClean="0"/>
              <a:t>맞게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저축 상품을 선택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예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안전성 </a:t>
            </a:r>
            <a:r>
              <a:rPr lang="ko-KR" altLang="en-US" sz="2400" b="1" dirty="0"/>
              <a:t>선호 </a:t>
            </a:r>
            <a:r>
              <a:rPr lang="en-US" altLang="ko-KR" sz="2400" b="1" dirty="0"/>
              <a:t>- </a:t>
            </a:r>
            <a:r>
              <a:rPr lang="ko-KR" altLang="en-US" sz="2400" b="1" dirty="0"/>
              <a:t>예금</a:t>
            </a:r>
            <a:r>
              <a:rPr lang="en-US" altLang="ko-KR" sz="2400" b="1" dirty="0"/>
              <a:t>․</a:t>
            </a:r>
            <a:r>
              <a:rPr lang="ko-KR" altLang="en-US" sz="2400" b="1" dirty="0"/>
              <a:t>채권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수익성 선호 </a:t>
            </a:r>
            <a:r>
              <a:rPr lang="en-US" altLang="ko-KR" sz="2400" b="1" dirty="0" smtClean="0"/>
              <a:t>- </a:t>
            </a:r>
            <a:r>
              <a:rPr lang="ko-KR" altLang="en-US" sz="2400" b="1" dirty="0"/>
              <a:t>주식</a:t>
            </a:r>
            <a:r>
              <a:rPr lang="en-US" altLang="ko-KR" sz="2400" b="1" dirty="0"/>
              <a:t>․</a:t>
            </a:r>
            <a:r>
              <a:rPr lang="ko-KR" altLang="en-US" sz="2400" b="1" dirty="0"/>
              <a:t>펀드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4" y="2492896"/>
            <a:ext cx="2479990" cy="2501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27584" y="112474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소득과 소비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그리고 저축 예상해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23528" y="1890229"/>
            <a:ext cx="8568952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현규의 소비 유형과 투자 </a:t>
            </a:r>
            <a:r>
              <a:rPr lang="ko-KR" altLang="en-US" sz="2400" b="1" dirty="0" smtClean="0"/>
              <a:t>방식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현규는 </a:t>
            </a:r>
            <a:r>
              <a:rPr lang="ko-KR" altLang="en-US" sz="2400" b="1" dirty="0"/>
              <a:t>올해 대학을 갓 졸업하고 인터넷 관련 업체에서 근무하고 있는</a:t>
            </a:r>
            <a:r>
              <a:rPr lang="en-US" altLang="ko-KR" sz="2400" b="1" dirty="0"/>
              <a:t>27</a:t>
            </a:r>
            <a:r>
              <a:rPr lang="ko-KR" altLang="en-US" sz="2400" b="1" dirty="0"/>
              <a:t>세의 신입 사원이다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입사한 첫해의 연봉은 </a:t>
            </a:r>
            <a:r>
              <a:rPr lang="ko-KR" altLang="en-US" sz="2400" b="1" dirty="0" smtClean="0"/>
              <a:t>약 </a:t>
            </a:r>
            <a:r>
              <a:rPr lang="en-US" altLang="ko-KR" sz="2400" b="1" dirty="0" smtClean="0"/>
              <a:t>3,000</a:t>
            </a:r>
            <a:r>
              <a:rPr lang="ko-KR" altLang="en-US" sz="2400" b="1" dirty="0"/>
              <a:t>만 원이며 일 년에 </a:t>
            </a:r>
            <a:r>
              <a:rPr lang="ko-KR" altLang="en-US" sz="2400" b="1" dirty="0" smtClean="0"/>
              <a:t>약 </a:t>
            </a:r>
            <a:r>
              <a:rPr lang="en-US" altLang="ko-KR" sz="2400" b="1" dirty="0" smtClean="0"/>
              <a:t>5</a:t>
            </a:r>
            <a:r>
              <a:rPr lang="en-US" altLang="ko-KR" sz="2400" b="1" dirty="0"/>
              <a:t>% </a:t>
            </a:r>
            <a:r>
              <a:rPr lang="ko-KR" altLang="en-US" sz="2400" b="1" dirty="0"/>
              <a:t>정도씩 임금이 오를 것으로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보인다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그는</a:t>
            </a:r>
            <a:r>
              <a:rPr lang="en-US" altLang="ko-KR" sz="2400" b="1" dirty="0"/>
              <a:t>32</a:t>
            </a:r>
            <a:r>
              <a:rPr lang="ko-KR" altLang="en-US" sz="2400" b="1" dirty="0"/>
              <a:t>세 정도에 결혼할 생각을 가지고 </a:t>
            </a:r>
            <a:r>
              <a:rPr lang="ko-KR" altLang="en-US" sz="2400" b="1" dirty="0" smtClean="0"/>
              <a:t>있고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새로운 </a:t>
            </a:r>
            <a:r>
              <a:rPr lang="ko-KR" altLang="en-US" sz="2400" b="1" dirty="0"/>
              <a:t>디지털 기기가 나오면 꼭 사야 하는 성격이며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해외여행을 </a:t>
            </a:r>
            <a:r>
              <a:rPr lang="ko-KR" altLang="en-US" sz="2400" b="1" dirty="0" smtClean="0"/>
              <a:t>자주 </a:t>
            </a:r>
            <a:r>
              <a:rPr lang="ko-KR" altLang="en-US" sz="2400" b="1" dirty="0"/>
              <a:t>하는 편이다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또한 쓰고 남으면 저축하는 유형이고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공격적인 </a:t>
            </a:r>
            <a:r>
              <a:rPr lang="ko-KR" altLang="en-US" sz="2400" b="1" dirty="0"/>
              <a:t>투자 성향을 가지고 있어 한 곳에 집중해서 </a:t>
            </a:r>
            <a:r>
              <a:rPr lang="ko-KR" altLang="en-US" sz="2400" b="1" dirty="0" smtClean="0"/>
              <a:t>투자한다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국내 경기는 세계 금융 위기의 여파로 향후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년 </a:t>
            </a:r>
            <a:r>
              <a:rPr lang="ko-KR" altLang="en-US" sz="2400" b="1" dirty="0" smtClean="0"/>
              <a:t>정도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불황이 </a:t>
            </a:r>
            <a:r>
              <a:rPr lang="ko-KR" altLang="en-US" sz="2400" b="1" dirty="0"/>
              <a:t>계속될 것으로 예상된다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5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27584" y="112474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소득과 소비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그리고 저축 예상해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23528" y="1890229"/>
            <a:ext cx="8568952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현재 현규의 연간 소득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소비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저축액</a:t>
            </a:r>
            <a:endParaRPr lang="ko-KR" altLang="en-US" sz="2400" b="1" dirty="0"/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66576"/>
              </p:ext>
            </p:extLst>
          </p:nvPr>
        </p:nvGraphicFramePr>
        <p:xfrm>
          <a:off x="323530" y="2636913"/>
          <a:ext cx="8496941" cy="2658236"/>
        </p:xfrm>
        <a:graphic>
          <a:graphicData uri="http://schemas.openxmlformats.org/drawingml/2006/table">
            <a:tbl>
              <a:tblPr/>
              <a:tblGrid>
                <a:gridCol w="1021804"/>
                <a:gridCol w="905513"/>
                <a:gridCol w="1019000"/>
                <a:gridCol w="1021804"/>
                <a:gridCol w="1021804"/>
                <a:gridCol w="1005812"/>
                <a:gridCol w="1005812"/>
                <a:gridCol w="1495392"/>
              </a:tblGrid>
              <a:tr h="6692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연령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수입 항목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 수입액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소득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지출 항목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 지출액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소비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저축 항목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 저축액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37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급여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연봉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3,000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2,000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정기 예금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소비 대 저축 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비율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(%) 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 : 20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주식 투자 손실액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 원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IT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기기 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구입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095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주식 투자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2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해외 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여행비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124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3,000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2,400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600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0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27584" y="112474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소득과 소비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그리고 저축 예상해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467544" y="1743653"/>
            <a:ext cx="8280920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현규의 현재 소비 유형과 투자 방식이 지속된다고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가정했을 </a:t>
            </a:r>
            <a:r>
              <a:rPr lang="ko-KR" altLang="en-US" sz="2400" b="1" dirty="0"/>
              <a:t>때 향후 현규의 재정 상황은 어떻게 될지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연령대별로 </a:t>
            </a:r>
            <a:r>
              <a:rPr lang="ko-KR" altLang="en-US" sz="2400" b="1" dirty="0"/>
              <a:t>예측해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현규는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소득에 비해 생활비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00" b="1" dirty="0" err="1">
                <a:solidFill>
                  <a:schemeClr val="accent2">
                    <a:lumMod val="75000"/>
                  </a:schemeClr>
                </a:solidFill>
              </a:rPr>
              <a:t>해외여행비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, IT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기기 구입비가 과도하게 많다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최소한 소득의 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50%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정도는 저축을 해야 함에도 불구하고 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20%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정도 밖에 저축을 하고 있지 않으며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그것도 분산 투자가 아닌 공격적으로 한 곳에 집중 투자를 하고 있어 손실의 위험을 안고 있다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이런 상황이 계속되면 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30~40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대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시기에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결혼이나 주택 마련과 같은 큰 과업을 이루기 어려울 수 있다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더불어 노후 대비도 이루어지지 않고 있기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때문에 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50~60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대 이후에도 경제적으로 고전할 가능성이 높다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28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27584" y="112474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소득과 소비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그리고 저축 예상해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2178495"/>
            <a:ext cx="856895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안정적인 경제생활을 위해 현규의 소비 유형과 </a:t>
            </a:r>
            <a:r>
              <a:rPr lang="ko-KR" altLang="en-US" sz="2400" b="1" dirty="0" smtClean="0"/>
              <a:t>투자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방식에서 어떤 점을 개선하는 것이 좋을지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생활비의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비중을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50%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이내로 줄이고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해외여행비와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IT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기기 구입비는 연소득의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5%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이내로 줄인다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이렇게 절약한 돈을 정기 예금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연금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보험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주식 등에 분산 투자하는 것이 바람직하다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93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(116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27584" y="112474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소득과 소비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그리고 저축 예상해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6024" y="1772816"/>
            <a:ext cx="8820472" cy="457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50" b="1" dirty="0"/>
              <a:t>활동③ 현규의 안정적인 경제생활을 위해 소득을 </a:t>
            </a:r>
            <a:r>
              <a:rPr lang="ko-KR" altLang="en-US" sz="2350" b="1" dirty="0" smtClean="0"/>
              <a:t>연령대별로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      </a:t>
            </a:r>
            <a:r>
              <a:rPr lang="ko-KR" altLang="en-US" sz="2350" b="1" dirty="0" smtClean="0"/>
              <a:t> </a:t>
            </a:r>
            <a:r>
              <a:rPr lang="ko-KR" altLang="en-US" sz="2350" b="1" dirty="0"/>
              <a:t>나누어 소비와 저축에 적절하게 재분배해 보고</a:t>
            </a:r>
            <a:r>
              <a:rPr lang="en-US" altLang="ko-KR" sz="2350" b="1" dirty="0"/>
              <a:t>, 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       </a:t>
            </a:r>
            <a:r>
              <a:rPr lang="ko-KR" altLang="en-US" sz="2350" b="1" dirty="0" smtClean="0"/>
              <a:t>구체적인 </a:t>
            </a:r>
            <a:r>
              <a:rPr lang="ko-KR" altLang="en-US" sz="2350" b="1" dirty="0"/>
              <a:t>소비와 저축의 방법에 대해서도 조언해 보자</a:t>
            </a:r>
            <a:r>
              <a:rPr lang="en-US" altLang="ko-KR" sz="235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35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총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수입액은 임금 상승률을 감안해 계산한다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소비와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지출 비율은 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90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쪽의 생애 </a:t>
            </a:r>
            <a:r>
              <a:rPr lang="ko-KR" altLang="en-US" sz="2350" b="1" dirty="0" err="1">
                <a:solidFill>
                  <a:schemeClr val="accent2">
                    <a:lumMod val="75000"/>
                  </a:schemeClr>
                </a:solidFill>
              </a:rPr>
              <a:t>주기별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 수입과 지출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곡선을</a:t>
            </a:r>
            <a:endParaRPr lang="en-US" altLang="ko-KR" sz="235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35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참고한다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취업 이후 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50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대 초반까지는 저축의 비율을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높이는 것</a:t>
            </a:r>
            <a:endParaRPr lang="en-US" altLang="ko-KR" sz="235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35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이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바람직하고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, 50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대 후반부터는 점차 소비의 비율을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줄인다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ko-KR" sz="2350" b="1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대부터 노후 대비를 준비하는 것이 좋다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일반적으로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청년기에는 수익성을 중시하는 투자 방식을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장년</a:t>
            </a:r>
            <a:endParaRPr lang="en-US" altLang="ko-KR" sz="235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35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으로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넘어가면서 안정적인 투자 방식으로 전환하는 것이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좋다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217501"/>
            <a:ext cx="5256584" cy="47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안정적 경제생활을 위한 합리적 선택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3995936" y="332656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05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1855</Words>
  <Application>Microsoft Office PowerPoint</Application>
  <PresentationFormat>화면 슬라이드 쇼(4:3)</PresentationFormat>
  <Paragraphs>307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722</cp:revision>
  <dcterms:created xsi:type="dcterms:W3CDTF">2013-04-05T04:18:36Z</dcterms:created>
  <dcterms:modified xsi:type="dcterms:W3CDTF">2015-11-30T06:33:47Z</dcterms:modified>
</cp:coreProperties>
</file>