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28" r:id="rId7"/>
    <p:sldId id="315" r:id="rId8"/>
    <p:sldId id="329" r:id="rId9"/>
    <p:sldId id="330" r:id="rId10"/>
    <p:sldId id="325" r:id="rId11"/>
    <p:sldId id="331" r:id="rId12"/>
    <p:sldId id="332" r:id="rId13"/>
    <p:sldId id="333" r:id="rId14"/>
    <p:sldId id="334" r:id="rId15"/>
    <p:sldId id="335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일과 여가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여가 생활의 설계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어떻게 하면 여가를 잘 활용할 수 있을까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07504" y="1651203"/>
            <a:ext cx="8928992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알차고 체계적인 여가 생활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이렇게 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 smtClean="0"/>
          </a:p>
          <a:p>
            <a:pPr algn="just">
              <a:lnSpc>
                <a:spcPct val="120000"/>
              </a:lnSpc>
            </a:pPr>
            <a:r>
              <a:rPr lang="ko-KR" altLang="en-US" sz="2100" b="1" dirty="0" smtClean="0"/>
              <a:t> 청소년들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특히 중</a:t>
            </a:r>
            <a:r>
              <a:rPr lang="en-US" altLang="ko-KR" sz="2100" b="1" dirty="0"/>
              <a:t>·</a:t>
            </a:r>
            <a:r>
              <a:rPr lang="ko-KR" altLang="en-US" sz="2100" b="1" dirty="0"/>
              <a:t>고등학생들의 고민 중 하나는 악기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운동 등 공부 </a:t>
            </a:r>
            <a:r>
              <a:rPr lang="ko-KR" altLang="en-US" sz="2100" b="1" dirty="0" smtClean="0"/>
              <a:t>외의 </a:t>
            </a:r>
            <a:r>
              <a:rPr lang="ko-KR" altLang="en-US" sz="2100" b="1" dirty="0"/>
              <a:t>활동을 할 시간이 없다는 것이다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국제 청소년 성취 포상제는 </a:t>
            </a:r>
            <a:r>
              <a:rPr lang="ko-KR" altLang="en-US" sz="2100" b="1" dirty="0" smtClean="0"/>
              <a:t>자신이 </a:t>
            </a:r>
            <a:r>
              <a:rPr lang="ko-KR" altLang="en-US" sz="2100" b="1" dirty="0"/>
              <a:t>평소에 하고 싶었던 일들을 정하고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목표와 계획을 세워 달성하면 </a:t>
            </a:r>
            <a:r>
              <a:rPr lang="ko-KR" altLang="en-US" sz="2100" b="1" dirty="0" smtClean="0"/>
              <a:t>칭찬해 </a:t>
            </a:r>
            <a:r>
              <a:rPr lang="ko-KR" altLang="en-US" sz="2100" b="1" dirty="0"/>
              <a:t>주는 프로그램이다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국제 청소년 성취 포상제는 만 </a:t>
            </a:r>
            <a:r>
              <a:rPr lang="en-US" altLang="ko-KR" sz="2100" b="1" dirty="0"/>
              <a:t>14~25</a:t>
            </a:r>
            <a:r>
              <a:rPr lang="ko-KR" altLang="en-US" sz="2100" b="1" dirty="0"/>
              <a:t>세 사이의 </a:t>
            </a:r>
            <a:r>
              <a:rPr lang="ko-KR" altLang="en-US" sz="2100" b="1" dirty="0" smtClean="0"/>
              <a:t>청소년들이 </a:t>
            </a:r>
            <a:r>
              <a:rPr lang="ko-KR" altLang="en-US" sz="2100" b="1" dirty="0"/>
              <a:t>자기 계발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신체 단련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봉사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탐험의 </a:t>
            </a:r>
            <a:r>
              <a:rPr lang="en-US" altLang="ko-KR" sz="2100" b="1" dirty="0"/>
              <a:t>4</a:t>
            </a:r>
            <a:r>
              <a:rPr lang="ko-KR" altLang="en-US" sz="2100" b="1" dirty="0"/>
              <a:t>가지 영역에서 스스로 어떤 활동을 할 것인지 정하고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주 단위로 세부 계획을 세워 매주 </a:t>
            </a:r>
            <a:r>
              <a:rPr lang="ko-KR" altLang="en-US" sz="2100" b="1" dirty="0" smtClean="0"/>
              <a:t>활동하는 </a:t>
            </a:r>
            <a:r>
              <a:rPr lang="ko-KR" altLang="en-US" sz="2100" b="1" dirty="0"/>
              <a:t>프로그램이다</a:t>
            </a:r>
            <a:r>
              <a:rPr lang="en-US" altLang="ko-KR" sz="2100" b="1" dirty="0"/>
              <a:t>. </a:t>
            </a:r>
            <a:r>
              <a:rPr lang="ko-KR" altLang="en-US" sz="2100" b="1" dirty="0" smtClean="0"/>
              <a:t>이렇게 </a:t>
            </a:r>
            <a:r>
              <a:rPr lang="en-US" altLang="ko-KR" sz="2100" b="1" dirty="0" smtClean="0"/>
              <a:t>4</a:t>
            </a:r>
            <a:r>
              <a:rPr lang="ko-KR" altLang="en-US" sz="2100" b="1" dirty="0" smtClean="0"/>
              <a:t>가지 영역을 모두 수행하면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국제 청소년 성취 포상제를 주관하는 여성 </a:t>
            </a:r>
            <a:r>
              <a:rPr lang="ko-KR" altLang="en-US" sz="2100" b="1" dirty="0" err="1" smtClean="0"/>
              <a:t>가족부와</a:t>
            </a:r>
            <a:r>
              <a:rPr lang="ko-KR" altLang="en-US" sz="2100" b="1" dirty="0" smtClean="0"/>
              <a:t> 한국 청소년 활동 진흥원으로부터 포상을 받을 수 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이 프로그램의 가장 큰 매력은 매일 반복되는 일상에서 벗어나 일주일에 몇 시간씩 내가 하고 싶었던 활동을 할 수 있다는 것이다</a:t>
            </a:r>
            <a:r>
              <a:rPr lang="en-US" altLang="ko-KR" sz="2100" b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                      - </a:t>
            </a:r>
            <a:r>
              <a:rPr lang="ko-KR" altLang="en-US" sz="2100" b="1" dirty="0" smtClean="0"/>
              <a:t>경향신문</a:t>
            </a:r>
            <a:r>
              <a:rPr lang="en-US" altLang="ko-KR" sz="2100" b="1" dirty="0" smtClean="0"/>
              <a:t>, 2011. 10. 3. -</a:t>
            </a:r>
            <a:endParaRPr lang="ko-KR" altLang="en-US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5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어떻게 하면 여가를 잘 활용할 수 있을까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11490"/>
            <a:ext cx="88180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1] </a:t>
            </a:r>
            <a:r>
              <a:rPr lang="ko-KR" altLang="en-US" sz="2400" b="1" dirty="0" smtClean="0"/>
              <a:t>알차고 체계적인 여가 생활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이렇게 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6209554"/>
            <a:ext cx="356297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ea typeface="나눔고딕 ExtraBold"/>
              </a:rPr>
              <a:t>▲ 우리나라 청소년의 여가 활용 실태</a:t>
            </a:r>
            <a:endParaRPr lang="ko-KR" altLang="en-US" sz="1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6470510" cy="37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0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어떻게 하면 여가를 잘 활용할 수 있을까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10787"/>
            <a:ext cx="8818013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은퇴 이후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여가를 통해 새로운 삶을 </a:t>
            </a:r>
            <a:r>
              <a:rPr lang="ko-KR" altLang="en-US" sz="2400" b="1" dirty="0" smtClean="0"/>
              <a:t>살다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en-US" altLang="ko-KR" sz="2100" b="1" dirty="0" smtClean="0"/>
              <a:t> 30</a:t>
            </a:r>
            <a:r>
              <a:rPr lang="ko-KR" altLang="en-US" sz="2100" b="1" dirty="0"/>
              <a:t>년 넘게 공무원으로 성실하게 살아온 김○○ 씨는 은퇴 이후 막막함을 느꼈다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평생 일에만 매달리며 산 탓에 여가를 제대로 보내 본 적이 없어 남는 시간을 어떻게 보내야 할지 몰랐던 것이다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몇 달 동안 하는 일 없이 집에만 있던 김 씨는 더는 안 되겠다 싶어 앞으로의 삶을 설계하고 실천했다</a:t>
            </a:r>
            <a:r>
              <a:rPr lang="en-US" altLang="ko-KR" sz="2100" b="1" dirty="0"/>
              <a:t>. </a:t>
            </a:r>
            <a:r>
              <a:rPr lang="ko-KR" altLang="en-US" sz="2100" b="1" dirty="0" err="1"/>
              <a:t>그동안</a:t>
            </a:r>
            <a:r>
              <a:rPr lang="ko-KR" altLang="en-US" sz="2100" b="1" dirty="0"/>
              <a:t> 소홀했던 아내와의 시간을 갖기 위해 매일 아침 아내와 함께 걷기 운동을 하며 소소한 대화를 나누었다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평일 낮에는 시간이 없어 엄두를 내지 못했던 서예와 전각을 문화 센터에서 배우고</a:t>
            </a:r>
            <a:r>
              <a:rPr lang="en-US" altLang="ko-KR" sz="2100" b="1" dirty="0"/>
              <a:t>, </a:t>
            </a:r>
            <a:r>
              <a:rPr lang="ko-KR" altLang="en-US" sz="2100" b="1" dirty="0"/>
              <a:t>동네의 다른 은퇴한 사람들과 바둑 모임을 만들어 아마추어 바둑 대회 참가를 준비했다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또한 은퇴한 </a:t>
            </a:r>
            <a:r>
              <a:rPr lang="ko-KR" altLang="en-US" sz="2100" b="1" dirty="0" smtClean="0"/>
              <a:t>뒤로 “</a:t>
            </a:r>
            <a:r>
              <a:rPr lang="ko-KR" altLang="en-US" sz="2100" b="1" dirty="0"/>
              <a:t>버는 것 없이 쓰기만 한다</a:t>
            </a:r>
            <a:r>
              <a:rPr lang="en-US" altLang="ko-KR" sz="2100" b="1" dirty="0"/>
              <a:t>.”</a:t>
            </a:r>
            <a:r>
              <a:rPr lang="ko-KR" altLang="en-US" sz="2100" b="1" dirty="0"/>
              <a:t>라는 느낌을 지울 수 없어 허전했던 마음을 주말마다 아내와 함께 홀로 사는 노인을 찾아가 말벗이 되어 주는 봉사 활동을 하면서 극복할 수 있었다</a:t>
            </a:r>
            <a:r>
              <a:rPr lang="en-US" altLang="ko-KR" sz="2100" b="1" dirty="0"/>
              <a:t>.</a:t>
            </a:r>
            <a:endParaRPr lang="ko-KR" altLang="en-US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20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어떻게 하면 여가를 잘 활용할 수 있을까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810787"/>
            <a:ext cx="8818013" cy="48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활동</a:t>
            </a:r>
            <a:r>
              <a:rPr lang="ko-KR" altLang="en-US" sz="2300" b="1" dirty="0"/>
              <a:t>① </a:t>
            </a: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1]</a:t>
            </a:r>
            <a:r>
              <a:rPr lang="ko-KR" altLang="en-US" sz="2300" b="1" dirty="0"/>
              <a:t>의 국제 청소년 성취 포상제 </a:t>
            </a:r>
            <a:r>
              <a:rPr lang="ko-KR" altLang="en-US" sz="2300" b="1" dirty="0" smtClean="0"/>
              <a:t>홈페이지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(</a:t>
            </a:r>
            <a:r>
              <a:rPr lang="en-US" altLang="ko-KR" sz="2300" b="1" dirty="0"/>
              <a:t>http://www.koraward.or.kr/)</a:t>
            </a:r>
            <a:r>
              <a:rPr lang="ko-KR" altLang="en-US" sz="2300" b="1" dirty="0"/>
              <a:t>를 방문하여 운영기관 </a:t>
            </a:r>
            <a:r>
              <a:rPr lang="ko-KR" altLang="en-US" sz="2300" b="1" dirty="0" smtClean="0"/>
              <a:t>및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활동 프로그램을 살펴보고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자신이 활용할 수 있는 </a:t>
            </a:r>
            <a:r>
              <a:rPr lang="ko-KR" altLang="en-US" sz="2300" b="1" dirty="0" smtClean="0"/>
              <a:t>것은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무엇인지 찾아보자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자기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계발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신체 단련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봉사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탐험의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가지 영역에서 자신이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평소에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하고 싶었던 일을 선택해 본다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/>
              <a:t>활동② </a:t>
            </a: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1]</a:t>
            </a:r>
            <a:r>
              <a:rPr lang="ko-KR" altLang="en-US" sz="2300" b="1" dirty="0"/>
              <a:t>과 </a:t>
            </a: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2]</a:t>
            </a:r>
            <a:r>
              <a:rPr lang="ko-KR" altLang="en-US" sz="2300" b="1" dirty="0"/>
              <a:t>를 참고하여 자신이 희망하는 </a:t>
            </a:r>
            <a:r>
              <a:rPr lang="ko-KR" altLang="en-US" sz="2300" b="1" dirty="0" smtClean="0"/>
              <a:t>방향으로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여가를 설계해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자신이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흥미를 느낄 수 있는 여가 활동을 선택해 보고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가능하면 적극적인 여가 활동이 될 수 있는 것들을 중심으로 설계해 본다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458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9357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755576" y="1247148"/>
            <a:ext cx="786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여가를 포기하고 일에 몰두하는 삶이 행복을 보장하는가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2239353"/>
            <a:ext cx="845797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나타나는 우리나라 근로 문화의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문제점은 </a:t>
            </a:r>
            <a:r>
              <a:rPr lang="ko-KR" altLang="en-US" sz="2400" b="1" dirty="0"/>
              <a:t>무엇인지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제시된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자료를 종합해 보면 우리나라 근로자들은 자신의 삶을 향상시키기 위해 일을 하기 보다는 생계유지만을 위해 일하는 것처럼 느껴진다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이로 인해 근무 시간은 길지만 업무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몰입도나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노동 생산성은 떨어지는 비효율적인 근로 문화가 나타나고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68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9357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755576" y="1247148"/>
            <a:ext cx="786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여가를 포기하고 일에 몰두하는 삶이 행복을 보장하는가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772816"/>
            <a:ext cx="8818013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일과 여가와 관련하여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시사하는 바는 </a:t>
            </a:r>
            <a:r>
              <a:rPr lang="ko-KR" altLang="en-US" sz="2400" b="1" dirty="0" smtClean="0"/>
              <a:t>무엇인지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정리해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일과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여가의 균형을 통해 생계유지는 물론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자기 계발이나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자아실현을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이룰 수 있다는 것을 보여 주고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참고하여 일과 여가가 삶의 질에 </a:t>
            </a:r>
            <a:r>
              <a:rPr lang="ko-KR" altLang="en-US" sz="2400" b="1" dirty="0" smtClean="0"/>
              <a:t>미치는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영향과 관련하여 우리가 지향해야 할 근로 문화에 대해 </a:t>
            </a:r>
            <a:r>
              <a:rPr lang="ko-KR" altLang="en-US" sz="2400" b="1" dirty="0" smtClean="0"/>
              <a:t>논술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186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80131"/>
            <a:ext cx="89289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직업적 </a:t>
            </a:r>
            <a:r>
              <a:rPr lang="ko-KR" altLang="en-US" sz="2400" b="1" dirty="0"/>
              <a:t>활동 외의 활동으로 소비하는 시간을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)</a:t>
            </a:r>
            <a:r>
              <a:rPr lang="ko-KR" altLang="en-US" sz="2400" b="1" dirty="0"/>
              <a:t>라고 </a:t>
            </a:r>
            <a:r>
              <a:rPr lang="ko-KR" altLang="en-US" sz="2400" b="1" dirty="0" smtClean="0"/>
              <a:t>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국민 전체의 소득 수준이 높아지면서 근로 시간이 </a:t>
            </a:r>
            <a:r>
              <a:rPr lang="ko-KR" altLang="en-US" sz="2400" b="1" dirty="0" smtClean="0"/>
              <a:t>단축되고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   )</a:t>
            </a:r>
            <a:r>
              <a:rPr lang="ko-KR" altLang="en-US" sz="2400" b="1" dirty="0"/>
              <a:t>가 확대되는 환경 속에서 여가의 </a:t>
            </a:r>
            <a:r>
              <a:rPr lang="ko-KR" altLang="en-US" sz="2400" b="1" dirty="0" smtClean="0"/>
              <a:t>중요성이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점차 </a:t>
            </a:r>
            <a:r>
              <a:rPr lang="ko-KR" altLang="en-US" sz="2400" b="1" dirty="0"/>
              <a:t>강조되고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주</a:t>
            </a:r>
            <a:r>
              <a:rPr lang="en-US" altLang="ko-KR" sz="2400" b="1" dirty="0">
                <a:solidFill>
                  <a:srgbClr val="FF0000"/>
                </a:solidFill>
              </a:rPr>
              <a:t>5</a:t>
            </a:r>
            <a:r>
              <a:rPr lang="ko-KR" altLang="en-US" sz="2400" b="1" dirty="0">
                <a:solidFill>
                  <a:srgbClr val="FF0000"/>
                </a:solidFill>
              </a:rPr>
              <a:t>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근무제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12799"/>
            <a:ext cx="2520280" cy="121862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68630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생활 수준이 향상되고 여가의 중요성이 커짐에 따라 </a:t>
            </a:r>
            <a:r>
              <a:rPr lang="en-US" altLang="ko-KR" sz="2400" b="1" dirty="0" smtClean="0"/>
              <a:t>(        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여가보다는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 </a:t>
            </a:r>
            <a:r>
              <a:rPr lang="ko-KR" altLang="en-US" sz="2400" b="1" dirty="0"/>
              <a:t>여가의 비중이 증가하고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소극적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적극적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여가는 일에 대한 성취감을 높여 주고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북돋아 </a:t>
            </a:r>
            <a:r>
              <a:rPr lang="ko-KR" altLang="en-US" sz="2400" b="1" dirty="0"/>
              <a:t>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근로 의욕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81128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24931"/>
            <a:ext cx="2808312" cy="121862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1007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여가를 통해 자기 계발을 함으로써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을 이룰 </a:t>
            </a:r>
            <a:r>
              <a:rPr lang="ko-KR" altLang="en-US" sz="2400" b="1" dirty="0" smtClean="0"/>
              <a:t>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자아실현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우리나라의 여가 문화는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여가에 치중되는 </a:t>
            </a:r>
            <a:r>
              <a:rPr lang="ko-KR" altLang="en-US" sz="2400" b="1" dirty="0" smtClean="0"/>
              <a:t>경향을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나타낸다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소극적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삶의 질 향상을 위해서는 일과 여가를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 </a:t>
            </a:r>
            <a:r>
              <a:rPr lang="ko-KR" altLang="en-US" sz="2400" b="1" dirty="0" smtClean="0"/>
              <a:t>설계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하기 위한 </a:t>
            </a:r>
            <a:r>
              <a:rPr lang="ko-KR" altLang="en-US" sz="2400" b="1" dirty="0"/>
              <a:t>노력이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조화롭게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15" y="5387064"/>
            <a:ext cx="1997517" cy="994264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65131"/>
            <a:ext cx="1997517" cy="994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826" y="3429000"/>
            <a:ext cx="1997517" cy="99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35696" y="2967335"/>
            <a:ext cx="6408712" cy="935064"/>
            <a:chOff x="1325479" y="2967335"/>
            <a:chExt cx="6775841" cy="935064"/>
          </a:xfrm>
        </p:grpSpPr>
        <p:sp>
          <p:nvSpPr>
            <p:cNvPr id="3" name="TextBox 2"/>
            <p:cNvSpPr txBox="1"/>
            <p:nvPr/>
          </p:nvSpPr>
          <p:spPr>
            <a:xfrm>
              <a:off x="1692609" y="2967335"/>
              <a:ext cx="6408711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글로벌 시대의 국제 금융 환경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2547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924944"/>
            <a:ext cx="524480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현대 사회에서 여가의 의미와 필요성을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일과 여가의 균형을 고려하여 바람직한 여가 생활을 설계할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03181" cy="4034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104" y="5374256"/>
            <a:ext cx="802838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 일정표는 어느 직장인의 한 달 일정을 정리한 것이다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 사람의 여가 생활을 어떻게 평가할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6" y="5403941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36115"/>
            <a:ext cx="856895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여가의 의미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여가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직업적 활동 외의 활동으로 소비하는 시간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여가에 대한 인식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소득 수준이 향상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일 </a:t>
            </a:r>
            <a:r>
              <a:rPr lang="ko-KR" altLang="en-US" sz="2400" b="1" dirty="0" smtClean="0"/>
              <a:t>근무제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확산 등으로 인해 여가의 중요성 증대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여가의 양상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소득적인 여가 활동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적극적인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여가 </a:t>
            </a:r>
            <a:r>
              <a:rPr lang="ko-KR" altLang="en-US" sz="2400" b="1" dirty="0"/>
              <a:t>활동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48478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여가의 중요성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근로의욕 제고 효과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자기 계발 및 자아실현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여가를 통해 더 나은 삶 설계 → 삶의 질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피로 해소 및 가족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친구와의 유대 강화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980728"/>
            <a:ext cx="8424936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여가 생활의 설계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우리나라의 여가 문화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소극적 여가를 지향하는 경향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소극적 여가보다는 적극적 여가가 삶의 활력을 </a:t>
            </a:r>
            <a:r>
              <a:rPr lang="ko-KR" altLang="en-US" sz="2400" b="1" dirty="0" smtClean="0"/>
              <a:t>증진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시키는데 </a:t>
            </a:r>
            <a:r>
              <a:rPr lang="ko-KR" altLang="en-US" sz="2400" b="1" dirty="0"/>
              <a:t>도움이 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소극적 여가와 적극적 여가를 조화롭게 설계하는 </a:t>
            </a:r>
            <a:r>
              <a:rPr lang="ko-KR" altLang="en-US" sz="2400" b="1" dirty="0" smtClean="0"/>
              <a:t>것이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중요함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일과 여가가 균형을 이룰 수 있도록 여가 생활을 </a:t>
            </a:r>
            <a:r>
              <a:rPr lang="ko-KR" altLang="en-US" sz="2400" b="1" dirty="0" smtClean="0"/>
              <a:t>설계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해야 </a:t>
            </a:r>
            <a:r>
              <a:rPr lang="ko-KR" altLang="en-US" sz="2400" b="1" dirty="0"/>
              <a:t>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626" y="6358749"/>
            <a:ext cx="208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적극적인 여가 생활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27274" y="6373601"/>
            <a:ext cx="208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소극적인 여가 생활</a:t>
            </a:r>
            <a:endParaRPr lang="ko-KR" altLang="en-US" sz="15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17" y="4305429"/>
            <a:ext cx="3113507" cy="210473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77" y="4293096"/>
            <a:ext cx="3018079" cy="21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통계로 보는 </a:t>
            </a:r>
            <a:r>
              <a:rPr lang="ko-KR" altLang="en-US" sz="2800" b="1" dirty="0" smtClean="0"/>
              <a:t>우리나라의 </a:t>
            </a:r>
            <a:r>
              <a:rPr lang="ko-KR" altLang="en-US" sz="2800" b="1" dirty="0"/>
              <a:t>여가 활용 실태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854" y="5057426"/>
            <a:ext cx="290306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ea typeface="나눔고딕 ExtraBold"/>
              </a:rPr>
              <a:t>▲ 숫자로 보는 한국인의 여가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5033621"/>
            <a:ext cx="2903066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ea typeface="나눔고딕 ExtraBold"/>
              </a:rPr>
              <a:t>▲ 여가를 즐기지 못하는 이유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0216"/>
            <a:ext cx="8681975" cy="28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통계로 보는 우리나라의 여가 활용 실태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8483" y="2001029"/>
            <a:ext cx="8601989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한국인은 </a:t>
            </a:r>
            <a:r>
              <a:rPr lang="ko-KR" altLang="en-US" sz="2400" b="1" dirty="0"/>
              <a:t>여가를 어떻게 보낼까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두 명 가운데 한 명은 여가 시간이 부족하다고 느끼고 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실내에서 여가 활동을 하는 사람들이 많다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즉 적극적으로 여가를 활용하지 못하고 있는 </a:t>
            </a:r>
            <a:r>
              <a:rPr lang="ko-KR" altLang="en-US" sz="2400" b="1" dirty="0" smtClean="0"/>
              <a:t>것이다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그렇다면 적극적으로 여가를 즐기지 못하는 이유는 </a:t>
            </a:r>
            <a:r>
              <a:rPr lang="ko-KR" altLang="en-US" sz="2400" b="1" dirty="0" smtClean="0"/>
              <a:t>무엇일까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크게 시간 부족과 자금 부족으로 나누어 조사해 보니 나이가 적을수록 시간이 부족해서 여가를 즐기지 못하고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나이가 </a:t>
            </a:r>
            <a:r>
              <a:rPr lang="ko-KR" altLang="en-US" sz="2400" b="1" dirty="0"/>
              <a:t>많을수록 돈이 부족해서 여가를 즐기지 못한다는 </a:t>
            </a:r>
            <a:r>
              <a:rPr lang="ko-KR" altLang="en-US" sz="2400" b="1" dirty="0" smtClean="0"/>
              <a:t>상반된 결과가 </a:t>
            </a:r>
            <a:r>
              <a:rPr lang="ko-KR" altLang="en-US" sz="2400" b="1" dirty="0"/>
              <a:t>나왔다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314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통계로 보는 우리나라의 여가 활용 실태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여가 생활의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8483" y="2001029"/>
            <a:ext cx="88180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자신의 여가 활용은 어떠한지 위의 통계 자료와 비교해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아래 표를 작성하여 통계 자료와 비교해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78470"/>
              </p:ext>
            </p:extLst>
          </p:nvPr>
        </p:nvGraphicFramePr>
        <p:xfrm>
          <a:off x="395536" y="3573016"/>
          <a:ext cx="8352929" cy="1872208"/>
        </p:xfrm>
        <a:graphic>
          <a:graphicData uri="http://schemas.openxmlformats.org/drawingml/2006/table">
            <a:tbl>
              <a:tblPr/>
              <a:tblGrid>
                <a:gridCol w="693254"/>
                <a:gridCol w="693254"/>
                <a:gridCol w="1114264"/>
                <a:gridCol w="1114264"/>
                <a:gridCol w="1254600"/>
                <a:gridCol w="1254600"/>
                <a:gridCol w="1114264"/>
                <a:gridCol w="1114429"/>
              </a:tblGrid>
              <a:tr h="39665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 시간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월평균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 비용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연평균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휴가 일수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건강을 위한 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여부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주된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 공간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동호회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활동 여부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 활동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여부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휴일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993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실내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0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1199</Words>
  <Application>Microsoft Office PowerPoint</Application>
  <PresentationFormat>화면 슬라이드 쇼(4:3)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601</cp:revision>
  <dcterms:created xsi:type="dcterms:W3CDTF">2013-04-05T04:18:36Z</dcterms:created>
  <dcterms:modified xsi:type="dcterms:W3CDTF">2014-02-21T14:12:00Z</dcterms:modified>
</cp:coreProperties>
</file>