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308" r:id="rId6"/>
    <p:sldId id="278" r:id="rId7"/>
    <p:sldId id="323" r:id="rId8"/>
    <p:sldId id="324" r:id="rId9"/>
    <p:sldId id="325" r:id="rId10"/>
    <p:sldId id="315" r:id="rId11"/>
    <p:sldId id="326" r:id="rId12"/>
    <p:sldId id="327" r:id="rId13"/>
    <p:sldId id="316" r:id="rId14"/>
    <p:sldId id="272" r:id="rId15"/>
    <p:sldId id="307" r:id="rId16"/>
    <p:sldId id="322" r:id="rId17"/>
    <p:sldId id="267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835696" y="3682301"/>
            <a:ext cx="4896544" cy="825403"/>
            <a:chOff x="1835696" y="3682301"/>
            <a:chExt cx="4896544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1835696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          2. </a:t>
              </a:r>
              <a:r>
                <a:rPr lang="ko-KR" altLang="en-US" sz="2400" b="1" dirty="0" smtClean="0">
                  <a:latin typeface="+mj-lt"/>
                </a:rPr>
                <a:t>일과 여가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131840" y="4149080"/>
              <a:ext cx="3600400" cy="358624"/>
              <a:chOff x="3286460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502484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근로자의 권리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8646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2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814" y="1196752"/>
            <a:ext cx="262778" cy="37630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899592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청소년 취업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제대로 알고 합시다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근로자의 권리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028" name="Picture 4" descr="C:\Users\user\Desktop\1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386483" y="2330774"/>
            <a:ext cx="1656184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오늘부터 일하면 돼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우선 청소부터 하렴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674779" y="2366986"/>
            <a:ext cx="1656184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그 전에 근로 계약서부터 작성해야죠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814975" y="2256667"/>
            <a:ext cx="1764196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난 최저 임금이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6,030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원인데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넌 학생이니까 덜 받는 건가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074590" y="2195990"/>
            <a:ext cx="2051720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70" b="1" dirty="0" err="1" smtClean="0">
                <a:latin typeface="맑은 고딕" pitchFamily="50" charset="-127"/>
                <a:ea typeface="맑은 고딕" pitchFamily="50" charset="-127"/>
              </a:rPr>
              <a:t>아니예요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청소년도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성인과 동일한 최저 임금이</a:t>
            </a:r>
            <a:endParaRPr lang="en-US" altLang="ko-KR" sz="1170" b="1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적용된답니다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40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814" y="1196752"/>
            <a:ext cx="262778" cy="37630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899592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청소년 취업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제대로 알고 합시다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근로자의 권리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3499658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31540" y="2525995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사장님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저 여기서 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일하고 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싶은데요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19772" y="2453987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안돼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청소년 유해 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업소에서 청소년이 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일하는 것은 위법한 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행위란다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535996" y="2276872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조심하지 그랬어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오늘 일당까지는 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줄 테니 내일부터는 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안 나와도 된다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183146" y="2348880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일하다가 다친 거니까 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산채 보험 처리해 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주세요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5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814" y="1196752"/>
            <a:ext cx="262778" cy="37630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899592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청소년 취업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제대로 알고 합시다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근로자의 권리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306"/>
            <a:ext cx="9144000" cy="3906982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7056068" y="2322137"/>
            <a:ext cx="1890314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청소년의 근로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시간은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원칙적으로 하루 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시간을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초과할 수 </a:t>
            </a:r>
            <a:r>
              <a:rPr lang="ko-KR" altLang="en-US" sz="1170" b="1" dirty="0">
                <a:latin typeface="맑은 고딕" pitchFamily="50" charset="-127"/>
                <a:ea typeface="맑은 고딕" pitchFamily="50" charset="-127"/>
              </a:rPr>
              <a:t>없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단다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627784" y="2345921"/>
            <a:ext cx="1800200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70" b="1" dirty="0" err="1" smtClean="0">
                <a:latin typeface="맑은 고딕" pitchFamily="50" charset="-127"/>
                <a:ea typeface="맑은 고딕" pitchFamily="50" charset="-127"/>
              </a:rPr>
              <a:t>휴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벌써 석 달째야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 1350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에 전화해 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봐야겠다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572000" y="2330330"/>
            <a:ext cx="1800200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방학이라서 하루 종일 일할 수 있는데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여기서 일할 수 있을까요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79512" y="2402338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회사 사정이 어려워서 이번 달에도 월급을 줄 수가 없구나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조금만 더 기다려 줄 수 있니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40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814" y="1196752"/>
            <a:ext cx="262778" cy="37630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직사각형 12"/>
          <p:cNvSpPr/>
          <p:nvPr/>
        </p:nvSpPr>
        <p:spPr>
          <a:xfrm>
            <a:off x="395536" y="2128788"/>
            <a:ext cx="8604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자신이나 친구가 경험한 근로 조건과 환경이 위에서 언급된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조건을 </a:t>
            </a:r>
            <a:r>
              <a:rPr lang="ko-KR" altLang="en-US" sz="2400" b="1" dirty="0"/>
              <a:t>충족하고 있는지 </a:t>
            </a:r>
            <a:r>
              <a:rPr lang="ko-KR" altLang="en-US" sz="2200" b="1" dirty="0"/>
              <a:t>○</a:t>
            </a:r>
            <a:r>
              <a:rPr lang="en-US" altLang="ko-KR" sz="2400" b="1" dirty="0"/>
              <a:t>, ×</a:t>
            </a:r>
            <a:r>
              <a:rPr lang="ko-KR" altLang="en-US" sz="2400" b="1" dirty="0"/>
              <a:t>로 표시해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그동안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자신이 일했던 것들을 나열한 후 위의 표에 있는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항목들을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하나하나 체크해 보도록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근로자의 권리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99592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청소년 취업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제대로 알고 합시다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7551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39085"/>
            <a:ext cx="8640960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임금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근로 시간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휴일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휴가 제도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근로 환경 등은 </a:t>
            </a:r>
            <a:r>
              <a:rPr lang="ko-KR" altLang="en-US" sz="2400" b="1" dirty="0" smtClean="0"/>
              <a:t>개인이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자아를 실현하고 인간다운 삶을 사는데 중요한 영향을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미치는 </a:t>
            </a:r>
            <a:r>
              <a:rPr lang="en-US" altLang="ko-KR" sz="2400" b="1" dirty="0" smtClean="0"/>
              <a:t>( 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이다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marL="457200" indent="-457200" fontAlgn="base">
              <a:lnSpc>
                <a:spcPct val="30000"/>
              </a:lnSpc>
              <a:buAutoNum type="arabicPeriod"/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근로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조건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6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현대 사회에서는 최소한의 근로 조건을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)</a:t>
            </a:r>
            <a:r>
              <a:rPr lang="ko-KR" altLang="en-US" sz="2400" b="1" dirty="0"/>
              <a:t>으로 정하고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3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법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6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근로자의 권리를 법으로 명시하는 것은 근로자가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사용자에 </a:t>
            </a:r>
            <a:r>
              <a:rPr lang="ko-KR" altLang="en-US" sz="2400" b="1" dirty="0"/>
              <a:t>비해 사회적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)</a:t>
            </a:r>
            <a:r>
              <a:rPr lang="ko-KR" altLang="en-US" sz="2400" b="1" dirty="0"/>
              <a:t>의 위치에 있기 때문이다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3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약자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0767" y="2313084"/>
            <a:ext cx="1863155" cy="92738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근로자의 권리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7" y="3933056"/>
            <a:ext cx="1863155" cy="927385"/>
          </a:xfrm>
          <a:prstGeom prst="rect">
            <a:avLst/>
          </a:prstGeom>
          <a:noFill/>
        </p:spPr>
      </p:pic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4941" y="5589240"/>
            <a:ext cx="1863155" cy="927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468630"/>
            <a:ext cx="8622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en-US" altLang="ko-KR" sz="2400" b="1" dirty="0" smtClean="0"/>
              <a:t>(        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나 법정 근로 시간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최저 취업 연령의 </a:t>
            </a:r>
            <a:r>
              <a:rPr lang="ko-KR" altLang="en-US" sz="2400" b="1" dirty="0" smtClean="0"/>
              <a:t>제한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등은 근로자의 인간다운 삶을 실현하게 하는 근로 조건으로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/>
              <a:t>법률로 보장하도록 명시하고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최저 임금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제도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en-US" altLang="ko-KR" sz="2400" b="1" dirty="0" smtClean="0"/>
              <a:t>(           )</a:t>
            </a:r>
            <a:r>
              <a:rPr lang="ko-KR" altLang="en-US" sz="2400" b="1" dirty="0"/>
              <a:t>에는 단결권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단체 교섭권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단체 행동권이 </a:t>
            </a:r>
            <a:r>
              <a:rPr lang="ko-KR" altLang="en-US" sz="2400" b="1" dirty="0" smtClean="0"/>
              <a:t>포함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근로 </a:t>
            </a:r>
            <a:r>
              <a:rPr lang="en-US" altLang="ko-KR" sz="2400" b="1" dirty="0">
                <a:solidFill>
                  <a:srgbClr val="FF0000"/>
                </a:solidFill>
              </a:rPr>
              <a:t>3</a:t>
            </a:r>
            <a:r>
              <a:rPr lang="ko-KR" altLang="en-US" sz="2400" b="1" dirty="0">
                <a:solidFill>
                  <a:srgbClr val="FF0000"/>
                </a:solidFill>
              </a:rPr>
              <a:t>권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934107"/>
            <a:ext cx="2448272" cy="1218627"/>
          </a:xfrm>
          <a:prstGeom prst="rect">
            <a:avLst/>
          </a:prstGeom>
          <a:noFill/>
        </p:spPr>
      </p:pic>
      <p:pic>
        <p:nvPicPr>
          <p:cNvPr id="2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852936"/>
            <a:ext cx="2448272" cy="121862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근로자의 권리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418285"/>
            <a:ext cx="8136904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en-US" altLang="ko-KR" sz="2400" b="1" dirty="0" smtClean="0"/>
              <a:t>(     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은 근로 조건을 유지</a:t>
            </a:r>
            <a:r>
              <a:rPr lang="en-US" altLang="ko-KR" sz="2400" b="1" dirty="0"/>
              <a:t>․</a:t>
            </a:r>
            <a:r>
              <a:rPr lang="ko-KR" altLang="en-US" sz="2400" b="1" dirty="0"/>
              <a:t>개선하기 위해 </a:t>
            </a:r>
            <a:r>
              <a:rPr lang="ko-KR" altLang="en-US" sz="2400" b="1" dirty="0" smtClean="0"/>
              <a:t>노동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조합이 근로 조건에 대하여 사용자와 교섭할 수 </a:t>
            </a:r>
            <a:r>
              <a:rPr lang="ko-KR" altLang="en-US" sz="2400" b="1" dirty="0" smtClean="0"/>
              <a:t>있는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권리를 말한다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단체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교섭권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en-US" altLang="ko-KR" sz="2400" b="1" dirty="0" smtClean="0"/>
              <a:t>(     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은 근로자가 사용자에 대해 근로 조건에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관한 </a:t>
            </a:r>
            <a:r>
              <a:rPr lang="ko-KR" altLang="en-US" sz="2400" b="1" dirty="0"/>
              <a:t>주장을 관철하기 위하여 각종 쟁의를 할 수 있는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권리를 </a:t>
            </a:r>
            <a:r>
              <a:rPr lang="ko-KR" altLang="en-US" sz="2400" b="1" dirty="0"/>
              <a:t>말한다</a:t>
            </a:r>
            <a:r>
              <a:rPr lang="en-US" altLang="ko-KR" sz="2400" b="1" dirty="0" smtClean="0"/>
              <a:t>. 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단체 행동권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500" y="5306717"/>
            <a:ext cx="2448272" cy="1218627"/>
          </a:xfrm>
          <a:prstGeom prst="rect">
            <a:avLst/>
          </a:prstGeom>
          <a:noFill/>
        </p:spPr>
      </p:pic>
      <p:pic>
        <p:nvPicPr>
          <p:cNvPr id="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780928"/>
            <a:ext cx="2448272" cy="12186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근로자의 권리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835696" y="2967335"/>
            <a:ext cx="6408712" cy="461665"/>
            <a:chOff x="1325479" y="2967335"/>
            <a:chExt cx="6775841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692609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여가 생활의 설계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325479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564" y="2924944"/>
            <a:ext cx="5165900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일을 통해 자아를 실현할 수 있는 최소한의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근로 </a:t>
            </a:r>
            <a:r>
              <a:rPr lang="ko-KR" altLang="en-US" b="1" dirty="0"/>
              <a:t>조건을 파악하고</a:t>
            </a:r>
            <a:r>
              <a:rPr lang="en-US" altLang="ko-KR" b="1" dirty="0"/>
              <a:t>, </a:t>
            </a:r>
            <a:r>
              <a:rPr lang="ko-KR" altLang="en-US" b="1" dirty="0"/>
              <a:t>이를 실현하기 위해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근로자에게 </a:t>
            </a:r>
            <a:r>
              <a:rPr lang="ko-KR" altLang="en-US" b="1" dirty="0"/>
              <a:t>필요한 권리를 알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근로자의 권리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4970551"/>
            <a:ext cx="64807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합리적이고 효율적인 근로가 가능한 환경은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어느 쪽일까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000236"/>
            <a:ext cx="504056" cy="504056"/>
          </a:xfrm>
          <a:prstGeom prst="rect">
            <a:avLst/>
          </a:prstGeom>
          <a:noFill/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608"/>
            <a:ext cx="9144000" cy="28254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3608" y="42210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재택 근무하는 직장인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68044" y="4239206"/>
            <a:ext cx="36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정해진 시간에 출근하는 직장인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436115"/>
            <a:ext cx="856895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1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근로 조건과 자아실현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노동 문제의 양상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장시간 노동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열악한 노동 환경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저임금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미성년자 노동 문제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노동 문제의 특징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근로 조건과 관계가 깊으며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인간다운 </a:t>
            </a:r>
            <a:r>
              <a:rPr lang="ko-KR" altLang="en-US" sz="2400" b="1" dirty="0"/>
              <a:t>삶에 영향을 미침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현대 사회에서는 자아실현 및 인간다운 삶의 </a:t>
            </a:r>
            <a:r>
              <a:rPr lang="ko-KR" altLang="en-US" sz="2400" b="1" dirty="0" smtClean="0"/>
              <a:t>실현을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위해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최소한의 근로 조건을 법으로 보장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근로자의 권리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148478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자아실현을 위한 근로자의 권리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법으로 보장하는 근로 조건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최저 임금 제도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법정 근로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시간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최저 </a:t>
            </a:r>
            <a:r>
              <a:rPr lang="ko-KR" altLang="en-US" sz="2400" b="1" dirty="0"/>
              <a:t>취업 연령 제한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근로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권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근로 조건의 법적 보장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근로자들의 권리 보호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근로를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통한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자아실현을 </a:t>
            </a:r>
            <a:r>
              <a:rPr lang="ko-KR" altLang="en-US" sz="2400" b="1" dirty="0"/>
              <a:t>가능하게 하는데 목적이 있음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근로자의 권리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26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근로 의욕과 업무 효율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두 마리 토끼를 모두 잡다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792321"/>
            <a:ext cx="8818013" cy="494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오늘은 어디로 출근할까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40000"/>
              </a:lnSpc>
            </a:pPr>
            <a:endParaRPr lang="ko-KR" altLang="en-US" sz="2400" b="1" dirty="0"/>
          </a:p>
          <a:p>
            <a:pPr algn="dist" fontAlgn="base">
              <a:lnSpc>
                <a:spcPct val="120000"/>
              </a:lnSpc>
            </a:pPr>
            <a:r>
              <a:rPr lang="ko-KR" altLang="en-US" sz="2100" b="1" dirty="0" smtClean="0"/>
              <a:t> ○○ </a:t>
            </a:r>
            <a:r>
              <a:rPr lang="ko-KR" altLang="en-US" sz="2100" b="1" dirty="0"/>
              <a:t>기업은 전 직원을 </a:t>
            </a:r>
            <a:r>
              <a:rPr lang="ko-KR" altLang="en-US" sz="2100" b="1" dirty="0" smtClean="0"/>
              <a:t>대상으로 ‘</a:t>
            </a:r>
            <a:r>
              <a:rPr lang="ko-KR" altLang="en-US" sz="2100" b="1" dirty="0"/>
              <a:t>스마트 </a:t>
            </a:r>
            <a:r>
              <a:rPr lang="ko-KR" altLang="en-US" sz="2100" b="1" dirty="0" err="1"/>
              <a:t>워킹</a:t>
            </a:r>
            <a:r>
              <a:rPr lang="ko-KR" altLang="en-US" sz="2100" b="1" dirty="0"/>
              <a:t>’을 추진해 오고 있다</a:t>
            </a:r>
            <a:r>
              <a:rPr lang="en-US" altLang="ko-KR" sz="2100" b="1" dirty="0"/>
              <a:t>. </a:t>
            </a:r>
            <a:endParaRPr lang="en-US" altLang="ko-KR" sz="21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100" b="1" dirty="0" smtClean="0"/>
              <a:t>임신 </a:t>
            </a:r>
            <a:r>
              <a:rPr lang="ko-KR" altLang="en-US" sz="2100" b="1" dirty="0"/>
              <a:t>중인 직원과 어린아이를 둔 직원</a:t>
            </a:r>
            <a:r>
              <a:rPr lang="en-US" altLang="ko-KR" sz="2100" b="1" dirty="0"/>
              <a:t>, </a:t>
            </a:r>
            <a:r>
              <a:rPr lang="ko-KR" altLang="en-US" sz="2100" b="1" dirty="0"/>
              <a:t>사업 부서 및 연구 개발 소속 </a:t>
            </a:r>
            <a:r>
              <a:rPr lang="ko-KR" altLang="en-US" sz="2100" b="1" dirty="0" smtClean="0"/>
              <a:t>직원 </a:t>
            </a:r>
            <a:r>
              <a:rPr lang="ko-KR" altLang="en-US" sz="2100" b="1" dirty="0"/>
              <a:t>등은 자택이나 스마트 </a:t>
            </a:r>
            <a:r>
              <a:rPr lang="ko-KR" altLang="en-US" sz="2100" b="1" dirty="0" err="1"/>
              <a:t>워킹</a:t>
            </a:r>
            <a:r>
              <a:rPr lang="ko-KR" altLang="en-US" sz="2100" b="1" dirty="0"/>
              <a:t> 센터 등 본인이 원하는 근무 장소를 </a:t>
            </a:r>
            <a:r>
              <a:rPr lang="ko-KR" altLang="en-US" sz="2100" b="1" dirty="0" smtClean="0"/>
              <a:t>자유롭게 </a:t>
            </a:r>
            <a:r>
              <a:rPr lang="ko-KR" altLang="en-US" sz="2100" b="1" dirty="0"/>
              <a:t>선택해 근무할 수 있다</a:t>
            </a:r>
            <a:r>
              <a:rPr lang="en-US" altLang="ko-KR" sz="2100" b="1" dirty="0"/>
              <a:t>. </a:t>
            </a:r>
            <a:r>
              <a:rPr lang="ko-KR" altLang="en-US" sz="2100" b="1" dirty="0"/>
              <a:t>스마트 </a:t>
            </a:r>
            <a:r>
              <a:rPr lang="ko-KR" altLang="en-US" sz="2100" b="1" dirty="0" err="1"/>
              <a:t>워킹</a:t>
            </a:r>
            <a:r>
              <a:rPr lang="ko-KR" altLang="en-US" sz="2100" b="1" dirty="0"/>
              <a:t> 센터는 출퇴근 거리가 </a:t>
            </a:r>
            <a:r>
              <a:rPr lang="ko-KR" altLang="en-US" sz="2100" b="1" dirty="0" smtClean="0"/>
              <a:t>먼 </a:t>
            </a:r>
            <a:r>
              <a:rPr lang="ko-KR" altLang="en-US" sz="2100" b="1" dirty="0"/>
              <a:t>직원들에게 집과 가까운 사무실 근무 환경을 제공하는 원격 사무 </a:t>
            </a:r>
            <a:r>
              <a:rPr lang="ko-KR" altLang="en-US" sz="2100" b="1" dirty="0" smtClean="0"/>
              <a:t>공간이다</a:t>
            </a:r>
            <a:r>
              <a:rPr lang="en-US" altLang="ko-KR" sz="2100" b="1" dirty="0"/>
              <a:t>. </a:t>
            </a:r>
            <a:r>
              <a:rPr lang="ko-KR" altLang="en-US" sz="2100" b="1" dirty="0"/>
              <a:t>이로 인해 직원 </a:t>
            </a:r>
            <a:r>
              <a:rPr lang="en-US" altLang="ko-KR" sz="2100" b="1" dirty="0"/>
              <a:t>1</a:t>
            </a:r>
            <a:r>
              <a:rPr lang="ko-KR" altLang="en-US" sz="2100" b="1" dirty="0"/>
              <a:t>명당 출퇴근 시간은 평균 </a:t>
            </a:r>
            <a:r>
              <a:rPr lang="en-US" altLang="ko-KR" sz="2100" b="1" dirty="0"/>
              <a:t>94</a:t>
            </a:r>
            <a:r>
              <a:rPr lang="ko-KR" altLang="en-US" sz="2100" b="1" dirty="0"/>
              <a:t>분이 절약되었으며</a:t>
            </a:r>
            <a:r>
              <a:rPr lang="en-US" altLang="ko-KR" sz="2100" b="1" dirty="0"/>
              <a:t>, </a:t>
            </a:r>
            <a:r>
              <a:rPr lang="ko-KR" altLang="en-US" sz="2100" b="1" dirty="0"/>
              <a:t>근무 집중도도 </a:t>
            </a:r>
            <a:r>
              <a:rPr lang="ko-KR" altLang="en-US" sz="2100" b="1" dirty="0" smtClean="0"/>
              <a:t>높아져 </a:t>
            </a:r>
            <a:r>
              <a:rPr lang="en-US" altLang="ko-KR" sz="2100" b="1" dirty="0" smtClean="0"/>
              <a:t>72</a:t>
            </a:r>
            <a:r>
              <a:rPr lang="en-US" altLang="ko-KR" sz="2100" b="1" dirty="0"/>
              <a:t>%</a:t>
            </a:r>
            <a:r>
              <a:rPr lang="ko-KR" altLang="en-US" sz="2100" b="1" dirty="0"/>
              <a:t>의 만족도를 보이고 있다</a:t>
            </a:r>
            <a:r>
              <a:rPr lang="en-US" altLang="ko-KR" sz="2100" b="1" dirty="0"/>
              <a:t>. </a:t>
            </a:r>
            <a:r>
              <a:rPr lang="ko-KR" altLang="en-US" sz="2100" b="1" dirty="0"/>
              <a:t>창의적 활동에 도움이 된다고 응답한 비율도 </a:t>
            </a:r>
            <a:r>
              <a:rPr lang="en-US" altLang="ko-KR" sz="2100" b="1" dirty="0"/>
              <a:t>68.5%</a:t>
            </a:r>
            <a:r>
              <a:rPr lang="ko-KR" altLang="en-US" sz="2100" b="1" dirty="0"/>
              <a:t>나 되었다</a:t>
            </a:r>
            <a:r>
              <a:rPr lang="en-US" altLang="ko-KR" sz="2100" b="1" dirty="0"/>
              <a:t>. </a:t>
            </a:r>
            <a:endParaRPr lang="ko-KR" altLang="en-US" sz="21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100" b="1" dirty="0" smtClean="0"/>
              <a:t>                                                        - </a:t>
            </a:r>
            <a:r>
              <a:rPr lang="ko-KR" altLang="en-US" sz="2100" b="1" dirty="0" err="1"/>
              <a:t>매일경제</a:t>
            </a:r>
            <a:r>
              <a:rPr lang="en-US" altLang="ko-KR" sz="2100" b="1" dirty="0"/>
              <a:t>, 2012. 10. 25. -</a:t>
            </a:r>
            <a:endParaRPr lang="ko-KR" altLang="en-US" sz="2100" b="1" dirty="0"/>
          </a:p>
          <a:p>
            <a:pPr fontAlgn="base">
              <a:lnSpc>
                <a:spcPct val="120000"/>
              </a:lnSpc>
            </a:pPr>
            <a:r>
              <a:rPr lang="ko-KR" altLang="en-US" sz="1600" b="1" dirty="0" smtClean="0"/>
              <a:t>＊스마트 </a:t>
            </a:r>
            <a:r>
              <a:rPr lang="ko-KR" altLang="en-US" sz="1600" b="1" dirty="0" err="1"/>
              <a:t>워킹</a:t>
            </a:r>
            <a:r>
              <a:rPr lang="en-US" altLang="ko-KR" sz="1600" b="1" dirty="0"/>
              <a:t>(Smart Working): </a:t>
            </a:r>
            <a:r>
              <a:rPr lang="ko-KR" altLang="en-US" sz="1600" b="1" dirty="0"/>
              <a:t>정보 통신 기술을 바탕으로 시간과 장소에 </a:t>
            </a:r>
            <a:r>
              <a:rPr lang="ko-KR" altLang="en-US" sz="1600" b="1" dirty="0" err="1" smtClean="0"/>
              <a:t>구애받지</a:t>
            </a:r>
            <a:r>
              <a:rPr lang="ko-KR" altLang="en-US" sz="1600" b="1" dirty="0" smtClean="0"/>
              <a:t> </a:t>
            </a:r>
            <a:r>
              <a:rPr lang="ko-KR" altLang="en-US" sz="1600" b="1" dirty="0"/>
              <a:t>않고 </a:t>
            </a:r>
            <a:endParaRPr lang="en-US" altLang="ko-KR" sz="16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1600" b="1" dirty="0"/>
              <a:t> </a:t>
            </a:r>
            <a:r>
              <a:rPr lang="ko-KR" altLang="en-US" sz="1600" b="1" dirty="0" smtClean="0"/>
              <a:t>업무를 </a:t>
            </a:r>
            <a:r>
              <a:rPr lang="ko-KR" altLang="en-US" sz="1600" b="1" dirty="0"/>
              <a:t>수행하는 방식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근로자의 권리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09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근로 의욕과 업무 효율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두 마리 토끼를 모두 잡다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744355"/>
            <a:ext cx="88180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 </a:t>
            </a:r>
            <a:r>
              <a:rPr lang="ko-KR" altLang="en-US" sz="2400" b="1" dirty="0"/>
              <a:t>엄마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아빠가 쏜다</a:t>
            </a:r>
            <a:r>
              <a:rPr lang="en-US" altLang="ko-KR" sz="2400" b="1" dirty="0" smtClean="0"/>
              <a:t>!</a:t>
            </a:r>
          </a:p>
          <a:p>
            <a:pPr fontAlgn="base">
              <a:lnSpc>
                <a:spcPct val="30000"/>
              </a:lnSpc>
            </a:pPr>
            <a:endParaRPr lang="ko-KR" altLang="en-US" sz="2400" b="1" dirty="0"/>
          </a:p>
          <a:p>
            <a:pPr algn="dist" fontAlgn="base">
              <a:lnSpc>
                <a:spcPct val="120000"/>
              </a:lnSpc>
            </a:pPr>
            <a:r>
              <a:rPr lang="ko-KR" altLang="en-US" sz="2200" b="1" dirty="0" smtClean="0"/>
              <a:t> △△ </a:t>
            </a:r>
            <a:r>
              <a:rPr lang="ko-KR" altLang="en-US" sz="2200" b="1" dirty="0"/>
              <a:t>기업은 애사심을 높이는 직원 중심 경영에 힘쓰고 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자녀 </a:t>
            </a:r>
            <a:endParaRPr lang="en-US" altLang="ko-KR" sz="2200" b="1" dirty="0" smtClean="0"/>
          </a:p>
          <a:p>
            <a:pPr algn="dist" fontAlgn="base">
              <a:lnSpc>
                <a:spcPct val="120000"/>
              </a:lnSpc>
            </a:pPr>
            <a:r>
              <a:rPr lang="ko-KR" altLang="en-US" sz="2200" b="1" dirty="0" smtClean="0"/>
              <a:t>유학 </a:t>
            </a:r>
            <a:r>
              <a:rPr lang="ko-KR" altLang="en-US" sz="2200" b="1" dirty="0"/>
              <a:t>문제 등으로 가족과 떨어져 있는 직원을 챙기기 위해 기러기 </a:t>
            </a:r>
            <a:endParaRPr lang="en-US" altLang="ko-KR" sz="2200" b="1" dirty="0" smtClean="0"/>
          </a:p>
          <a:p>
            <a:pPr algn="dist" fontAlgn="base">
              <a:lnSpc>
                <a:spcPct val="120000"/>
              </a:lnSpc>
            </a:pPr>
            <a:r>
              <a:rPr lang="ko-KR" altLang="en-US" sz="2200" b="1" dirty="0" smtClean="0"/>
              <a:t>가족을 </a:t>
            </a:r>
            <a:r>
              <a:rPr lang="ko-KR" altLang="en-US" sz="2200" b="1" dirty="0"/>
              <a:t>둔 직원 모두에게 특별 휴가를 주고 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또한 매년 봄 음악회를 열어 이 축제에 임직원과 가족 </a:t>
            </a:r>
            <a:r>
              <a:rPr lang="en-US" altLang="ko-KR" sz="2200" b="1" dirty="0"/>
              <a:t>3,000</a:t>
            </a:r>
            <a:r>
              <a:rPr lang="ko-KR" altLang="en-US" sz="2200" b="1" dirty="0"/>
              <a:t>여 명을 초대하여 가족과 오붓한 시간을 보내게 한다</a:t>
            </a:r>
            <a:r>
              <a:rPr lang="en-US" altLang="ko-KR" sz="2200" b="1" dirty="0"/>
              <a:t>. ‘ </a:t>
            </a:r>
            <a:r>
              <a:rPr lang="ko-KR" altLang="en-US" sz="2200" b="1" dirty="0"/>
              <a:t>아빠가 쏜다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엄마가 쏜다’ 역시 직원 기</a:t>
            </a:r>
            <a:r>
              <a:rPr lang="en-US" altLang="ko-KR" sz="2200" b="1" dirty="0"/>
              <a:t>(</a:t>
            </a:r>
            <a:r>
              <a:rPr lang="ko-KR" altLang="en-US" sz="2200" b="1" dirty="0"/>
              <a:t>氣</a:t>
            </a:r>
            <a:r>
              <a:rPr lang="en-US" altLang="ko-KR" sz="2200" b="1" dirty="0"/>
              <a:t>) </a:t>
            </a:r>
            <a:r>
              <a:rPr lang="ko-KR" altLang="en-US" sz="2200" b="1" dirty="0"/>
              <a:t>살리기 프로그램 중 하나이다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이 프로그램은 매월 한 차례씩 직원이 자녀의 학교로 찾아가 회사에서 지원한 피자를 전달하는 행사이다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그 외에도 직원의 자녀를 회사로 초대해 부모가 하는 일에 대한 이해를 돕고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매주 수요일을 가정의 날로 정해 </a:t>
            </a:r>
            <a:r>
              <a:rPr lang="en-US" altLang="ko-KR" sz="2200" b="1" dirty="0"/>
              <a:t>5</a:t>
            </a:r>
            <a:r>
              <a:rPr lang="ko-KR" altLang="en-US" sz="2200" b="1" dirty="0"/>
              <a:t>시 </a:t>
            </a:r>
            <a:r>
              <a:rPr lang="en-US" altLang="ko-KR" sz="2200" b="1" dirty="0"/>
              <a:t>30</a:t>
            </a:r>
            <a:r>
              <a:rPr lang="ko-KR" altLang="en-US" sz="2200" b="1" dirty="0"/>
              <a:t>분에 회사의 </a:t>
            </a:r>
            <a:endParaRPr lang="en-US" altLang="ko-KR" sz="2200" b="1" dirty="0" smtClean="0"/>
          </a:p>
          <a:p>
            <a:pPr algn="dist" fontAlgn="base">
              <a:lnSpc>
                <a:spcPct val="120000"/>
              </a:lnSpc>
            </a:pPr>
            <a:r>
              <a:rPr lang="ko-KR" altLang="en-US" sz="2200" b="1" dirty="0" smtClean="0"/>
              <a:t>불을 </a:t>
            </a:r>
            <a:r>
              <a:rPr lang="ko-KR" altLang="en-US" sz="2200" b="1" dirty="0"/>
              <a:t>모두 끄고 퇴근을 권하고 있다</a:t>
            </a:r>
            <a:r>
              <a:rPr lang="en-US" altLang="ko-KR" sz="2200" b="1" dirty="0"/>
              <a:t>.  </a:t>
            </a:r>
            <a:r>
              <a:rPr lang="en-US" altLang="ko-KR" sz="2200" b="1" dirty="0" smtClean="0"/>
              <a:t>     - </a:t>
            </a:r>
            <a:r>
              <a:rPr lang="ko-KR" altLang="en-US" sz="2200" b="1" dirty="0"/>
              <a:t>조선일보</a:t>
            </a:r>
            <a:r>
              <a:rPr lang="en-US" altLang="ko-KR" sz="2200" b="1" dirty="0"/>
              <a:t>, 2012. 6. 19. -</a:t>
            </a:r>
            <a:endParaRPr lang="ko-KR" altLang="en-US" sz="2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근로자의 권리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45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근로 의욕과 업무 효율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두 마리 토끼를 모두 잡다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51520" y="1844824"/>
            <a:ext cx="88180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활동</a:t>
            </a:r>
            <a:r>
              <a:rPr lang="ko-KR" altLang="en-US" sz="2400" b="1" dirty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의 스마트 </a:t>
            </a:r>
            <a:r>
              <a:rPr lang="ko-KR" altLang="en-US" sz="2400" b="1" dirty="0" err="1"/>
              <a:t>워킹</a:t>
            </a:r>
            <a:r>
              <a:rPr lang="ko-KR" altLang="en-US" sz="2400" b="1" dirty="0"/>
              <a:t> 제도의 시행 목적은 무엇인지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생각해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업무의 효율성을 제고하기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위해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의 직원 중심 경영을 통해 얻을 수 있는 </a:t>
            </a:r>
            <a:r>
              <a:rPr lang="ko-KR" altLang="en-US" sz="2400" b="1" dirty="0" smtClean="0"/>
              <a:t>효과는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무엇인지 생각해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직원들의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사기를 높이고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자신의 직업 및 직장에 대한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자부심을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높여 근로 의욕을 고취시킬 수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근로자의 권리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20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근로 의욕과 업무 효율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두 마리 토끼를 모두 잡다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2001029"/>
            <a:ext cx="88180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활동③ 자아실현에 도움을 주는 근로 조건에는 무엇이 </a:t>
            </a:r>
            <a:r>
              <a:rPr lang="ko-KR" altLang="en-US" sz="2400" b="1" dirty="0" smtClean="0"/>
              <a:t>있는지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직원들의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소질이나 능력을 계발하기 위한 다양한 프로그램 및 지원 제도 등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근로자의 권리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5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1026</Words>
  <Application>Microsoft Office PowerPoint</Application>
  <PresentationFormat>화면 슬라이드 쇼(4:3)</PresentationFormat>
  <Paragraphs>168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user</cp:lastModifiedBy>
  <cp:revision>546</cp:revision>
  <dcterms:created xsi:type="dcterms:W3CDTF">2013-04-05T04:18:36Z</dcterms:created>
  <dcterms:modified xsi:type="dcterms:W3CDTF">2015-11-06T05:05:42Z</dcterms:modified>
</cp:coreProperties>
</file>