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268" r:id="rId6"/>
    <p:sldId id="278" r:id="rId7"/>
    <p:sldId id="295" r:id="rId8"/>
    <p:sldId id="306" r:id="rId9"/>
    <p:sldId id="271" r:id="rId10"/>
    <p:sldId id="272" r:id="rId11"/>
    <p:sldId id="307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8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835696" y="3682301"/>
            <a:ext cx="4896544" cy="825403"/>
            <a:chOff x="1835696" y="3682301"/>
            <a:chExt cx="4896544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1835696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          1. </a:t>
              </a:r>
              <a:r>
                <a:rPr lang="ko-KR" altLang="en-US" sz="2400" b="1" dirty="0" smtClean="0">
                  <a:latin typeface="+mj-lt"/>
                </a:rPr>
                <a:t>고령화와 생애 설계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131840" y="4149080"/>
              <a:ext cx="3600400" cy="358624"/>
              <a:chOff x="3286460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502484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생애 설계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8646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2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58297"/>
            <a:ext cx="8838220" cy="536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3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생애 설계의 일반적인 방법은 생애 주기 설정 → 생애 </a:t>
            </a:r>
            <a:r>
              <a:rPr lang="ko-KR" altLang="en-US" sz="2400" b="1" dirty="0" smtClean="0"/>
              <a:t>주기의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시기별 특징 및 </a:t>
            </a:r>
            <a:r>
              <a:rPr lang="en-US" altLang="ko-KR" sz="2400" b="1" dirty="0" smtClean="0"/>
              <a:t>(       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설정 → 성공적인 과업 달성을 위한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적절하고도 </a:t>
            </a:r>
            <a:r>
              <a:rPr lang="ko-KR" altLang="en-US" sz="2400" b="1" dirty="0"/>
              <a:t>실천 가능한 계획 세우기이다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과업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생애 설계에서는 ‘목표 실현을 위한 돈을 어떻게 마련할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것인가</a:t>
            </a:r>
            <a:r>
              <a:rPr lang="en-US" altLang="ko-KR" sz="2400" b="1" dirty="0"/>
              <a:t>?’</a:t>
            </a:r>
            <a:r>
              <a:rPr lang="ko-KR" altLang="en-US" sz="2400" b="1" dirty="0"/>
              <a:t>와 같은 경제적인 대비책은 물론 미래의 </a:t>
            </a:r>
            <a:r>
              <a:rPr lang="ko-KR" altLang="en-US" sz="2400" b="1" dirty="0" smtClean="0"/>
              <a:t>자아실현을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위해 자신의 능력을 어떤 절차와 단계로 향상시킬 </a:t>
            </a:r>
            <a:r>
              <a:rPr lang="ko-KR" altLang="en-US" sz="2400" b="1" dirty="0" smtClean="0"/>
              <a:t>것인가에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대한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) </a:t>
            </a:r>
            <a:r>
              <a:rPr lang="ko-KR" altLang="en-US" sz="2400" b="1" dirty="0"/>
              <a:t>계획도 함께 작성하면 좋다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ko-KR" altLang="en-US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능력 계발</a:t>
            </a:r>
          </a:p>
        </p:txBody>
      </p:sp>
      <p:pic>
        <p:nvPicPr>
          <p:cNvPr id="1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446205"/>
            <a:ext cx="2448272" cy="1218627"/>
          </a:xfrm>
          <a:prstGeom prst="rect">
            <a:avLst/>
          </a:prstGeom>
          <a:noFill/>
        </p:spPr>
      </p:pic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462805"/>
            <a:ext cx="2448272" cy="121862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생애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7095132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284" y="1396622"/>
            <a:ext cx="883822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생애 설계의 마지막 단계에서는 인생의 목표와 과업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그리고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자신의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)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)</a:t>
            </a:r>
            <a:r>
              <a:rPr lang="ko-KR" altLang="en-US" sz="2400" b="1" dirty="0"/>
              <a:t>을 고려하여 시기별로 적절하고 </a:t>
            </a:r>
            <a:r>
              <a:rPr lang="ko-KR" altLang="en-US" sz="2400" b="1" dirty="0" smtClean="0"/>
              <a:t>실천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가능한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계획을 </a:t>
            </a:r>
            <a:r>
              <a:rPr lang="ko-KR" altLang="en-US" sz="2400" b="1" dirty="0"/>
              <a:t>세우는 것이 중요하다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재능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능력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생애 설계는 계획을 위한 설계가 아닌 실천과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)</a:t>
            </a:r>
            <a:r>
              <a:rPr lang="ko-KR" altLang="en-US" sz="2400" b="1" dirty="0" smtClean="0"/>
              <a:t>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위한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설계가 </a:t>
            </a:r>
            <a:r>
              <a:rPr lang="ko-KR" altLang="en-US" sz="2400" b="1" dirty="0"/>
              <a:t>되도록 노력하는 적극적인 자세가 중요하다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목표 달성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225" y="5301208"/>
            <a:ext cx="2448272" cy="1218627"/>
          </a:xfrm>
          <a:prstGeom prst="rect">
            <a:avLst/>
          </a:prstGeom>
          <a:noFill/>
        </p:spPr>
      </p:pic>
      <p:pic>
        <p:nvPicPr>
          <p:cNvPr id="2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658649"/>
            <a:ext cx="2448272" cy="12186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생애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7095132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03648" y="2967335"/>
            <a:ext cx="6408712" cy="461665"/>
            <a:chOff x="868681" y="2967335"/>
            <a:chExt cx="6775841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235811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자산 관리와 재무 설계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868681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564" y="2924944"/>
            <a:ext cx="51659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생애 발달 단계별 과업을 이해하고</a:t>
            </a:r>
            <a:r>
              <a:rPr lang="en-US" altLang="ko-KR" b="1" dirty="0"/>
              <a:t>, </a:t>
            </a:r>
            <a:r>
              <a:rPr lang="ko-KR" altLang="en-US" b="1" dirty="0"/>
              <a:t>생애 설계를 통해 자신의 삶을 예측할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생애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7095132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(86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4970551"/>
            <a:ext cx="784887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생애 설계를 위해 고민해야 할 또 다른 사항에는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어떤 것이 있을까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000236"/>
            <a:ext cx="504056" cy="504056"/>
          </a:xfrm>
          <a:prstGeom prst="rect">
            <a:avLst/>
          </a:prstGeom>
          <a:noFill/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81262"/>
            <a:ext cx="8691327" cy="301589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4572000" y="2088431"/>
            <a:ext cx="2088232" cy="66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30" b="1" dirty="0" smtClean="0">
                <a:latin typeface="맑은 고딕" pitchFamily="50" charset="-127"/>
                <a:ea typeface="맑은 고딕" pitchFamily="50" charset="-127"/>
              </a:rPr>
              <a:t> 일과 여가는 어느 정도로 분배해야 하고</a:t>
            </a:r>
            <a:r>
              <a:rPr lang="en-US" altLang="ko-KR" sz="123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30" b="1" dirty="0" smtClean="0">
                <a:latin typeface="맑은 고딕" pitchFamily="50" charset="-127"/>
                <a:ea typeface="맑은 고딕" pitchFamily="50" charset="-127"/>
              </a:rPr>
              <a:t>돈은 </a:t>
            </a:r>
            <a:endParaRPr lang="en-US" altLang="ko-KR" sz="123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30" b="1" dirty="0" smtClean="0">
                <a:latin typeface="맑은 고딕" pitchFamily="50" charset="-127"/>
                <a:ea typeface="맑은 고딕" pitchFamily="50" charset="-127"/>
              </a:rPr>
              <a:t>어떻게 벌고 써야 할까</a:t>
            </a:r>
            <a:r>
              <a:rPr lang="en-US" altLang="ko-KR" sz="123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123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512" y="1186640"/>
            <a:ext cx="889248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생애 </a:t>
            </a:r>
            <a:r>
              <a:rPr lang="ko-KR" altLang="en-US" sz="2400" b="1" dirty="0">
                <a:solidFill>
                  <a:srgbClr val="0070C0"/>
                </a:solidFill>
              </a:rPr>
              <a:t>설계의 목적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인생의 목표를 효과적으로 달성하기 </a:t>
            </a:r>
            <a:r>
              <a:rPr lang="ko-KR" altLang="en-US" sz="2400" b="1" dirty="0" smtClean="0"/>
              <a:t>위해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생애 </a:t>
            </a:r>
            <a:r>
              <a:rPr lang="ko-KR" altLang="en-US" sz="2400" b="1" dirty="0" err="1">
                <a:solidFill>
                  <a:srgbClr val="0070C0"/>
                </a:solidFill>
              </a:rPr>
              <a:t>주기별</a:t>
            </a:r>
            <a:r>
              <a:rPr lang="ko-KR" altLang="en-US" sz="2400" b="1" dirty="0">
                <a:solidFill>
                  <a:srgbClr val="0070C0"/>
                </a:solidFill>
              </a:rPr>
              <a:t> 생애 설계의 방법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생애 주기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생애 발달 단계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설정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각자 자신에게 맞는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주기를 </a:t>
            </a:r>
            <a:r>
              <a:rPr lang="ko-KR" altLang="en-US" sz="2400" b="1" dirty="0"/>
              <a:t>설정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생애 주기의 시기별 특징 파악 및 과업 점검 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성공적인 과업 달성을 위한 적절하고도 실천 가능한 계획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세우기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생애 </a:t>
            </a:r>
            <a:r>
              <a:rPr lang="ko-KR" altLang="en-US" sz="2400" b="1" dirty="0" err="1"/>
              <a:t>주기별로</a:t>
            </a:r>
            <a:r>
              <a:rPr lang="ko-KR" altLang="en-US" sz="2400" b="1" dirty="0"/>
              <a:t> 내가 준비해야 할 것과 갖추어야 할 능력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설계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경제적 대비책 </a:t>
            </a:r>
            <a:r>
              <a:rPr lang="en-US" altLang="ko-KR" sz="2400" b="1" dirty="0"/>
              <a:t>+ </a:t>
            </a:r>
            <a:r>
              <a:rPr lang="ko-KR" altLang="en-US" sz="2400" b="1" dirty="0"/>
              <a:t>능력 계발 계획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계획을 위한 설계가 아닌 실천과 달성을 위한 설계가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되도록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노력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(86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생애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7095132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(86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생애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7095132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1800" y="5157192"/>
            <a:ext cx="360040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b="1" dirty="0"/>
              <a:t>▲ </a:t>
            </a:r>
            <a:r>
              <a:rPr lang="ko-KR" altLang="en-US" sz="1600" b="1" dirty="0" smtClean="0"/>
              <a:t>일반적인 생애 발달 단계별 과업</a:t>
            </a:r>
            <a:endParaRPr lang="ko-KR" altLang="en-US" sz="16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7521"/>
            <a:ext cx="8618899" cy="31696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(88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생애 설계를 통한 미래의 삶 예측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90491" y="1700808"/>
            <a:ext cx="8818013" cy="93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연령대별로 생애 주기를 나누어 도식화한 다음 그림을 보고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물음에 </a:t>
            </a:r>
            <a:r>
              <a:rPr lang="ko-KR" altLang="en-US" sz="2400" b="1" dirty="0"/>
              <a:t>답해 보자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생애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7095132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76872"/>
            <a:ext cx="4410453" cy="431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8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(88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51520" y="1940171"/>
            <a:ext cx="88180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첫 번째 동심원에 자신의 미래 모습을 연령대별로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상상하여 </a:t>
            </a:r>
            <a:r>
              <a:rPr lang="ko-KR" altLang="en-US" sz="2400" b="1" dirty="0"/>
              <a:t>적어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20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대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세계적인 영화감독을 꿈꾸는 영화감독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지망생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두 번째 동심원에 각 연령대별로 꼭 이루어야 할 </a:t>
            </a:r>
            <a:r>
              <a:rPr lang="ko-KR" altLang="en-US" sz="2400" b="1" dirty="0" smtClean="0"/>
              <a:t>인생의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주요 과업을 작성해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20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대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영화감독 데뷔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단편 영화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편 이상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연출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생애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7095132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생애 설계를 통한 미래의 삶 예측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0679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(88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51520" y="2034479"/>
            <a:ext cx="88180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활동③ 세 번째 동심원에 각 연령대별로 인생의 주요 과업을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성공적으로 </a:t>
            </a:r>
            <a:r>
              <a:rPr lang="ko-KR" altLang="en-US" sz="2400" b="1" dirty="0"/>
              <a:t>달성하기 위해 준비해야 할 것과 갖추어야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할 </a:t>
            </a:r>
            <a:r>
              <a:rPr lang="ko-KR" altLang="en-US" sz="2400" b="1" dirty="0"/>
              <a:t>능력에 대해 설계해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20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대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카메라 촬영 능력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영화 비평 능력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글쓰기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),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영화계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인사와의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폭넓은 관계 형성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영화와 세상을 보는 눈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향상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영화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500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편 보기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책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500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권 읽기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생애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7095132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생애 설계를 통한 미래의 삶 예측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91817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284" y="1396622"/>
            <a:ext cx="88382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en-US" altLang="ko-KR" sz="2400" b="1" dirty="0" smtClean="0"/>
              <a:t>(          )</a:t>
            </a:r>
            <a:r>
              <a:rPr lang="ko-KR" altLang="en-US" sz="2400" b="1" dirty="0"/>
              <a:t>란 자신의 인생 목표를 실현하기 위해 수행하는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생애에 </a:t>
            </a:r>
            <a:r>
              <a:rPr lang="ko-KR" altLang="en-US" sz="2400" b="1" dirty="0"/>
              <a:t>걸친 종합적이고 장기적인 계획을 말한다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생애 설계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시간의 흐름에 따라 개인의 삶과 가족의 모습이 어떻게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변화하는지를 </a:t>
            </a:r>
            <a:r>
              <a:rPr lang="ko-KR" altLang="en-US" sz="2400" b="1" dirty="0"/>
              <a:t>단계별로 나타낸 것을 무엇이라고 하는가</a:t>
            </a:r>
            <a:r>
              <a:rPr lang="en-US" altLang="ko-KR" sz="2400" b="1" dirty="0"/>
              <a:t>?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생애 주기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6431" y="4869160"/>
            <a:ext cx="2448272" cy="1218627"/>
          </a:xfrm>
          <a:prstGeom prst="rect">
            <a:avLst/>
          </a:prstGeom>
          <a:noFill/>
        </p:spPr>
      </p:pic>
      <p:pic>
        <p:nvPicPr>
          <p:cNvPr id="2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04864"/>
            <a:ext cx="2448272" cy="12186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생애 설계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7095132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538</Words>
  <Application>Microsoft Office PowerPoint</Application>
  <PresentationFormat>화면 슬라이드 쇼(4:3)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394</cp:revision>
  <dcterms:created xsi:type="dcterms:W3CDTF">2013-04-05T04:18:36Z</dcterms:created>
  <dcterms:modified xsi:type="dcterms:W3CDTF">2014-02-21T14:01:54Z</dcterms:modified>
</cp:coreProperties>
</file>