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301" r:id="rId7"/>
    <p:sldId id="278" r:id="rId8"/>
    <p:sldId id="293" r:id="rId9"/>
    <p:sldId id="295" r:id="rId10"/>
    <p:sldId id="302" r:id="rId11"/>
    <p:sldId id="299" r:id="rId12"/>
    <p:sldId id="303" r:id="rId13"/>
    <p:sldId id="304" r:id="rId14"/>
    <p:sldId id="305" r:id="rId15"/>
    <p:sldId id="266" r:id="rId16"/>
    <p:sldId id="271" r:id="rId17"/>
    <p:sldId id="272" r:id="rId18"/>
    <p:sldId id="26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고령화와 생애 설계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고령화의 현실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1" y="1844824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노인 인구 비율이 높은 지역의 특성과 문제점을 </a:t>
            </a:r>
            <a:r>
              <a:rPr lang="ko-KR" altLang="en-US" sz="2400" b="1" dirty="0" smtClean="0"/>
              <a:t>파악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정부에서 취해야 할 바람직한 정책은 무엇인지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err="1" smtClean="0"/>
              <a:t>모둠별로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젊은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영농인 유입을 위한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유인책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마련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의료 인프라가 약한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촌락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 노인들을 위한 의료 및 건강 관리 정책 강화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영농의 기계화를 통한 노동력 부족 문제 해소 등과 같은 정책들을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모둠별로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발표해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고령화 문제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490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251520" y="1484784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고령화로 인한 문제점의 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저출산</a:t>
            </a:r>
            <a:r>
              <a:rPr lang="ko-KR" altLang="en-US" sz="2400" b="1" dirty="0"/>
              <a:t> 문제 해결책과 병행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양육비 지원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보육 시설 확충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국가적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사회적 책임 강조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정년 연장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노인 일자리 창출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외국인 노동자 충원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노동력 부족 문제 해결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노인 복지 제도 확충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기초 노령 연금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노인 장기 요양 보험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→ 삶의 질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개인적 노후 생애 설계 및 필요 재원 마련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90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고령화 문제 해결을 위한 최선의 대안은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0491" y="1628800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고령화로 </a:t>
            </a:r>
            <a:r>
              <a:rPr lang="ko-KR" altLang="en-US" sz="2400" b="1" dirty="0"/>
              <a:t>인한 문제점을 해결하기 위한 다음의 정책 </a:t>
            </a:r>
            <a:r>
              <a:rPr lang="ko-KR" altLang="en-US" sz="2400" b="1" dirty="0" smtClean="0"/>
              <a:t>토론회를 </a:t>
            </a:r>
            <a:r>
              <a:rPr lang="ko-KR" altLang="en-US" sz="2400" b="1" dirty="0"/>
              <a:t>보고 물음에 답해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0" y="2562132"/>
            <a:ext cx="7212860" cy="419788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83568" y="2783250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 노동력 부족을 해결하기 위해서는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정년을 연장해야 합니다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외국인 노동자를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 대량 충원하는 것도 좋지만 노인을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위한 일자리를 늘리는 것이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바람직합니다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5589240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무엇보다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저출산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문제를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해결하는 것이 우선입니다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경제 활동 인구가 많아야 노동력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부족이나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노인 복지 비용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문제를 해결할 수 있습니다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64088" y="2708920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 장기적 측면에서 출산율 장려 정책이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 바람직하지만 쉽지는 않을 것입니다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노동력 부족 문제는 외국인 노동자를 더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많이 받아 들여 해결하고 그들이 내는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세금을 복지 비용에 보태는 것이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타당합니다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364088" y="5589240"/>
            <a:ext cx="295232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 기초 노령 연금을 통한 노후 소득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보장이나 노인 장기 요양 보험과 같은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복지 제도가 무엇보다 필요합니다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따라서 국가가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나서서 노후의 삶의 </a:t>
            </a:r>
            <a:endParaRPr lang="en-US" altLang="ko-KR" sz="9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질을</a:t>
            </a:r>
            <a:r>
              <a:rPr lang="en-US" altLang="ko-KR" sz="9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70" b="1" dirty="0" smtClean="0">
                <a:latin typeface="맑은 고딕" pitchFamily="50" charset="-127"/>
                <a:ea typeface="맑은 고딕" pitchFamily="50" charset="-127"/>
              </a:rPr>
              <a:t>향상시켜야 합니다</a:t>
            </a:r>
            <a:r>
              <a:rPr lang="en-US" altLang="ko-KR" sz="9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59732" y="5096217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갑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56941" y="4880193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을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868144" y="4904535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092280" y="5085184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정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13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1844824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① 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정이 제시한 해결책의 장점과 단점을 각각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평가해 </a:t>
            </a:r>
            <a:r>
              <a:rPr lang="ko-KR" altLang="en-US" sz="2400" b="1" dirty="0"/>
              <a:t>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고령화 문제 해결을 위한 최선의 대안은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54817"/>
              </p:ext>
            </p:extLst>
          </p:nvPr>
        </p:nvGraphicFramePr>
        <p:xfrm>
          <a:off x="539552" y="2954686"/>
          <a:ext cx="7992888" cy="2202506"/>
        </p:xfrm>
        <a:graphic>
          <a:graphicData uri="http://schemas.openxmlformats.org/drawingml/2006/table">
            <a:tbl>
              <a:tblPr/>
              <a:tblGrid>
                <a:gridCol w="585094"/>
                <a:gridCol w="3703825"/>
                <a:gridCol w="3703969"/>
              </a:tblGrid>
              <a:tr h="4323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갑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고령화 문제 해결의 근본적 대안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구체적인 방안이 없으면 현실화하기 어려움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노인들이 일할 수 있는 여건 마련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정년 연장은 청년층의 일자리 부족 초래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단기적으로는 노동력 부족 해결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근본적 해결책이 아님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5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노인 복지 향상을 통해 인간다운 삶 보장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재정 마련 계획이 선행되어야 시행 가능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85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1844824"/>
            <a:ext cx="88180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활동② </a:t>
            </a:r>
            <a:r>
              <a:rPr lang="ko-KR" altLang="en-US" sz="2400" b="1" dirty="0"/>
              <a:t>장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단점 평가를 토대로 고령화로 인한 문제를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합리적으로 </a:t>
            </a:r>
            <a:r>
              <a:rPr lang="ko-KR" altLang="en-US" sz="2400" b="1" dirty="0"/>
              <a:t>해결할 수 있는 방안을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토의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내용이 경제적 측면에서만 다루어지지 않도록 노인 의료 및 건강 지원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생활 및 주거 지원과 같은 사회 보장 측면에서의 대책도 논의하도록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고령화 문제 해결을 위한 최선의 대안은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157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09057"/>
            <a:ext cx="8910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)</a:t>
            </a:r>
            <a:r>
              <a:rPr lang="ko-KR" altLang="en-US" sz="2400" b="1" dirty="0"/>
              <a:t>는 전체 인구 구성에서 </a:t>
            </a:r>
            <a:r>
              <a:rPr lang="en-US" altLang="ko-KR" sz="2400" b="1" dirty="0"/>
              <a:t>65</a:t>
            </a:r>
            <a:r>
              <a:rPr lang="ko-KR" altLang="en-US" sz="2400" b="1" dirty="0"/>
              <a:t>세 이상 노인 인구의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비율이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늘어나는 현상을 말한다</a:t>
            </a:r>
            <a:r>
              <a:rPr lang="en-US" altLang="ko-KR" sz="2400" b="1" dirty="0" smtClean="0"/>
              <a:t>. </a:t>
            </a:r>
            <a:endParaRPr lang="ko-KR" altLang="en-US" sz="2400" b="1" dirty="0" smtClean="0"/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고령화</a:t>
            </a:r>
          </a:p>
          <a:p>
            <a:pPr marL="457200" indent="-457200" fontAlgn="base">
              <a:lnSpc>
                <a:spcPct val="9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고령화로 인한 생산성 저하는 경기 침체와 장기적인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 smtClean="0"/>
              <a:t>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원인이 될 수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9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불황</a:t>
            </a:r>
          </a:p>
          <a:p>
            <a:pPr fontAlgn="base">
              <a:lnSpc>
                <a:spcPct val="9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촌락 지역은 청년층의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) </a:t>
            </a:r>
            <a:r>
              <a:rPr lang="ko-KR" altLang="en-US" sz="2400" b="1" dirty="0"/>
              <a:t>현상까지 더해지면서 </a:t>
            </a:r>
            <a:r>
              <a:rPr lang="ko-KR" altLang="en-US" sz="2400" b="1" dirty="0" smtClean="0"/>
              <a:t>도시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지역에 비해 고령화로 인한 노동력 부족 문제가 더욱 심각하다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8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답</a:t>
            </a:r>
            <a:r>
              <a:rPr lang="en-US" altLang="ko-KR" sz="2400" b="1" dirty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이촌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향도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9335"/>
            <a:ext cx="2254629" cy="1122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2254629" cy="1122241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5700640"/>
            <a:ext cx="2254629" cy="112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96622"/>
            <a:ext cx="883822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여성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명이 가임 기간 동안 갖게 될 평균 출생아 수를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합계 출산율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( </a:t>
            </a:r>
            <a:r>
              <a:rPr lang="en-US" altLang="ko-KR" sz="2400" b="1" dirty="0" smtClean="0"/>
              <a:t>       ) </a:t>
            </a:r>
            <a:r>
              <a:rPr lang="ko-KR" altLang="en-US" sz="2400" b="1" dirty="0"/>
              <a:t>현상은 고령화 속도를 가속화하고 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경제적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산업적으로 위험 요인이 되고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저출산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386" y="4889679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68327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경제 활동 인구가 많아야 노동력 부족이나 노인 </a:t>
            </a:r>
            <a:r>
              <a:rPr lang="ko-KR" altLang="en-US" sz="2400" b="1" dirty="0" err="1"/>
              <a:t>복지비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문제가 </a:t>
            </a:r>
            <a:r>
              <a:rPr lang="ko-KR" altLang="en-US" sz="2400" b="1" dirty="0"/>
              <a:t>해결될 수 있기 때문에 고령화 문제를 해결하기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위해서는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 </a:t>
            </a:r>
            <a:r>
              <a:rPr lang="ko-KR" altLang="en-US" sz="2400" b="1" dirty="0"/>
              <a:t>문제와 병행하여 해결해야 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저출산</a:t>
            </a:r>
            <a:endParaRPr lang="ko-KR" altLang="en-US" sz="2400" b="1" dirty="0">
              <a:solidFill>
                <a:srgbClr val="FF0000"/>
              </a:solidFill>
            </a:endParaRP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은 질병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사고 등을 감안하여 출생 시 예상되는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평균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수명을 </a:t>
            </a:r>
            <a:r>
              <a:rPr lang="ko-KR" altLang="en-US" sz="2400" b="1" dirty="0"/>
              <a:t>말한다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기대 수명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69244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8" y="2967335"/>
            <a:ext cx="6408712" cy="461665"/>
            <a:chOff x="1249346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16476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생애 설계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24934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50938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고령화로 인해 나타날 수 있는 지역적</a:t>
            </a:r>
            <a:r>
              <a:rPr lang="en-US" altLang="ko-KR" b="1" dirty="0" smtClean="0"/>
              <a:t>․</a:t>
            </a:r>
            <a:r>
              <a:rPr lang="ko-KR" altLang="en-US" b="1" dirty="0" smtClean="0"/>
              <a:t>사회적</a:t>
            </a:r>
            <a:r>
              <a:rPr lang="en-US" altLang="ko-KR" b="1" dirty="0"/>
              <a:t>․</a:t>
            </a:r>
            <a:r>
              <a:rPr lang="ko-KR" altLang="en-US" b="1" dirty="0"/>
              <a:t>경제적 현상과 문제를 이해하고</a:t>
            </a:r>
            <a:r>
              <a:rPr lang="en-US" altLang="ko-KR" b="1" dirty="0"/>
              <a:t>, </a:t>
            </a:r>
            <a:r>
              <a:rPr lang="ko-KR" altLang="en-US" b="1" dirty="0" smtClean="0"/>
              <a:t>문제점을 </a:t>
            </a:r>
            <a:r>
              <a:rPr lang="ko-KR" altLang="en-US" b="1" dirty="0"/>
              <a:t>해결하기 위한 방안을 제시할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노인의 기준 연령이 계속 높아지는 이유는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341864"/>
            <a:ext cx="9144000" cy="338328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3974" y="1673448"/>
            <a:ext cx="1584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국제적으로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통용되는 노인의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기준 연령은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65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세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부터입니다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79912" y="1484784"/>
            <a:ext cx="2160240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70" b="1" dirty="0" smtClean="0">
                <a:latin typeface="맑은 고딕" pitchFamily="50" charset="-127"/>
                <a:ea typeface="맑은 고딕" pitchFamily="50" charset="-127"/>
              </a:rPr>
              <a:t>2005</a:t>
            </a:r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년부터 </a:t>
            </a:r>
            <a:endParaRPr lang="en-US" altLang="ko-KR" sz="12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노인의</a:t>
            </a:r>
            <a:r>
              <a:rPr lang="en-US" altLang="ko-KR" sz="12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기준을 </a:t>
            </a:r>
            <a:endParaRPr lang="en-US" altLang="ko-KR" sz="12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70" b="1" dirty="0" smtClean="0">
                <a:latin typeface="맑은 고딕" pitchFamily="50" charset="-127"/>
                <a:ea typeface="맑은 고딕" pitchFamily="50" charset="-127"/>
              </a:rPr>
              <a:t>65</a:t>
            </a:r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세에서 </a:t>
            </a:r>
            <a:endParaRPr lang="en-US" altLang="ko-KR" sz="12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70" b="1" dirty="0" smtClean="0">
                <a:latin typeface="맑은 고딕" pitchFamily="50" charset="-127"/>
                <a:ea typeface="맑은 고딕" pitchFamily="50" charset="-127"/>
              </a:rPr>
              <a:t>67</a:t>
            </a:r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세로</a:t>
            </a:r>
            <a:r>
              <a:rPr lang="en-US" altLang="ko-KR" sz="12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상향 조정</a:t>
            </a:r>
            <a:endParaRPr lang="en-US" altLang="ko-KR" sz="12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70" b="1" dirty="0" smtClean="0">
                <a:latin typeface="맑은 고딕" pitchFamily="50" charset="-127"/>
                <a:ea typeface="맑은 고딕" pitchFamily="50" charset="-127"/>
              </a:rPr>
              <a:t>하였습니다</a:t>
            </a:r>
            <a:r>
              <a:rPr lang="en-US" altLang="ko-KR" sz="12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516216" y="1744360"/>
            <a:ext cx="1656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이제 우리나라도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65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세 노인 기준을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바꿔야</a:t>
            </a: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할 때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340768"/>
            <a:ext cx="86409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고령화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전체 인구 구성에서 </a:t>
            </a:r>
            <a:r>
              <a:rPr lang="en-US" altLang="ko-KR" sz="2400" b="1" dirty="0"/>
              <a:t>65</a:t>
            </a:r>
            <a:r>
              <a:rPr lang="ko-KR" altLang="en-US" sz="2400" b="1" dirty="0"/>
              <a:t>세 이상의 노인 인구가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차지하는 </a:t>
            </a:r>
            <a:r>
              <a:rPr lang="ko-KR" altLang="en-US" sz="2400" b="1" dirty="0"/>
              <a:t>비율이 높아지는 </a:t>
            </a:r>
            <a:r>
              <a:rPr lang="ko-KR" altLang="en-US" sz="2400" b="1" dirty="0" smtClean="0"/>
              <a:t>현상</a:t>
            </a:r>
            <a:endParaRPr lang="en-US" altLang="ko-KR" sz="2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2834217" cy="3846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41277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고령화로 인해 나타나는 현상과 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경제적 측면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노동력 감소에 따른 생산성 저하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노인 </a:t>
            </a:r>
            <a:r>
              <a:rPr lang="ko-KR" altLang="en-US" sz="2400" b="1" dirty="0" err="1"/>
              <a:t>복지비</a:t>
            </a:r>
            <a:r>
              <a:rPr lang="ko-KR" altLang="en-US" sz="2400" b="1" dirty="0"/>
              <a:t> 지출 증가 → 경기 침체와 장기적인 불황 초래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지역적 측면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촌락의 노동력 부족 문제 </a:t>
            </a:r>
            <a:r>
              <a:rPr lang="ko-KR" altLang="en-US" sz="2400" b="1" dirty="0" smtClean="0"/>
              <a:t>심화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이촌 향도 현상과 </a:t>
            </a:r>
            <a:r>
              <a:rPr lang="ko-KR" altLang="en-US" sz="2400" b="1" dirty="0" smtClean="0"/>
              <a:t>결합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9" y="4055953"/>
            <a:ext cx="5310113" cy="26134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03" y="5504189"/>
            <a:ext cx="4010685" cy="10026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34076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사회적 측면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빠른 속도의 고령화 → 대처 방안 수립 어려움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사회 전체 구성원의 삶에 부정적 영향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노인을 위한 사회 </a:t>
            </a:r>
            <a:r>
              <a:rPr lang="ko-KR" altLang="en-US" sz="2400" b="1" dirty="0" err="1"/>
              <a:t>복지비</a:t>
            </a:r>
            <a:r>
              <a:rPr lang="ko-KR" altLang="en-US" sz="2400" b="1" dirty="0"/>
              <a:t> 증가 → 청장년층의 부담 증가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세대 갈등의 가능성 증가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26" y="5733256"/>
            <a:ext cx="4083354" cy="8928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6" y="3772034"/>
            <a:ext cx="4278380" cy="2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고령화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0491" y="1700808"/>
            <a:ext cx="88180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우리나라의 </a:t>
            </a:r>
            <a:r>
              <a:rPr lang="ko-KR" altLang="en-US" sz="2400" b="1" dirty="0"/>
              <a:t>고령화와 관련된 다음 통계 자료를 보고 물음에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답해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시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도별 노인 인구 </a:t>
            </a:r>
            <a:r>
              <a:rPr lang="ko-KR" altLang="en-US" sz="2400" b="1" dirty="0" smtClean="0"/>
              <a:t>비율</a:t>
            </a:r>
            <a:endParaRPr lang="ko-KR" altLang="en-US" sz="2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77" y="2204864"/>
            <a:ext cx="3401224" cy="44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9512" y="1844824"/>
            <a:ext cx="8818013" cy="481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촌락 지역의 </a:t>
            </a:r>
            <a:r>
              <a:rPr lang="ko-KR" altLang="en-US" sz="2400" b="1" dirty="0" smtClean="0"/>
              <a:t>고령화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ko-KR" altLang="en-US" sz="2050" b="1" dirty="0" smtClean="0"/>
              <a:t> 경북 </a:t>
            </a:r>
            <a:r>
              <a:rPr lang="ko-KR" altLang="en-US" sz="2050" b="1" dirty="0"/>
              <a:t>◯◯군의 한 농촌 마을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이 마을은 </a:t>
            </a:r>
            <a:r>
              <a:rPr lang="en-US" altLang="ko-KR" sz="2050" b="1" dirty="0"/>
              <a:t>30</a:t>
            </a:r>
            <a:r>
              <a:rPr lang="ko-KR" altLang="en-US" sz="2050" b="1" dirty="0"/>
              <a:t>년 전만 해도 ◯◯군에서 </a:t>
            </a:r>
            <a:r>
              <a:rPr lang="ko-KR" altLang="en-US" sz="2050" b="1" dirty="0" smtClean="0"/>
              <a:t>잘사는 </a:t>
            </a:r>
            <a:r>
              <a:rPr lang="ko-KR" altLang="en-US" sz="2050" b="1" dirty="0"/>
              <a:t>마을에 속했습니다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비옥한 땅에 기후 조건도 좋아 많은 수익을 </a:t>
            </a:r>
            <a:r>
              <a:rPr lang="ko-KR" altLang="en-US" sz="2050" b="1" dirty="0" smtClean="0"/>
              <a:t>올렸습니다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그 덕에 이곳은 한때 </a:t>
            </a:r>
            <a:r>
              <a:rPr lang="en-US" altLang="ko-KR" sz="2050" b="1" dirty="0"/>
              <a:t>100</a:t>
            </a:r>
            <a:r>
              <a:rPr lang="ko-KR" altLang="en-US" sz="2050" b="1" dirty="0"/>
              <a:t>가구 </a:t>
            </a:r>
            <a:r>
              <a:rPr lang="en-US" altLang="ko-KR" sz="2050" b="1" dirty="0"/>
              <a:t>500</a:t>
            </a:r>
            <a:r>
              <a:rPr lang="ko-KR" altLang="en-US" sz="2050" b="1" dirty="0"/>
              <a:t>명이 북적거리던 마을이었습니다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그렇게 농사를 지어 번 돈으로 자식들을 대구로 보내 공부를 시켰습니다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하지만 도시로 나간 자식들은 돌아오지를 않았습니다</a:t>
            </a:r>
            <a:r>
              <a:rPr lang="en-US" altLang="ko-KR" sz="2050" b="1" dirty="0"/>
              <a:t>.</a:t>
            </a:r>
            <a:endParaRPr lang="ko-KR" altLang="en-US" sz="2050" b="1" dirty="0"/>
          </a:p>
          <a:p>
            <a:pPr fontAlgn="base">
              <a:lnSpc>
                <a:spcPct val="120000"/>
              </a:lnSpc>
            </a:pPr>
            <a:r>
              <a:rPr lang="ko-KR" altLang="en-US" sz="2050" b="1" dirty="0"/>
              <a:t>임△△ 씨</a:t>
            </a:r>
            <a:r>
              <a:rPr lang="en-US" altLang="ko-KR" sz="2050" b="1" dirty="0"/>
              <a:t>(57)</a:t>
            </a:r>
            <a:r>
              <a:rPr lang="ko-KR" altLang="en-US" sz="2050" b="1" dirty="0"/>
              <a:t>는 이 마을의 최고 일꾼입니다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원래 이곳에서 태어난 임 씨는 젊은 시절 대구로 나갔다가 </a:t>
            </a:r>
            <a:r>
              <a:rPr lang="en-US" altLang="ko-KR" sz="2050" b="1" dirty="0"/>
              <a:t>27</a:t>
            </a:r>
            <a:r>
              <a:rPr lang="ko-KR" altLang="en-US" sz="2050" b="1" dirty="0"/>
              <a:t>세에 귀농했습니다</a:t>
            </a:r>
            <a:r>
              <a:rPr lang="en-US" altLang="ko-KR" sz="2050" b="1" dirty="0"/>
              <a:t>. </a:t>
            </a:r>
            <a:r>
              <a:rPr lang="ko-KR" altLang="en-US" sz="2050" b="1" dirty="0"/>
              <a:t>그때부터 이 마을의 막내로 귀여움을 받아온 그는 </a:t>
            </a:r>
            <a:r>
              <a:rPr lang="en-US" altLang="ko-KR" sz="2050" b="1" dirty="0"/>
              <a:t>30</a:t>
            </a:r>
            <a:r>
              <a:rPr lang="ko-KR" altLang="en-US" sz="2050" b="1" dirty="0"/>
              <a:t>년이 지난 지금도 막내입니다</a:t>
            </a:r>
            <a:r>
              <a:rPr lang="en-US" altLang="ko-KR" sz="2050" b="1" dirty="0"/>
              <a:t>.</a:t>
            </a:r>
            <a:endParaRPr lang="ko-KR" altLang="en-US" sz="2050" b="1" dirty="0"/>
          </a:p>
          <a:p>
            <a:pPr fontAlgn="base">
              <a:lnSpc>
                <a:spcPct val="120000"/>
              </a:lnSpc>
            </a:pPr>
            <a:r>
              <a:rPr lang="ko-KR" altLang="en-US" sz="2050" b="1" dirty="0"/>
              <a:t>통계청 조사 결과를 보면 </a:t>
            </a:r>
            <a:r>
              <a:rPr lang="en-US" altLang="ko-KR" sz="2050" b="1" dirty="0"/>
              <a:t>65</a:t>
            </a:r>
            <a:r>
              <a:rPr lang="ko-KR" altLang="en-US" sz="2050" b="1" dirty="0"/>
              <a:t>세 이상 노인 인구 비율이 전국에서 가장 </a:t>
            </a:r>
            <a:endParaRPr lang="en-US" altLang="ko-KR" sz="20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050" b="1" dirty="0" smtClean="0"/>
              <a:t>높은 </a:t>
            </a:r>
            <a:r>
              <a:rPr lang="ko-KR" altLang="en-US" sz="2050" b="1" dirty="0"/>
              <a:t>시</a:t>
            </a:r>
            <a:r>
              <a:rPr lang="en-US" altLang="ko-KR" sz="2050" b="1" dirty="0"/>
              <a:t>·</a:t>
            </a:r>
            <a:r>
              <a:rPr lang="ko-KR" altLang="en-US" sz="2050" b="1" dirty="0"/>
              <a:t>군</a:t>
            </a:r>
            <a:r>
              <a:rPr lang="en-US" altLang="ko-KR" sz="2050" b="1" dirty="0"/>
              <a:t>·</a:t>
            </a:r>
            <a:r>
              <a:rPr lang="ko-KR" altLang="en-US" sz="2050" b="1" dirty="0"/>
              <a:t>구가 바로 경북 ◯◯군이었습니다</a:t>
            </a:r>
            <a:r>
              <a:rPr lang="en-US" altLang="ko-KR" sz="2050" b="1" dirty="0"/>
              <a:t>. </a:t>
            </a:r>
            <a:endParaRPr lang="en-US" altLang="ko-KR" sz="20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050" b="1" dirty="0"/>
              <a:t> </a:t>
            </a:r>
            <a:r>
              <a:rPr lang="en-US" altLang="ko-KR" sz="2050" b="1" dirty="0" smtClean="0"/>
              <a:t>                                                        - </a:t>
            </a:r>
            <a:r>
              <a:rPr lang="ko-KR" altLang="en-US" sz="2050" b="1" dirty="0" err="1"/>
              <a:t>나우뉴스</a:t>
            </a:r>
            <a:r>
              <a:rPr lang="en-US" altLang="ko-KR" sz="2050" b="1" dirty="0"/>
              <a:t>TV, 2011. 6. 11. -</a:t>
            </a:r>
            <a:endParaRPr lang="ko-KR" altLang="en-US" sz="2050" b="1" dirty="0"/>
          </a:p>
        </p:txBody>
      </p:sp>
      <p:sp>
        <p:nvSpPr>
          <p:cNvPr id="18" name="직사각형 17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고령화 문제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89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51520" y="1700808"/>
            <a:ext cx="8818013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에서 노인 인구 비율이 높은 지역을 찾아보고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/>
              <a:t>그러한 지역의 특성을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전남이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18.0%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로 가장 높았고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전북이 그 뒤를 이었다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주로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읍면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지역의 비중이 높은 촌락 지역에서 노인 인구 비율이 높았으며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반면 도시 지역의 경우는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10%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이내로 상대적으로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낮았다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와 같은 지역에서 나타날 수 있는 문제점은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무엇인지 </a:t>
            </a:r>
            <a:r>
              <a:rPr lang="ko-KR" altLang="en-US" sz="2400" b="1" dirty="0"/>
              <a:t>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촌락의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고령화로 인한 노동력 부족 문제 심각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노동력 감소에 따른 생산성 저하 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고령화의 현실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4442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고령화 문제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79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1108</Words>
  <Application>Microsoft Office PowerPoint</Application>
  <PresentationFormat>화면 슬라이드 쇼(4:3)</PresentationFormat>
  <Paragraphs>197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392</cp:revision>
  <dcterms:created xsi:type="dcterms:W3CDTF">2013-04-05T04:18:36Z</dcterms:created>
  <dcterms:modified xsi:type="dcterms:W3CDTF">2014-02-21T13:59:57Z</dcterms:modified>
</cp:coreProperties>
</file>