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76" r:id="rId6"/>
    <p:sldId id="261" r:id="rId7"/>
    <p:sldId id="260" r:id="rId8"/>
    <p:sldId id="263" r:id="rId9"/>
    <p:sldId id="278" r:id="rId10"/>
    <p:sldId id="264" r:id="rId11"/>
    <p:sldId id="265" r:id="rId12"/>
    <p:sldId id="266" r:id="rId13"/>
    <p:sldId id="262" r:id="rId14"/>
    <p:sldId id="268" r:id="rId15"/>
    <p:sldId id="269" r:id="rId16"/>
    <p:sldId id="267" r:id="rId17"/>
    <p:sldId id="271" r:id="rId18"/>
    <p:sldId id="272" r:id="rId19"/>
    <p:sldId id="270" r:id="rId20"/>
    <p:sldId id="274" r:id="rId21"/>
    <p:sldId id="275" r:id="rId22"/>
    <p:sldId id="273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52FE-9448-4192-A4F0-E4D2F197A565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F9AD-2001-4275-8CA7-4C441F19AA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35696" y="3682301"/>
            <a:ext cx="4680520" cy="854577"/>
            <a:chOff x="1835696" y="3682301"/>
            <a:chExt cx="4680520" cy="854577"/>
          </a:xfrm>
        </p:grpSpPr>
        <p:sp>
          <p:nvSpPr>
            <p:cNvPr id="3" name="TextBox 2"/>
            <p:cNvSpPr txBox="1"/>
            <p:nvPr/>
          </p:nvSpPr>
          <p:spPr>
            <a:xfrm>
              <a:off x="1835696" y="3682301"/>
              <a:ext cx="468052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/>
                <a:t>2</a:t>
              </a:r>
              <a:r>
                <a:rPr lang="en-US" altLang="ko-KR" sz="2400" b="1" dirty="0" smtClean="0"/>
                <a:t>. </a:t>
              </a:r>
              <a:r>
                <a:rPr lang="ko-KR" altLang="en-US" sz="2400" b="1" dirty="0" smtClean="0"/>
                <a:t>다양성</a:t>
              </a:r>
              <a:r>
                <a:rPr lang="ko-KR" altLang="en-US" sz="2400" b="1" dirty="0"/>
                <a:t>과 </a:t>
              </a:r>
              <a:r>
                <a:rPr lang="ko-KR" altLang="en-US" sz="2400" b="1" dirty="0" smtClean="0"/>
                <a:t>관용</a:t>
              </a:r>
              <a:endParaRPr lang="ko-KR" altLang="en-US" sz="2400" dirty="0"/>
            </a:p>
          </p:txBody>
        </p:sp>
        <p:grpSp>
          <p:nvGrpSpPr>
            <p:cNvPr id="4" name="그룹 9"/>
            <p:cNvGrpSpPr/>
            <p:nvPr/>
          </p:nvGrpSpPr>
          <p:grpSpPr>
            <a:xfrm>
              <a:off x="2572699" y="4149080"/>
              <a:ext cx="3384376" cy="387798"/>
              <a:chOff x="2727319" y="4485452"/>
              <a:chExt cx="3384376" cy="38779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27319" y="4485452"/>
                <a:ext cx="3384376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다문화 사회와 관용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모서리가 둥근 직사각형 5"/>
              <p:cNvSpPr/>
              <p:nvPr/>
            </p:nvSpPr>
            <p:spPr bwMode="auto">
              <a:xfrm>
                <a:off x="3303383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01029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활동①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을 통해 다문화 가정에서 나타나는 문제점을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줄이기 위한 대책을 생각해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다문화 가정의 이혼율 증가로 나타나는 가족 해체 현상을 해결하기 위해서는 다문화 가정의 일자리 창출 사업이 확대 실시되어야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또한 가정 내에서 소통을 위한 노력을 기울여야 하며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사회나 국가는 이러한 다문화 가정의 문화적 차이 극복과 소통을 위한 여러 가지 정책들을 시행해야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5780" y="2001029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활동②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에 나타난 문제점을 해결하기 위해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가져야 할 태도를 말해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2]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사례는 우리 사회가 아직도 외국 이주민에 대해 뿌리 깊은 편견을 갖고 있다는 증거이다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따라서 우리가 먼저 이주민을 이방인이 아닌 가족이나 이웃으로 받아들이는 노력을 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또한 외국인 범죄의 증가는 일자리 부족에 따른 경제력 약화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편견에 따른 소외 의식 등과 밀접한 관련이 있으므로 정부가 우선 철저한 실태 파악을 통해 원인을 분석하고 대응책을 마련해야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686355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다문화 사회에서의 갈등 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이주민을 인격적으로 평등한 주체로 인식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학교와 시민사회에서 다문화 교육 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이주민의 사회적 적응을 돕는 제도 마련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직사각형 5"/>
          <p:cNvSpPr/>
          <p:nvPr/>
        </p:nvSpPr>
        <p:spPr>
          <a:xfrm>
            <a:off x="683568" y="119675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우리나라의 다문화 사회 정책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재한 외국인 처우 기본법 제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목적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80" y="2716002"/>
            <a:ext cx="8532440" cy="27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이 법은 재한 외국인에 대한 처우 등에 관한 기본적인 사항을 정함으로써 재한 외국인이 대한민국 사회에 적응하여 개인의 능력을 충분히 발휘할 수 있도록 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대한민국 국민과 재한 외국인이 서로를 이해하고 존중하는 사회 환경을 만들어 대한민국의 발전과 사회 통합에 이바지함을 목적으로 한다</a:t>
            </a:r>
            <a:r>
              <a:rPr lang="en-US" altLang="ko-KR" sz="2400" b="1" dirty="0" smtClean="0"/>
              <a:t>.</a:t>
            </a:r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직사각형 5"/>
          <p:cNvSpPr/>
          <p:nvPr/>
        </p:nvSpPr>
        <p:spPr>
          <a:xfrm>
            <a:off x="683568" y="119675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우리나라의 다문화 사회 정책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정부의 다문화 사회 관련 사업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60396"/>
              </p:ext>
            </p:extLst>
          </p:nvPr>
        </p:nvGraphicFramePr>
        <p:xfrm>
          <a:off x="179512" y="2905831"/>
          <a:ext cx="8784976" cy="29969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8"/>
                <a:gridCol w="1584176"/>
                <a:gridCol w="6048672"/>
              </a:tblGrid>
              <a:tr h="31284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시행 기관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프로그램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내용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</a:tr>
              <a:tr h="115609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법무부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국제결혼 안내 </a:t>
                      </a:r>
                      <a:endParaRPr lang="en-US" altLang="ko-KR" sz="1700" b="1" kern="0" spc="0" dirty="0" smtClean="0"/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/>
                        <a:t>프로그램 </a:t>
                      </a:r>
                      <a:r>
                        <a:rPr lang="ko-KR" altLang="en-US" sz="1700" b="1" kern="0" spc="0" dirty="0"/>
                        <a:t>이수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중국</a:t>
                      </a:r>
                      <a:r>
                        <a:rPr lang="en-US" altLang="ko-KR" sz="1700" b="1" kern="0" spc="0" dirty="0"/>
                        <a:t>․</a:t>
                      </a:r>
                      <a:r>
                        <a:rPr lang="ko-KR" altLang="en-US" sz="1700" b="1" kern="0" spc="0" dirty="0"/>
                        <a:t>베트남</a:t>
                      </a:r>
                      <a:r>
                        <a:rPr lang="en-US" altLang="ko-KR" sz="1700" b="1" kern="0" spc="0" dirty="0"/>
                        <a:t>․</a:t>
                      </a:r>
                      <a:r>
                        <a:rPr lang="ko-KR" altLang="en-US" sz="1700" b="1" kern="0" spc="0" dirty="0"/>
                        <a:t>필리핀</a:t>
                      </a:r>
                      <a:r>
                        <a:rPr lang="en-US" altLang="ko-KR" sz="1700" b="1" kern="0" spc="0" dirty="0"/>
                        <a:t>․</a:t>
                      </a:r>
                      <a:r>
                        <a:rPr lang="ko-KR" altLang="en-US" sz="1700" b="1" kern="0" spc="0" dirty="0"/>
                        <a:t>캄보디아</a:t>
                      </a:r>
                      <a:r>
                        <a:rPr lang="en-US" altLang="ko-KR" sz="1700" b="1" kern="0" spc="0" dirty="0"/>
                        <a:t>․</a:t>
                      </a:r>
                      <a:r>
                        <a:rPr lang="ko-KR" altLang="en-US" sz="1700" b="1" kern="0" spc="0" dirty="0"/>
                        <a:t>몽골</a:t>
                      </a:r>
                      <a:r>
                        <a:rPr lang="en-US" altLang="ko-KR" sz="1700" b="1" kern="0" spc="0" dirty="0"/>
                        <a:t>․</a:t>
                      </a:r>
                      <a:r>
                        <a:rPr lang="ko-KR" altLang="en-US" sz="1700" b="1" kern="0" spc="0" dirty="0"/>
                        <a:t>우즈베키스탄</a:t>
                      </a:r>
                      <a:r>
                        <a:rPr lang="en-US" altLang="ko-KR" sz="1700" b="1" kern="0" spc="0" dirty="0" smtClean="0"/>
                        <a:t>․</a:t>
                      </a:r>
                      <a:r>
                        <a:rPr lang="ko-KR" altLang="en-US" sz="1700" b="1" kern="0" spc="0" dirty="0" smtClean="0"/>
                        <a:t>타이 </a:t>
                      </a:r>
                      <a:r>
                        <a:rPr lang="ko-KR" altLang="en-US" sz="1700" b="1" kern="0" spc="0" dirty="0"/>
                        <a:t>등 </a:t>
                      </a:r>
                      <a:endParaRPr lang="en-US" altLang="ko-KR" sz="1700" b="1" kern="0" spc="0" dirty="0" smtClean="0"/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1" kern="0" spc="0" dirty="0" smtClean="0"/>
                        <a:t>7</a:t>
                      </a:r>
                      <a:r>
                        <a:rPr lang="ko-KR" altLang="en-US" sz="1700" b="1" kern="0" spc="0" dirty="0"/>
                        <a:t>개국 출신 배우자를 국내에 초청하려면 </a:t>
                      </a:r>
                      <a:r>
                        <a:rPr lang="ko-KR" altLang="en-US" sz="1700" b="1" kern="0" spc="0" dirty="0" smtClean="0"/>
                        <a:t>국제결혼과 </a:t>
                      </a:r>
                      <a:r>
                        <a:rPr lang="ko-KR" altLang="en-US" sz="1700" b="1" kern="0" spc="0" dirty="0"/>
                        <a:t>관련된 현지 국가의 제도와 </a:t>
                      </a:r>
                      <a:r>
                        <a:rPr lang="ko-KR" altLang="en-US" sz="1700" b="1" kern="0" spc="0" dirty="0" smtClean="0"/>
                        <a:t>문화</a:t>
                      </a:r>
                      <a:r>
                        <a:rPr lang="en-US" altLang="ko-KR" sz="1700" b="1" kern="0" spc="0" dirty="0"/>
                        <a:t>, </a:t>
                      </a:r>
                      <a:r>
                        <a:rPr lang="ko-KR" altLang="en-US" sz="1700" b="1" kern="0" spc="0" dirty="0"/>
                        <a:t>예절 프로그램을 이수해야 한다</a:t>
                      </a:r>
                      <a:r>
                        <a:rPr lang="en-US" altLang="ko-KR" sz="1700" b="1" kern="0" spc="0" dirty="0"/>
                        <a:t>.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</a:tr>
              <a:tr h="87500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문화 체육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/>
                        <a:t>관광부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다문화 지역 </a:t>
                      </a:r>
                      <a:endParaRPr lang="en-US" altLang="ko-KR" sz="1700" b="1" kern="0" spc="0" dirty="0" smtClean="0"/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smtClean="0"/>
                        <a:t>순회공연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/>
                        <a:t>이주민 거주 지역 중심으로 찾아가는 공연을 통해 </a:t>
                      </a:r>
                      <a:r>
                        <a:rPr lang="ko-KR" altLang="en-US" sz="1700" b="1" kern="0" spc="0" dirty="0" smtClean="0"/>
                        <a:t>다문화 </a:t>
                      </a:r>
                      <a:r>
                        <a:rPr lang="ko-KR" altLang="en-US" sz="1700" b="1" kern="0" spc="0" dirty="0"/>
                        <a:t>가정의 문화 향유 기회를 확대하고 </a:t>
                      </a:r>
                      <a:r>
                        <a:rPr lang="ko-KR" altLang="en-US" sz="1700" b="1" kern="0" spc="0" dirty="0" smtClean="0"/>
                        <a:t>내</a:t>
                      </a:r>
                      <a:r>
                        <a:rPr lang="en-US" altLang="ko-KR" sz="1700" b="1" kern="0" spc="0" dirty="0" smtClean="0"/>
                        <a:t>․</a:t>
                      </a:r>
                      <a:r>
                        <a:rPr lang="ko-KR" altLang="en-US" sz="1700" b="1" kern="0" spc="0" dirty="0" smtClean="0"/>
                        <a:t>외국인 </a:t>
                      </a:r>
                      <a:r>
                        <a:rPr lang="ko-KR" altLang="en-US" sz="1700" b="1" kern="0" spc="0" dirty="0"/>
                        <a:t>간 화합의 장을 마련한다</a:t>
                      </a:r>
                      <a:r>
                        <a:rPr lang="en-US" altLang="ko-KR" sz="1700" b="1" kern="0" spc="0" dirty="0"/>
                        <a:t>.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5879" marR="15879" marT="15879" marB="15879" anchor="ctr"/>
                </a:tc>
              </a:tr>
            </a:tbl>
          </a:graphicData>
        </a:graphic>
      </p:graphicFrame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직사각형 5"/>
          <p:cNvSpPr/>
          <p:nvPr/>
        </p:nvSpPr>
        <p:spPr>
          <a:xfrm>
            <a:off x="683568" y="119675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우리나라의 다문화 사회 정책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5780" y="2128788"/>
            <a:ext cx="865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자신이 정책 입안자라면 다문화 사회에서의 갈등을 해결하기 위해 어떤 정책을 제시할 수 있는지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다문화 정책과 관련된 자료를 찾아보고 자신의 생각을 정리해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365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79557" y="1196752"/>
            <a:ext cx="7980875" cy="523220"/>
            <a:chOff x="623573" y="1196752"/>
            <a:chExt cx="7980875" cy="523220"/>
          </a:xfrm>
        </p:grpSpPr>
        <p:sp>
          <p:nvSpPr>
            <p:cNvPr id="6" name="직사각형 5"/>
            <p:cNvSpPr/>
            <p:nvPr/>
          </p:nvSpPr>
          <p:spPr>
            <a:xfrm>
              <a:off x="899592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/>
                <a:t>차이를 무시한 차별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해법은 없는가</a:t>
              </a:r>
              <a:r>
                <a:rPr lang="en-US" altLang="ko-KR" sz="2800" b="1" dirty="0"/>
                <a:t>?</a:t>
              </a:r>
              <a:endParaRPr lang="ko-KR" altLang="en-US" sz="28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23573" y="1256060"/>
              <a:ext cx="277168" cy="444748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05780" y="2078145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에서 차이가 아닌 차별적인 요소라고 생각되는 </a:t>
            </a: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부분을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신입 사원 모집 요강에서 ‘군복무를 마친 자’라고 하면 여성과 장애인 등 군복무를 하지 못한 사람은 아예 응시조차 못하는 상황이 되므로 매우 불합리하다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또 ‘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1985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년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월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일 이후 출생자’라고 했으므로 연령 차별에 해당한다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365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79557" y="1196752"/>
            <a:ext cx="7980875" cy="523220"/>
            <a:chOff x="623573" y="1196752"/>
            <a:chExt cx="7980875" cy="523220"/>
          </a:xfrm>
        </p:grpSpPr>
        <p:sp>
          <p:nvSpPr>
            <p:cNvPr id="6" name="직사각형 5"/>
            <p:cNvSpPr/>
            <p:nvPr/>
          </p:nvSpPr>
          <p:spPr>
            <a:xfrm>
              <a:off x="899592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/>
                <a:t>차이를 무시한 차별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해법은 없는가</a:t>
              </a:r>
              <a:r>
                <a:rPr lang="en-US" altLang="ko-KR" sz="2800" b="1" dirty="0"/>
                <a:t>?</a:t>
              </a:r>
              <a:endParaRPr lang="ko-KR" altLang="en-US" sz="28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23573" y="1256060"/>
              <a:ext cx="277168" cy="44474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05780" y="2078145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2]</a:t>
            </a:r>
            <a:r>
              <a:rPr lang="ko-KR" altLang="en-US" sz="2400" b="1" dirty="0" smtClean="0"/>
              <a:t>에서 어떤 점이 불합리한 차별이었는지 설명해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 인권 위원회에서는 대학 입시에서 간호학과에 남학생 입학을 제한하는 것은 차별이라고 결정하였다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간호사라는 직업 자체를 여성에게만 한정된 것으로 생각하는 편견이 작용하고 있고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이에 따라 교육 시설을 이용함에 있어서 성별에 따른 차별을 했다는 것이다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365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79557" y="1196752"/>
            <a:ext cx="7980875" cy="523220"/>
            <a:chOff x="623573" y="1196752"/>
            <a:chExt cx="7980875" cy="523220"/>
          </a:xfrm>
        </p:grpSpPr>
        <p:sp>
          <p:nvSpPr>
            <p:cNvPr id="6" name="직사각형 5"/>
            <p:cNvSpPr/>
            <p:nvPr/>
          </p:nvSpPr>
          <p:spPr>
            <a:xfrm>
              <a:off x="899592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/>
                <a:t>차이를 무시한 차별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해법은 없는가</a:t>
              </a:r>
              <a:r>
                <a:rPr lang="en-US" altLang="ko-KR" sz="2800" b="1" dirty="0"/>
                <a:t>?</a:t>
              </a:r>
              <a:endParaRPr lang="ko-KR" altLang="en-US" sz="28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23573" y="1256060"/>
              <a:ext cx="277168" cy="44474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05780" y="2078145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3]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4]</a:t>
            </a:r>
            <a:r>
              <a:rPr lang="ko-KR" altLang="en-US" sz="2400" b="1" dirty="0" smtClean="0"/>
              <a:t>에서 나타난 비정규직 근로자에 대한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불합리한 차별을 해소하기 위한 방안을 논술해 보자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제시된 자료에 나타난 임금 격차의 문제와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비정규직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관련 법안의 허점을 악용한 사례의 문제점을 중심으로 해결 방안을 논리적으로 써 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다양한 인종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문화를 가진 사람들이 함께 어우러져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살아가는 사회를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다문화 사회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국제결혼의 증가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외국인 </a:t>
            </a:r>
            <a:r>
              <a:rPr lang="en-US" altLang="ko-KR" sz="2400" b="1" dirty="0" smtClean="0"/>
              <a:t>(         )</a:t>
            </a:r>
            <a:r>
              <a:rPr lang="ko-KR" altLang="en-US" sz="2400" b="1" dirty="0" smtClean="0"/>
              <a:t>와 외국인 유학생의 유입</a:t>
            </a:r>
            <a:r>
              <a:rPr lang="en-US" altLang="ko-KR" sz="2400" b="1" dirty="0" smtClean="0"/>
              <a:t>, 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북한 이탈 주민의 급속한 증가 등으로 우리나라에는 </a:t>
            </a:r>
            <a:r>
              <a:rPr lang="en-US" altLang="ko-KR" sz="2400" b="1" dirty="0" smtClean="0"/>
              <a:t>1990</a:t>
            </a:r>
            <a:r>
              <a:rPr lang="ko-KR" altLang="en-US" sz="2400" b="1" dirty="0" smtClean="0"/>
              <a:t>년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대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후반부터 다양한 민족과 문화가 유입되기 시작하였다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노동자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2834814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708920"/>
            <a:ext cx="47338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다문화 사회에서 차이를 인정하는 관용과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문화적 소통의 중요성을 이해하고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다문화 </a:t>
            </a:r>
            <a:endParaRPr lang="en-US" altLang="ko-KR" b="1" dirty="0" smtClean="0"/>
          </a:p>
          <a:p>
            <a:pPr algn="just">
              <a:lnSpc>
                <a:spcPct val="120000"/>
              </a:lnSpc>
            </a:pPr>
            <a:r>
              <a:rPr lang="ko-KR" altLang="en-US" b="1" dirty="0" smtClean="0"/>
              <a:t>사회에서 나타날 수 있는 갈등을 해결하기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위한 방안을 제시할 수 있다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80" y="1268760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외국인 근로자는 국내 노동 시장의 빈자리를 채워 우리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경제의 발전에 기여하고 있으나 일부 업종에서는 한국인과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이주민 사이에 어떤 갈등이 발생하고 있는가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일자리 갈등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외국인 범죄의 증가는 외국인에 대한 막연한 </a:t>
            </a:r>
            <a:r>
              <a:rPr lang="en-US" altLang="ko-KR" sz="2400" b="1" dirty="0" smtClean="0"/>
              <a:t>(           )</a:t>
            </a:r>
            <a:r>
              <a:rPr lang="ko-KR" altLang="en-US" sz="2400" b="1" dirty="0" smtClean="0"/>
              <a:t>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증가시켜 다문화 사회에서의 갈등을 더욱 증폭시키기도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두려움</a:t>
            </a: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62701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80" y="1268760"/>
            <a:ext cx="883822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5. </a:t>
            </a:r>
            <a:r>
              <a:rPr lang="ko-KR" altLang="en-US" sz="2400" b="1" dirty="0" smtClean="0"/>
              <a:t>자신의 민족은 순수한 혈통을 지니고 있다는 생각을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단일 민족 의식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6. </a:t>
            </a:r>
            <a:r>
              <a:rPr lang="ko-KR" altLang="en-US" sz="2400" b="1" dirty="0" smtClean="0"/>
              <a:t>다문화 가정 자녀의 학교 교육 지원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이주자 문화 교육</a:t>
            </a:r>
            <a:r>
              <a:rPr lang="en-US" altLang="ko-KR" sz="2400" b="1" dirty="0" smtClean="0"/>
              <a:t>, 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이주자 문화 서비스 등과 같은 다양한 </a:t>
            </a:r>
            <a:r>
              <a:rPr lang="en-US" altLang="ko-KR" sz="2400" b="1" dirty="0" smtClean="0"/>
              <a:t>(            )</a:t>
            </a:r>
            <a:r>
              <a:rPr lang="ko-KR" altLang="en-US" sz="2400" b="1" dirty="0" smtClean="0"/>
              <a:t>이 내실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있게 운영되어야 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다문화 정책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520280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123728" y="2996952"/>
            <a:ext cx="6480720" cy="461665"/>
            <a:chOff x="1403648" y="2967335"/>
            <a:chExt cx="648072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인간다운 삶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470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우리가 바라는 다문화 사회는 어떤 모습일까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091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인권 보장을 요구하는 이주민의 시위</a:t>
            </a:r>
            <a:endParaRPr lang="ko-KR" altLang="en-US" b="1" dirty="0"/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45224"/>
            <a:ext cx="504056" cy="504056"/>
          </a:xfrm>
          <a:prstGeom prst="rect">
            <a:avLst/>
          </a:prstGeom>
          <a:noFill/>
        </p:spPr>
      </p:pic>
      <p:pic>
        <p:nvPicPr>
          <p:cNvPr id="1026" name="Picture 2" descr="C:\Users\ygp\Desktop\사-61상단그림들수정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711055"/>
            <a:ext cx="9144001" cy="30140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76056" y="44998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다문화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한가족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축제에서 열린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비빔밥 만들기 행사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1560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국제 합동결혼식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1560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다문화 음식 축제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192684"/>
            <a:ext cx="865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다문화 사회의 도래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다문화 사회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다양한 인종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문화를 가진 사람들이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함께 어우러져 살아가는 사회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다문화 사회의 발생 원인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국제결혼의 증가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외국인 노동자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와 외국인 유학생의 유입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북한 이탈 주민의 증가 등</a:t>
            </a:r>
          </a:p>
        </p:txBody>
      </p:sp>
      <p:pic>
        <p:nvPicPr>
          <p:cNvPr id="1026" name="Picture 2" descr="C:\Users\ygp\Desktop\P2-다문화 축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62825"/>
            <a:ext cx="4097297" cy="2385151"/>
          </a:xfrm>
          <a:prstGeom prst="rect">
            <a:avLst/>
          </a:prstGeom>
          <a:noFill/>
        </p:spPr>
      </p:pic>
      <p:pic>
        <p:nvPicPr>
          <p:cNvPr id="1027" name="Picture 3" descr="C:\Users\ygp\Desktop\P2-합동 결혼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61514"/>
            <a:ext cx="3625763" cy="239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196752"/>
            <a:ext cx="635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다문화 사회의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한국인과 이주민 사이의 일자리 경쟁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외국인 범죄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다문화 가정 자녀의 부적응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외국인 근로자의 차별 대우 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6387425"/>
            <a:ext cx="51845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latin typeface="맑은 고딕" pitchFamily="50" charset="-127"/>
                <a:ea typeface="맑은 고딕" pitchFamily="50" charset="-127"/>
              </a:rPr>
              <a:t>▲ </a:t>
            </a:r>
            <a:r>
              <a:rPr lang="en-US" altLang="ko-KR" sz="1700" b="1" dirty="0" smtClean="0"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1700" b="1" dirty="0" smtClean="0">
                <a:latin typeface="맑은 고딕" pitchFamily="50" charset="-127"/>
                <a:ea typeface="맑은 고딕" pitchFamily="50" charset="-127"/>
              </a:rPr>
              <a:t>년 학업을 중단한 다문화 가정 학생 현황</a:t>
            </a:r>
            <a:endParaRPr lang="ko-KR" altLang="en-US" sz="17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4436199" cy="27026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8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5780" y="2031231"/>
            <a:ext cx="60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이혼 상담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년 사이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40%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늘어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5" name="Picture 3" descr="C:\Users\ygp\Desktop\C2-2-3-5 [Converted].png"/>
          <p:cNvPicPr>
            <a:picLocks noChangeAspect="1" noChangeArrowheads="1"/>
          </p:cNvPicPr>
          <p:nvPr/>
        </p:nvPicPr>
        <p:blipFill>
          <a:blip r:embed="rId4" cstate="print"/>
          <a:srcRect l="50682"/>
          <a:stretch>
            <a:fillRect/>
          </a:stretch>
        </p:blipFill>
        <p:spPr bwMode="auto">
          <a:xfrm>
            <a:off x="1547664" y="4624753"/>
            <a:ext cx="6048672" cy="1972599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99" y="2566599"/>
            <a:ext cx="5975289" cy="2058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둥근 지붕 못 올린 이슬람 사원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80" y="2716002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○○시에 있는 이슬람 사원은 특유의 양파 모양 지붕이 없다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겉만 보면 일반 건물과 다를 바 없는데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사원이 있으면 임대가 어려울 수 있다는 판단에 평범한 건물이 된 것이다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개원 과정에서 진통도 컸는데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애초 다른 곳에 건립이 추진됐지만 주민들의 반발로 현재 위치에 자리를 잡아야 했다</a:t>
            </a:r>
            <a:r>
              <a:rPr lang="en-US" altLang="ko-KR" sz="2400" b="1" dirty="0" smtClean="0"/>
              <a:t>.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중앙일보</a:t>
            </a:r>
            <a:r>
              <a:rPr lang="en-US" altLang="ko-KR" sz="2400" b="1" dirty="0" smtClean="0"/>
              <a:t>, 2012. 7. 10. -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외국인 범죄의 증가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외국인 범죄의 증가 현황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2492896"/>
            <a:ext cx="424847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 외국인 범죄 건수는 해마다 계속 늘어나고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 증가율은 내국인 범죄의 증가 속도를 앞서나가고 있는데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외국인 범죄는 내국인에 의한 범죄와는 다른 특징을 갖고 있다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</p:txBody>
      </p:sp>
      <p:pic>
        <p:nvPicPr>
          <p:cNvPr id="4098" name="Picture 2" descr="C:\Users\ygp\Desktop\C2-2-3-6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46" y="2996952"/>
            <a:ext cx="416746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1020" y="188640"/>
            <a:ext cx="33843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다문화 사회와 관용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96974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275842"/>
            <a:ext cx="5547335" cy="492443"/>
            <a:chOff x="467544" y="980728"/>
            <a:chExt cx="5547335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32068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다문</a:t>
              </a:r>
              <a:r>
                <a:rPr lang="ko-KR" altLang="en-US" sz="2600" b="1">
                  <a:latin typeface="맑은 고딕" pitchFamily="50" charset="-127"/>
                  <a:ea typeface="맑은 고딕" pitchFamily="50" charset="-127"/>
                </a:rPr>
                <a:t>화 </a:t>
              </a:r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사회에서 나타나는 문제점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3123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3]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외국인 범죄의 증가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693702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특히 출신 국가에서 갈등 해결을 위해 용인됐던 폭력 문화가 그대로 옮겨와 흉포화되는 경우가 많다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외국인 범죄의 급증은 우리 사회에 아직은 낯선 외국인에 대한 비합리적인 두려움을 증가시켜 다문화 사회에서의 갈등을 더욱 증폭하기도 한다</a:t>
            </a:r>
            <a:r>
              <a:rPr lang="en-US" altLang="ko-KR" sz="2400" b="1" dirty="0" smtClean="0"/>
              <a:t>.	 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400" b="1" dirty="0" smtClean="0"/>
              <a:t>- </a:t>
            </a:r>
            <a:r>
              <a:rPr lang="ko-KR" altLang="en-US" sz="2400" b="1" dirty="0" err="1" smtClean="0"/>
              <a:t>파이낸셜뉴스</a:t>
            </a:r>
            <a:r>
              <a:rPr lang="en-US" altLang="ko-KR" sz="2400" b="1" dirty="0" smtClean="0"/>
              <a:t>, 2012. 4. 13. -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1187</Words>
  <Application>Microsoft Office PowerPoint</Application>
  <PresentationFormat>화면 슬라이드 쇼(4:3)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52</cp:revision>
  <dcterms:created xsi:type="dcterms:W3CDTF">2013-04-05T09:13:47Z</dcterms:created>
  <dcterms:modified xsi:type="dcterms:W3CDTF">2014-02-21T13:43:23Z</dcterms:modified>
</cp:coreProperties>
</file>