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1" r:id="rId6"/>
    <p:sldId id="277" r:id="rId7"/>
    <p:sldId id="268" r:id="rId8"/>
    <p:sldId id="278" r:id="rId9"/>
    <p:sldId id="269" r:id="rId10"/>
    <p:sldId id="279" r:id="rId11"/>
    <p:sldId id="270" r:id="rId12"/>
    <p:sldId id="271" r:id="rId13"/>
    <p:sldId id="272" r:id="rId14"/>
    <p:sldId id="273" r:id="rId15"/>
    <p:sldId id="274" r:id="rId16"/>
    <p:sldId id="264" r:id="rId17"/>
    <p:sldId id="275" r:id="rId18"/>
    <p:sldId id="276" r:id="rId19"/>
    <p:sldId id="26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8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88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9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12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43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339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72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5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D869-9C08-4A50-9898-0404424D7A44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9FF99-171C-4A87-8B6B-A7DF1A80AD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5" name="TextBox 4"/>
            <p:cNvSpPr txBox="1"/>
            <p:nvPr/>
          </p:nvSpPr>
          <p:spPr>
            <a:xfrm>
              <a:off x="1835696" y="3682301"/>
              <a:ext cx="468052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 smtClean="0"/>
                <a:t>2. </a:t>
              </a:r>
              <a:r>
                <a:rPr lang="ko-KR" altLang="en-US" sz="2400" b="1" dirty="0" smtClean="0"/>
                <a:t>다양성과 관용</a:t>
              </a:r>
              <a:endParaRPr lang="ko-KR" altLang="en-US" sz="2400" dirty="0"/>
            </a:p>
          </p:txBody>
        </p:sp>
        <p:grpSp>
          <p:nvGrpSpPr>
            <p:cNvPr id="6" name="그룹 9"/>
            <p:cNvGrpSpPr/>
            <p:nvPr/>
          </p:nvGrpSpPr>
          <p:grpSpPr>
            <a:xfrm>
              <a:off x="2372648" y="4149080"/>
              <a:ext cx="3384376" cy="358624"/>
              <a:chOff x="2527268" y="4485452"/>
              <a:chExt cx="3384376" cy="3586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52726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문화의 다양성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모서리가 둥근 직사각형 7"/>
              <p:cNvSpPr/>
              <p:nvPr/>
            </p:nvSpPr>
            <p:spPr bwMode="auto">
              <a:xfrm>
                <a:off x="3293956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384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648" y="2004980"/>
            <a:ext cx="8413824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우리가 다른 문화를 이해하고 문화의 다양성을 인정하기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위해서는 어떤 태도를 가져야 할지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우리가 다른 문화를 이해하고 문화의 다양성을 인정하기 위해서는 편견을 버려야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즉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어느 하나의 관점에서만 다른 문화를 바라보아서는 안 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자문화 중심주의나 문화 사대주의가 아닌 문화 상대주의적 태도이어야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87675" y="1196752"/>
            <a:ext cx="8116773" cy="523220"/>
            <a:chOff x="415667" y="1196752"/>
            <a:chExt cx="8116773" cy="523220"/>
          </a:xfrm>
        </p:grpSpPr>
        <p:sp>
          <p:nvSpPr>
            <p:cNvPr id="7" name="직사각형 6"/>
            <p:cNvSpPr/>
            <p:nvPr/>
          </p:nvSpPr>
          <p:spPr>
            <a:xfrm>
              <a:off x="827584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 smtClean="0"/>
                <a:t>문화의 다양성을 인정하지 않는 태도</a:t>
              </a:r>
              <a:endParaRPr lang="ko-KR" altLang="en-US" sz="2800" dirty="0"/>
            </a:p>
          </p:txBody>
        </p:sp>
        <p:pic>
          <p:nvPicPr>
            <p:cNvPr id="8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5667" y="1268760"/>
              <a:ext cx="458672" cy="3670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206084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문화의 다양성에 대한 올바른 이해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문화 상대주의적 태도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서로의 문화를 그 사회의 맥락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속에서 이해함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② </a:t>
            </a:r>
            <a:r>
              <a:rPr lang="ko-KR" altLang="en-US" sz="2400" b="1" dirty="0" smtClean="0"/>
              <a:t>문화 상대주의라는 이름으로 인류의 보편적 가치까지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무시하는 일은 없어야 함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467544" y="1196752"/>
            <a:ext cx="4880486" cy="492443"/>
            <a:chOff x="467544" y="980728"/>
            <a:chExt cx="4880486" cy="492443"/>
          </a:xfrm>
        </p:grpSpPr>
        <p:pic>
          <p:nvPicPr>
            <p:cNvPr id="8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694192" y="980728"/>
              <a:ext cx="46538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문화 상대주의의 빛과 그림자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5780" y="1765734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 ‘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나침반 휴대 전화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’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의 성공 비결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276872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2003</a:t>
            </a:r>
            <a:r>
              <a:rPr lang="ko-KR" altLang="en-US" sz="2200" b="1" dirty="0" smtClean="0"/>
              <a:t>년 ○○전자는 서남아시아 지역에 일명</a:t>
            </a:r>
            <a:r>
              <a:rPr lang="en-US" altLang="ko-KR" sz="2200" b="1" dirty="0"/>
              <a:t> </a:t>
            </a:r>
            <a:r>
              <a:rPr lang="ko-KR" altLang="en-US" sz="2200" b="1" dirty="0" smtClean="0"/>
              <a:t>‘나침반 휴대 전화’를 선보였는데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 제품은 이슬람교도에게 큰 인기를 끌었다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이슬람교도는 하루에 다섯 번씩 이슬람 성지인 메카를 향해 예배를 드리는데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 휴대 전화를 갖고 있으면 세계 어느 도시에서도 메카의 방향을 손쉽게 찾아낼 수 있기 때문이다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이런 기능이 </a:t>
            </a:r>
            <a:r>
              <a:rPr lang="ko-KR" altLang="en-US" sz="2200" b="1" dirty="0" err="1" smtClean="0"/>
              <a:t>입소문을</a:t>
            </a:r>
            <a:r>
              <a:rPr lang="ko-KR" altLang="en-US" sz="2200" b="1" dirty="0" smtClean="0"/>
              <a:t> 타면서 ○○전자의 나침반 휴대 전화는 서남아시아 이외의 지역에 거주하는 이슬람교도에게까지 퍼져 나갔다</a:t>
            </a:r>
            <a:r>
              <a:rPr lang="en-US" altLang="ko-KR" sz="2200" b="1" dirty="0" smtClean="0"/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                              - </a:t>
            </a:r>
            <a:r>
              <a:rPr lang="ko-KR" altLang="en-US" sz="2200" b="1" dirty="0" err="1" smtClean="0"/>
              <a:t>헤럴드경제</a:t>
            </a:r>
            <a:r>
              <a:rPr lang="en-US" altLang="ko-KR" sz="2200" b="1" dirty="0" smtClean="0"/>
              <a:t>, 2012. 7. 13. - </a:t>
            </a:r>
          </a:p>
        </p:txBody>
      </p:sp>
      <p:pic>
        <p:nvPicPr>
          <p:cNvPr id="2050" name="Picture 2" descr="C:\Users\ygp\Desktop\P2-나침반 휴대전화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82" y="1763360"/>
            <a:ext cx="2304256" cy="454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96752"/>
            <a:ext cx="4880486" cy="492443"/>
            <a:chOff x="467544" y="980728"/>
            <a:chExt cx="488048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6538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smtClean="0">
                  <a:latin typeface="맑은 고딕" pitchFamily="50" charset="-127"/>
                  <a:ea typeface="맑은 고딕" pitchFamily="50" charset="-127"/>
                </a:rPr>
                <a:t> 문화 상대주의의 빛과 그림자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5780" y="1765734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중국 여인의 전족 풍습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277451"/>
            <a:ext cx="8496944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 전족은 여자아이가 태어나면 발의 발육이 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시작되는 때부터 긴 천으로 발을 단단히 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묶어 놓는 중국의 관습이다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이와 같이 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하는 이유는 인위적으로 발육을 멈추게 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하여 발의 모양을 작고 뾰족하게 변형</a:t>
            </a:r>
            <a:endParaRPr lang="en-US" altLang="ko-KR" sz="21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100" b="1" dirty="0" smtClean="0"/>
              <a:t>시키기 위해서이다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전족의 모양이 연꽃과 비슷한 데다가 중국에서 ‘귀함’을 표현할 때 ‘金’자를 붙이기 좋아하는 관습과 풍속에 따라 ‘</a:t>
            </a:r>
            <a:r>
              <a:rPr lang="ko-KR" altLang="en-US" sz="2100" b="1" dirty="0" err="1" smtClean="0"/>
              <a:t>금련</a:t>
            </a:r>
            <a:r>
              <a:rPr lang="en-US" altLang="ko-KR" sz="2100" b="1" dirty="0" smtClean="0"/>
              <a:t>(</a:t>
            </a:r>
            <a:r>
              <a:rPr lang="ko-KR" altLang="en-US" sz="2100" b="1" dirty="0" err="1" smtClean="0"/>
              <a:t>金蓮</a:t>
            </a:r>
            <a:r>
              <a:rPr lang="en-US" altLang="ko-KR" sz="2100" b="1" dirty="0" smtClean="0"/>
              <a:t>)’</a:t>
            </a:r>
            <a:r>
              <a:rPr lang="ko-KR" altLang="en-US" sz="2100" b="1" dirty="0" smtClean="0"/>
              <a:t>이라고도 부른다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원나라를 세운 몽고인도 한족 여자의 전족을 싫어하지 않아</a:t>
            </a:r>
            <a:r>
              <a:rPr lang="en-US" altLang="ko-KR" sz="2100" b="1" dirty="0" smtClean="0"/>
              <a:t>, </a:t>
            </a:r>
            <a:r>
              <a:rPr lang="ko-KR" altLang="en-US" sz="2100" b="1" dirty="0" err="1" smtClean="0"/>
              <a:t>남송에</a:t>
            </a:r>
            <a:r>
              <a:rPr lang="ko-KR" altLang="en-US" sz="2100" b="1" dirty="0" smtClean="0"/>
              <a:t> 비해 오히려 더 널리 보급되기도 하였다</a:t>
            </a:r>
            <a:r>
              <a:rPr lang="en-US" altLang="ko-KR" sz="2100" b="1" dirty="0" smtClean="0"/>
              <a:t>. </a:t>
            </a:r>
            <a:r>
              <a:rPr lang="ko-KR" altLang="en-US" sz="2100" b="1" dirty="0" smtClean="0"/>
              <a:t>명나라 때는 귀족 부인의 상징이었기 때문에 황궁의 여자들은 반드시 전족을 해야만 했다</a:t>
            </a:r>
            <a:r>
              <a:rPr lang="en-US" altLang="ko-KR" sz="2100" b="1" dirty="0" smtClean="0"/>
              <a:t>. </a:t>
            </a:r>
          </a:p>
        </p:txBody>
      </p:sp>
      <p:pic>
        <p:nvPicPr>
          <p:cNvPr id="1028" name="Picture 4" descr="C:\Users\ygp\Desktop\P2-전족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5591" y="1705074"/>
            <a:ext cx="3710905" cy="2516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96752"/>
            <a:ext cx="4880486" cy="492443"/>
            <a:chOff x="467544" y="980728"/>
            <a:chExt cx="488048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6538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문화 상대주의의 빛과 그림자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01029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활동①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에서 ‘나침반 휴대 전화’가 인기를 얻은 이유를                     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문화 이해 태도와 관련지어 설명해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나침반 휴대 전화는 이슬람교도가 기도를 드릴 때 메카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기도 방향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찾도록 해 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국가 간 문화가 자유롭게 교류하는 세계화 시대에 다른 나라의 문화를 상대방의 입장에서 이해하려는 문화 상대주의적 태도가 기업의 이익 창출에도 큰 도움이 됨을 알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467544" y="1196752"/>
            <a:ext cx="4880486" cy="492443"/>
            <a:chOff x="467544" y="980728"/>
            <a:chExt cx="4880486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65383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문화 상대주의의 빛과 그림자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01029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활동②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에 나타난 ‘전족 문화’를 어떻게 이해하는 것이    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     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바람직한지 말해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중국의 전족 문화는 여성에게는 족쇄와 같은 아픔을 주었다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인간으로서의 보편적 가치인 신체의 자유를 훼손하는 행위로서 바람직하지 않은 모습이다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남의 문화를 바라볼 때는 문화 상대주의적 태도로서 이해하는 것이 바람직하지만 이처럼 인류의 보편적 가치까지 무시하는 관행을 정당화할 수는 없다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780" y="1631873"/>
            <a:ext cx="883822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인간이 살아가는 생활 방식의 총체를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인도의 </a:t>
            </a:r>
            <a:r>
              <a:rPr lang="en-US" altLang="ko-KR" sz="2400" b="1" dirty="0" smtClean="0"/>
              <a:t>(        )</a:t>
            </a:r>
            <a:r>
              <a:rPr lang="ko-KR" altLang="en-US" sz="2400" b="1" dirty="0" smtClean="0"/>
              <a:t>는 한 장의 천을 몸 전체에 둘러 입는 옷으로</a:t>
            </a:r>
            <a:r>
              <a:rPr lang="en-US" altLang="ko-KR" sz="2400" b="1" dirty="0" smtClean="0"/>
              <a:t>,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입는 방법과 형태는 지역에 따라 약간씩 차이가 있다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사리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6" y="4298605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6" y="2066357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자신의 관점에서 다른 문화를 비하하는 </a:t>
            </a:r>
            <a:r>
              <a:rPr lang="en-US" altLang="ko-KR" sz="2400" b="1" dirty="0" smtClean="0"/>
              <a:t>(               )</a:t>
            </a:r>
            <a:r>
              <a:rPr lang="ko-KR" altLang="en-US" sz="2400" b="1" dirty="0" smtClean="0"/>
              <a:t>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다양한 문화와 교류할 수 있는 가능성을 가로막아 세계화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시대에 국제적 고립을 가져올 수 있다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자문화 중심주의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다른 문화의 관점에서 자신의 문화를 비하하는 태도를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 사대주의</a:t>
            </a: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168209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3096344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5. </a:t>
            </a:r>
            <a:r>
              <a:rPr lang="ko-KR" altLang="en-US" sz="2400" b="1" dirty="0" smtClean="0"/>
              <a:t>문화 간 갈등을 해결하기 위해서는 서로의 문화를 그 사회의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맥락 속에서 이해하려는 태도가 필요한데 이것을 무엇이라고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 상대주의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6. </a:t>
            </a:r>
            <a:r>
              <a:rPr lang="ko-KR" altLang="en-US" sz="2400" b="1" dirty="0" smtClean="0"/>
              <a:t>인간의 존엄성이나 자유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평등은 어떤 문화에서든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가장 소중하게 다루어져야 할 인류의 </a:t>
            </a:r>
            <a:r>
              <a:rPr lang="en-US" altLang="ko-KR" sz="2400" b="1" dirty="0" smtClean="0"/>
              <a:t>(           ) </a:t>
            </a:r>
            <a:r>
              <a:rPr lang="ko-KR" altLang="en-US" sz="2400" b="1" dirty="0" smtClean="0"/>
              <a:t>가치이다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보편적</a:t>
            </a:r>
          </a:p>
        </p:txBody>
      </p:sp>
      <p:pic>
        <p:nvPicPr>
          <p:cNvPr id="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748" y="5015612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340" y="2921871"/>
            <a:ext cx="2448272" cy="121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8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619672" y="2967335"/>
            <a:ext cx="6480720" cy="461665"/>
            <a:chOff x="1403648" y="2967335"/>
            <a:chExt cx="648072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다문화 사회와 관용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8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4" y="2835379"/>
            <a:ext cx="212576" cy="200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4414" y="2727152"/>
            <a:ext cx="51279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ko-KR" altLang="en-US" b="1" dirty="0" smtClean="0"/>
              <a:t> 여러 사례를 통해 문화의 다양성을 인정하는 </a:t>
            </a:r>
            <a:endParaRPr lang="en-US" altLang="ko-KR" b="1" dirty="0" smtClean="0"/>
          </a:p>
          <a:p>
            <a:pPr algn="just">
              <a:lnSpc>
                <a:spcPct val="120000"/>
              </a:lnSpc>
            </a:pPr>
            <a:r>
              <a:rPr lang="ko-KR" altLang="en-US" b="1" dirty="0" smtClean="0"/>
              <a:t>문화 상대주의의 관점을 이해하고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이를 다양성의 인정이 필요한 상황에 적용 할 수 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11410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5157192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한국과 일본의 음식 문화 중에서 어떤 문화가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더 우월하다고 말할 수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12030"/>
            <a:ext cx="41764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ea typeface="나눔고딕 ExtraBold"/>
              </a:rPr>
              <a:t>▲ 밥그릇을 밥상에 놓고 수저를 사용해</a:t>
            </a:r>
            <a:endParaRPr lang="en-US" altLang="ko-KR" b="1" dirty="0" smtClean="0">
              <a:ea typeface="나눔고딕 ExtraBold"/>
            </a:endParaRPr>
          </a:p>
          <a:p>
            <a:pPr>
              <a:lnSpc>
                <a:spcPct val="120000"/>
              </a:lnSpc>
            </a:pPr>
            <a:r>
              <a:rPr lang="en-US" altLang="ko-KR" b="1" dirty="0">
                <a:ea typeface="나눔고딕 ExtraBold"/>
              </a:rPr>
              <a:t> </a:t>
            </a:r>
            <a:r>
              <a:rPr lang="ko-KR" altLang="en-US" b="1" dirty="0" smtClean="0">
                <a:ea typeface="나눔고딕 ExtraBold"/>
              </a:rPr>
              <a:t>  밥을 먹는 한국의 음식 문화</a:t>
            </a:r>
            <a:endParaRPr lang="ko-KR" altLang="en-US" b="1" dirty="0"/>
          </a:p>
        </p:txBody>
      </p:sp>
      <p:pic>
        <p:nvPicPr>
          <p:cNvPr id="9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229200"/>
            <a:ext cx="504056" cy="504056"/>
          </a:xfrm>
          <a:prstGeom prst="rect">
            <a:avLst/>
          </a:prstGeom>
          <a:noFill/>
        </p:spPr>
      </p:pic>
      <p:pic>
        <p:nvPicPr>
          <p:cNvPr id="5122" name="Picture 2" descr="C:\Users\ygp\Desktop\사-58상단사진들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9156023" cy="309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6016" y="4112030"/>
            <a:ext cx="4248472" cy="724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밥그릇을 들고 젓가락을 주로 사용해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  밥을 먹는 일본의 음식 문화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40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780" y="976536"/>
            <a:ext cx="853244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문화의 다양성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문화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인간이 살아가는 생활 방식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문화 다양성의 원인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지리적 여건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역사적 배경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사회적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상황 등이 다르기 때문임</a:t>
            </a:r>
            <a:r>
              <a:rPr lang="en-US" altLang="ko-KR" sz="2400" b="1" dirty="0" smtClean="0"/>
              <a:t>.</a:t>
            </a:r>
          </a:p>
        </p:txBody>
      </p:sp>
      <p:pic>
        <p:nvPicPr>
          <p:cNvPr id="6146" name="Picture 2" descr="C:\Users\ygp\Desktop\사-58하단사진들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852936"/>
            <a:ext cx="9144000" cy="2589402"/>
          </a:xfrm>
          <a:prstGeom prst="rect">
            <a:avLst/>
          </a:prstGeom>
          <a:noFill/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8890205" cy="97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780" y="1988840"/>
            <a:ext cx="883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문화 간 갈등과 충돌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원인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어느 한쪽의 기준으로만 문화를 바라볼 경우 발생함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② </a:t>
            </a:r>
            <a:r>
              <a:rPr lang="ko-KR" altLang="en-US" sz="2400" b="1" dirty="0" smtClean="0"/>
              <a:t>자문화 중심주의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자신의 관점에서 다른 문화를 비하함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③ </a:t>
            </a:r>
            <a:r>
              <a:rPr lang="ko-KR" altLang="en-US" sz="2400" b="1" dirty="0" smtClean="0"/>
              <a:t>문화 사대주의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다른 문화의 관점에서 자신의 문화를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비하함</a:t>
            </a:r>
            <a:r>
              <a:rPr lang="en-US" altLang="ko-KR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02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648" y="1988840"/>
            <a:ext cx="4957440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도를 넘은 문화 사대주의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1200" b="1" dirty="0" smtClean="0"/>
              <a:t> </a:t>
            </a:r>
            <a:endParaRPr lang="en-US" altLang="ko-KR" sz="12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</a:t>
            </a:r>
            <a:r>
              <a:rPr lang="ko-KR" altLang="en-US" sz="2200" b="1" dirty="0" smtClean="0"/>
              <a:t>○○ 백화점에 최근 </a:t>
            </a:r>
            <a:r>
              <a:rPr lang="ko-KR" altLang="en-US" sz="2200" b="1" dirty="0" err="1" smtClean="0"/>
              <a:t>제프</a:t>
            </a:r>
            <a:r>
              <a:rPr lang="ko-KR" altLang="en-US" sz="2200" b="1" dirty="0" smtClean="0"/>
              <a:t> </a:t>
            </a:r>
            <a:r>
              <a:rPr lang="ko-KR" altLang="en-US" sz="2200" b="1" dirty="0" err="1" smtClean="0"/>
              <a:t>쿤스의</a:t>
            </a:r>
            <a:r>
              <a:rPr lang="ko-KR" altLang="en-US" sz="2200" b="1" dirty="0" smtClean="0"/>
              <a:t> </a:t>
            </a:r>
            <a:r>
              <a:rPr lang="en-US" altLang="ko-KR" sz="2200" b="1" dirty="0" smtClean="0"/>
              <a:t>300</a:t>
            </a:r>
            <a:r>
              <a:rPr lang="ko-KR" altLang="en-US" sz="2200" b="1" dirty="0" smtClean="0"/>
              <a:t>억 원짜리 조각이 설치되었다</a:t>
            </a:r>
            <a:r>
              <a:rPr lang="en-US" altLang="ko-KR" sz="2200" b="1" dirty="0" smtClean="0"/>
              <a:t>. 100</a:t>
            </a:r>
            <a:r>
              <a:rPr lang="ko-KR" altLang="en-US" sz="2200" b="1" dirty="0" smtClean="0"/>
              <a:t>억</a:t>
            </a:r>
            <a:r>
              <a:rPr lang="en-US" altLang="ko-KR" sz="2200" b="1" dirty="0" smtClean="0"/>
              <a:t>~300</a:t>
            </a:r>
            <a:r>
              <a:rPr lang="ko-KR" altLang="en-US" sz="2200" b="1" dirty="0" smtClean="0"/>
              <a:t>억 원을 호가하는 </a:t>
            </a:r>
            <a:r>
              <a:rPr lang="ko-KR" altLang="en-US" sz="2200" b="1" dirty="0" err="1" smtClean="0"/>
              <a:t>쿤스의</a:t>
            </a:r>
            <a:r>
              <a:rPr lang="ko-KR" altLang="en-US" sz="2200" b="1" dirty="0" smtClean="0"/>
              <a:t> 조각은 이외에도 여러 곳에 설치되어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외국 작가의 유명세 때문에 세워진 이 작품은 문화 사대주의의 상징이다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외국 작가 작품은 수십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수백억 원에 사면서 국내 작가 작품은 홀대하는 세태가 안타깝다</a:t>
            </a:r>
            <a:r>
              <a:rPr lang="en-US" altLang="ko-KR" sz="2200" b="1" dirty="0" smtClean="0"/>
              <a:t>. 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487675" y="1196752"/>
            <a:ext cx="8116773" cy="523220"/>
            <a:chOff x="415667" y="1196752"/>
            <a:chExt cx="8116773" cy="523220"/>
          </a:xfrm>
        </p:grpSpPr>
        <p:sp>
          <p:nvSpPr>
            <p:cNvPr id="12" name="직사각형 11"/>
            <p:cNvSpPr/>
            <p:nvPr/>
          </p:nvSpPr>
          <p:spPr>
            <a:xfrm>
              <a:off x="827584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 smtClean="0"/>
                <a:t>문화의 다양성을 인정하지 않는 태도</a:t>
              </a:r>
              <a:endParaRPr lang="ko-KR" altLang="en-US" sz="2800" dirty="0"/>
            </a:p>
          </p:txBody>
        </p:sp>
        <p:pic>
          <p:nvPicPr>
            <p:cNvPr id="13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5667" y="1268760"/>
              <a:ext cx="458672" cy="367009"/>
            </a:xfrm>
            <a:prstGeom prst="rect">
              <a:avLst/>
            </a:prstGeom>
            <a:noFill/>
          </p:spPr>
        </p:pic>
      </p:grpSp>
      <p:pic>
        <p:nvPicPr>
          <p:cNvPr id="3074" name="Picture 2" descr="C:\Users\ygp\Desktop\P2-제프 쿤스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663" y="2194321"/>
            <a:ext cx="3665799" cy="404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6648" y="2204864"/>
            <a:ext cx="8341816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1200" b="1" dirty="0" smtClean="0"/>
              <a:t> </a:t>
            </a:r>
            <a:r>
              <a:rPr lang="ko-KR" altLang="en-US" sz="2200" b="1" dirty="0" smtClean="0"/>
              <a:t> 자본 유입이 없는 국내 미술계는 생존 작가 중 순수 예술 작품이 </a:t>
            </a:r>
            <a:r>
              <a:rPr lang="en-US" altLang="ko-KR" sz="2200" b="1" dirty="0" smtClean="0"/>
              <a:t>1</a:t>
            </a:r>
            <a:r>
              <a:rPr lang="ko-KR" altLang="en-US" sz="2200" b="1" dirty="0" smtClean="0"/>
              <a:t>억 원을 넘는 조각가 한 사람 키워내지 못하고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자국 문화를 만드는 것은 고도의 감각과 지식이 필요하지만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돈을 주고 외국 작품을 가져오는 일은 누구나 할 수 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문화 사대주의에서 벗어나 우리 미술을 만들고 우리 작가를 키우겠다는 관심과 의지만 있어도 세계화는 어렵지 않다</a:t>
            </a:r>
            <a:r>
              <a:rPr lang="en-US" altLang="ko-KR" sz="2200" b="1" dirty="0" smtClean="0"/>
              <a:t>. 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200" b="1" dirty="0" smtClean="0"/>
              <a:t>- </a:t>
            </a:r>
            <a:r>
              <a:rPr lang="ko-KR" altLang="en-US" sz="2200" b="1" dirty="0" smtClean="0"/>
              <a:t>한국일보</a:t>
            </a:r>
            <a:r>
              <a:rPr lang="en-US" altLang="ko-KR" sz="2200" b="1" dirty="0" smtClean="0"/>
              <a:t>, 2011. 6. 16. -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487675" y="1196752"/>
            <a:ext cx="8116773" cy="523220"/>
            <a:chOff x="415667" y="1196752"/>
            <a:chExt cx="8116773" cy="523220"/>
          </a:xfrm>
        </p:grpSpPr>
        <p:sp>
          <p:nvSpPr>
            <p:cNvPr id="16" name="직사각형 15"/>
            <p:cNvSpPr/>
            <p:nvPr/>
          </p:nvSpPr>
          <p:spPr>
            <a:xfrm>
              <a:off x="827584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 smtClean="0"/>
                <a:t>문화의 다양성을 인정하지 않는 태도</a:t>
              </a:r>
              <a:endParaRPr lang="ko-KR" altLang="en-US" sz="2800" dirty="0"/>
            </a:p>
          </p:txBody>
        </p:sp>
        <p:pic>
          <p:nvPicPr>
            <p:cNvPr id="1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5667" y="1268760"/>
              <a:ext cx="458672" cy="3670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632" y="2385227"/>
            <a:ext cx="4597400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알 </a:t>
            </a:r>
            <a:r>
              <a:rPr lang="ko-KR" altLang="en-US" sz="2200" b="1" dirty="0" err="1" smtClean="0"/>
              <a:t>카에다의</a:t>
            </a:r>
            <a:r>
              <a:rPr lang="ko-KR" altLang="en-US" sz="2200" b="1" dirty="0" smtClean="0"/>
              <a:t> 유적 파괴 행위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endParaRPr lang="ko-KR" altLang="en-US" sz="1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 유네스코 세계 유산인 </a:t>
            </a:r>
            <a:r>
              <a:rPr lang="ko-KR" altLang="en-US" sz="2200" b="1" dirty="0" err="1" smtClean="0"/>
              <a:t>말리의</a:t>
            </a:r>
            <a:r>
              <a:rPr lang="ko-KR" altLang="en-US" sz="2200" b="1" dirty="0" smtClean="0"/>
              <a:t> 고도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古都</a:t>
            </a:r>
            <a:r>
              <a:rPr lang="en-US" altLang="ko-KR" sz="2200" b="1" dirty="0" smtClean="0"/>
              <a:t>) </a:t>
            </a:r>
            <a:r>
              <a:rPr lang="ko-KR" altLang="en-US" sz="2200" b="1" dirty="0" err="1" smtClean="0"/>
              <a:t>통부크투</a:t>
            </a:r>
            <a:r>
              <a:rPr lang="ko-KR" altLang="en-US" sz="2200" b="1" dirty="0" smtClean="0"/>
              <a:t> 유적이 이슬람 반군에 의해 또 파괴되었다</a:t>
            </a:r>
            <a:r>
              <a:rPr lang="en-US" altLang="ko-KR" sz="2200" b="1" dirty="0" smtClean="0"/>
              <a:t>. AFP </a:t>
            </a:r>
            <a:r>
              <a:rPr lang="ko-KR" altLang="en-US" sz="2200" b="1" dirty="0" smtClean="0"/>
              <a:t>통신에 따르면 알 </a:t>
            </a:r>
            <a:r>
              <a:rPr lang="ko-KR" altLang="en-US" sz="2200" b="1" dirty="0" err="1" smtClean="0"/>
              <a:t>카에다</a:t>
            </a:r>
            <a:r>
              <a:rPr lang="ko-KR" altLang="en-US" sz="2200" b="1" dirty="0" smtClean="0"/>
              <a:t> 연계 무장 단체 ‘</a:t>
            </a:r>
            <a:r>
              <a:rPr lang="ko-KR" altLang="en-US" sz="2200" b="1" dirty="0" err="1" smtClean="0"/>
              <a:t>안사르딘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믿음의 방어자들</a:t>
            </a:r>
            <a:r>
              <a:rPr lang="en-US" altLang="ko-KR" sz="2200" b="1" dirty="0" smtClean="0"/>
              <a:t>)’</a:t>
            </a:r>
            <a:r>
              <a:rPr lang="ko-KR" altLang="en-US" sz="2200" b="1" dirty="0" smtClean="0"/>
              <a:t>이 시디 야흐야 사원의 ‘성스러운 문’을 곡괭이로 부쉈다</a:t>
            </a:r>
            <a:endParaRPr lang="ko-KR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87675" y="1196752"/>
            <a:ext cx="8116773" cy="523220"/>
            <a:chOff x="415667" y="1196752"/>
            <a:chExt cx="8116773" cy="523220"/>
          </a:xfrm>
        </p:grpSpPr>
        <p:sp>
          <p:nvSpPr>
            <p:cNvPr id="7" name="직사각형 6"/>
            <p:cNvSpPr/>
            <p:nvPr/>
          </p:nvSpPr>
          <p:spPr>
            <a:xfrm>
              <a:off x="827584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 smtClean="0"/>
                <a:t>문화의 다양성을 인정하지 않는 태도</a:t>
              </a:r>
              <a:endParaRPr lang="ko-KR" altLang="en-US" sz="2800" dirty="0"/>
            </a:p>
          </p:txBody>
        </p:sp>
        <p:pic>
          <p:nvPicPr>
            <p:cNvPr id="8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5667" y="1268760"/>
              <a:ext cx="458672" cy="367009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5004048" y="5408174"/>
            <a:ext cx="4015525" cy="65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dirty="0" smtClean="0">
                <a:ea typeface="나눔고딕 ExtraBold"/>
              </a:rPr>
              <a:t>▲ 알</a:t>
            </a:r>
            <a:r>
              <a:rPr lang="en-US" altLang="ko-KR" sz="1600" b="1" dirty="0" smtClean="0">
                <a:ea typeface="나눔고딕 ExtraBold"/>
              </a:rPr>
              <a:t> </a:t>
            </a:r>
            <a:r>
              <a:rPr lang="ko-KR" altLang="en-US" sz="1600" b="1" dirty="0" err="1" smtClean="0">
                <a:ea typeface="나눔고딕 ExtraBold"/>
              </a:rPr>
              <a:t>카에다</a:t>
            </a:r>
            <a:r>
              <a:rPr lang="ko-KR" altLang="en-US" sz="1600" b="1" dirty="0" smtClean="0">
                <a:ea typeface="나눔고딕 ExtraBold"/>
              </a:rPr>
              <a:t> 연계 무장 단체 </a:t>
            </a:r>
            <a:r>
              <a:rPr lang="ko-KR" altLang="en-US" sz="1600" b="1" dirty="0" err="1" smtClean="0">
                <a:ea typeface="나눔고딕 ExtraBold"/>
              </a:rPr>
              <a:t>안사르딘에</a:t>
            </a:r>
            <a:r>
              <a:rPr lang="ko-KR" altLang="en-US" sz="1600" b="1" dirty="0" smtClean="0">
                <a:ea typeface="나눔고딕 ExtraBold"/>
              </a:rPr>
              <a:t> </a:t>
            </a:r>
            <a:endParaRPr lang="en-US" altLang="ko-KR" sz="1600" b="1" dirty="0" smtClean="0">
              <a:ea typeface="나눔고딕 ExtraBold"/>
            </a:endParaRPr>
          </a:p>
          <a:p>
            <a:pPr>
              <a:lnSpc>
                <a:spcPct val="120000"/>
              </a:lnSpc>
            </a:pPr>
            <a:r>
              <a:rPr lang="en-US" altLang="ko-KR" sz="1600" b="1" dirty="0">
                <a:ea typeface="나눔고딕 ExtraBold"/>
              </a:rPr>
              <a:t> </a:t>
            </a:r>
            <a:r>
              <a:rPr lang="en-US" altLang="ko-KR" sz="1600" b="1" dirty="0" smtClean="0">
                <a:ea typeface="나눔고딕 ExtraBold"/>
              </a:rPr>
              <a:t>  </a:t>
            </a:r>
            <a:r>
              <a:rPr lang="ko-KR" altLang="en-US" sz="1600" b="1" dirty="0" smtClean="0">
                <a:ea typeface="나눔고딕 ExtraBold"/>
              </a:rPr>
              <a:t>의해 파괴되기 전의 시디 </a:t>
            </a:r>
            <a:r>
              <a:rPr lang="ko-KR" altLang="en-US" sz="1600" b="1" dirty="0" err="1" smtClean="0">
                <a:ea typeface="나눔고딕 ExtraBold"/>
              </a:rPr>
              <a:t>야흐야</a:t>
            </a:r>
            <a:r>
              <a:rPr lang="ko-KR" altLang="en-US" sz="1600" b="1" dirty="0" smtClean="0">
                <a:ea typeface="나눔고딕 ExtraBold"/>
              </a:rPr>
              <a:t> 사원</a:t>
            </a:r>
            <a:endParaRPr lang="ko-KR" altLang="en-US" sz="1600" b="1" dirty="0"/>
          </a:p>
        </p:txBody>
      </p:sp>
      <p:pic>
        <p:nvPicPr>
          <p:cNvPr id="4098" name="Picture 2" descr="C:\Users\ygp\Desktop\P2-유적파괴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9098" y="2492896"/>
            <a:ext cx="3832330" cy="2875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6216" y="188640"/>
            <a:ext cx="26091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문화의 다양성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663084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(59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648" y="2276872"/>
            <a:ext cx="848583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200" b="1" dirty="0" smtClean="0"/>
              <a:t> 4</a:t>
            </a:r>
            <a:r>
              <a:rPr lang="ko-KR" altLang="en-US" sz="2200" b="1" dirty="0" smtClean="0"/>
              <a:t>월 말리 북부를 점령한 </a:t>
            </a:r>
            <a:r>
              <a:rPr lang="ko-KR" altLang="en-US" sz="2200" b="1" dirty="0" err="1" smtClean="0"/>
              <a:t>안사르딘은</a:t>
            </a:r>
            <a:r>
              <a:rPr lang="ko-KR" altLang="en-US" sz="2200" b="1" dirty="0" smtClean="0"/>
              <a:t> 지난 주말 이슬람 수니파 성인 무덤 </a:t>
            </a:r>
            <a:r>
              <a:rPr lang="en-US" altLang="ko-KR" sz="2200" b="1" dirty="0" smtClean="0"/>
              <a:t>7</a:t>
            </a:r>
            <a:r>
              <a:rPr lang="ko-KR" altLang="en-US" sz="2200" b="1" dirty="0" smtClean="0"/>
              <a:t>개를 파괴하였다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반군 대변인은 “신의 이름으로 이 도시의 모든 고묘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古墓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를 예외 없이 파괴할 것”이라고 밝혔다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반군은 지금까지 </a:t>
            </a:r>
            <a:r>
              <a:rPr lang="en-US" altLang="ko-KR" sz="2200" b="1" dirty="0" smtClean="0"/>
              <a:t>16</a:t>
            </a:r>
            <a:r>
              <a:rPr lang="ko-KR" altLang="en-US" sz="2200" b="1" dirty="0" smtClean="0"/>
              <a:t>개의 </a:t>
            </a:r>
            <a:r>
              <a:rPr lang="ko-KR" altLang="en-US" sz="2200" b="1" dirty="0" err="1" smtClean="0"/>
              <a:t>통부크투</a:t>
            </a:r>
            <a:r>
              <a:rPr lang="ko-KR" altLang="en-US" sz="2200" b="1" dirty="0" smtClean="0"/>
              <a:t> 고묘 중 </a:t>
            </a:r>
            <a:r>
              <a:rPr lang="en-US" altLang="ko-KR" sz="2200" b="1" dirty="0" smtClean="0"/>
              <a:t>8</a:t>
            </a:r>
            <a:r>
              <a:rPr lang="ko-KR" altLang="en-US" sz="2200" b="1" dirty="0" smtClean="0"/>
              <a:t>개를 파괴하였다</a:t>
            </a:r>
            <a:r>
              <a:rPr lang="en-US" altLang="ko-KR" sz="2200" b="1" dirty="0" smtClean="0"/>
              <a:t>. 	 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200" b="1" dirty="0" smtClean="0"/>
              <a:t>- </a:t>
            </a:r>
            <a:r>
              <a:rPr lang="ko-KR" altLang="en-US" sz="2200" b="1" dirty="0" err="1" smtClean="0"/>
              <a:t>동아일보</a:t>
            </a:r>
            <a:r>
              <a:rPr lang="en-US" altLang="ko-KR" sz="2200" b="1" dirty="0" smtClean="0"/>
              <a:t>, 2012. 7. 4. - </a:t>
            </a:r>
          </a:p>
          <a:p>
            <a:pPr fontAlgn="base">
              <a:lnSpc>
                <a:spcPct val="120000"/>
              </a:lnSpc>
            </a:pPr>
            <a:endParaRPr lang="ko-KR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87675" y="1196752"/>
            <a:ext cx="8116773" cy="523220"/>
            <a:chOff x="415667" y="1196752"/>
            <a:chExt cx="8116773" cy="523220"/>
          </a:xfrm>
        </p:grpSpPr>
        <p:sp>
          <p:nvSpPr>
            <p:cNvPr id="7" name="직사각형 6"/>
            <p:cNvSpPr/>
            <p:nvPr/>
          </p:nvSpPr>
          <p:spPr>
            <a:xfrm>
              <a:off x="827584" y="1196752"/>
              <a:ext cx="77048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800" b="1" dirty="0" smtClean="0"/>
                <a:t>문화의 다양성을 인정하지 않는 태도</a:t>
              </a:r>
              <a:endParaRPr lang="ko-KR" altLang="en-US" sz="2800" dirty="0"/>
            </a:p>
          </p:txBody>
        </p:sp>
        <p:pic>
          <p:nvPicPr>
            <p:cNvPr id="8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15667" y="1268760"/>
              <a:ext cx="458672" cy="3670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1080</Words>
  <Application>Microsoft Office PowerPoint</Application>
  <PresentationFormat>화면 슬라이드 쇼(4:3)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김영권</cp:lastModifiedBy>
  <cp:revision>77</cp:revision>
  <dcterms:created xsi:type="dcterms:W3CDTF">2013-03-29T05:57:01Z</dcterms:created>
  <dcterms:modified xsi:type="dcterms:W3CDTF">2014-02-21T13:41:29Z</dcterms:modified>
</cp:coreProperties>
</file>