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63" r:id="rId5"/>
    <p:sldId id="268" r:id="rId6"/>
    <p:sldId id="262" r:id="rId7"/>
    <p:sldId id="269" r:id="rId8"/>
    <p:sldId id="264" r:id="rId9"/>
    <p:sldId id="265" r:id="rId10"/>
    <p:sldId id="270" r:id="rId11"/>
    <p:sldId id="273" r:id="rId12"/>
    <p:sldId id="266" r:id="rId13"/>
    <p:sldId id="271" r:id="rId14"/>
    <p:sldId id="272" r:id="rId15"/>
    <p:sldId id="267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245" y="8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835696" y="3682301"/>
            <a:ext cx="4680520" cy="825403"/>
            <a:chOff x="1835696" y="3682301"/>
            <a:chExt cx="4680520" cy="825403"/>
          </a:xfrm>
        </p:grpSpPr>
        <p:sp>
          <p:nvSpPr>
            <p:cNvPr id="4" name="TextBox 3"/>
            <p:cNvSpPr txBox="1"/>
            <p:nvPr/>
          </p:nvSpPr>
          <p:spPr>
            <a:xfrm>
              <a:off x="1835696" y="3682301"/>
              <a:ext cx="4680520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lnSpc>
                  <a:spcPct val="120000"/>
                </a:lnSpc>
              </a:pPr>
              <a:r>
                <a:rPr lang="en-US" altLang="ko-KR" sz="2400" b="1" dirty="0">
                  <a:latin typeface="+mj-lt"/>
                </a:rPr>
                <a:t>2</a:t>
              </a:r>
              <a:r>
                <a:rPr lang="en-US" altLang="ko-KR" sz="2400" b="1" dirty="0" smtClean="0">
                  <a:latin typeface="+mj-lt"/>
                </a:rPr>
                <a:t>. </a:t>
              </a:r>
              <a:r>
                <a:rPr lang="ko-KR" altLang="en-US" sz="2400" b="1" dirty="0" smtClean="0">
                  <a:latin typeface="+mj-lt"/>
                </a:rPr>
                <a:t>다양성과 관용</a:t>
              </a:r>
              <a:endParaRPr lang="ko-KR" altLang="en-US" sz="2400" dirty="0">
                <a:latin typeface="+mj-lt"/>
              </a:endParaRPr>
            </a:p>
          </p:txBody>
        </p:sp>
        <p:grpSp>
          <p:nvGrpSpPr>
            <p:cNvPr id="5" name="그룹 9"/>
            <p:cNvGrpSpPr/>
            <p:nvPr/>
          </p:nvGrpSpPr>
          <p:grpSpPr>
            <a:xfrm>
              <a:off x="2411760" y="4149080"/>
              <a:ext cx="3384376" cy="358624"/>
              <a:chOff x="2566380" y="4485452"/>
              <a:chExt cx="3384376" cy="35862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2566380" y="4485452"/>
                <a:ext cx="3384376" cy="35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ko-KR" altLang="en-U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다양성의 존중</a:t>
                </a:r>
                <a:endParaRPr lang="ko-KR" altLang="en-US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" name="모서리가 둥근 직사각형 6"/>
              <p:cNvSpPr/>
              <p:nvPr/>
            </p:nvSpPr>
            <p:spPr bwMode="auto">
              <a:xfrm>
                <a:off x="3286460" y="4581128"/>
                <a:ext cx="216024" cy="21602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600" b="1" dirty="0">
                    <a:latin typeface="+mj-lt"/>
                    <a:ea typeface="맑은 고딕" pitchFamily="50" charset="-127"/>
                  </a:rPr>
                  <a:t>1</a:t>
                </a:r>
                <a:endParaRPr lang="ko-KR" altLang="en-US" sz="1600" b="1" dirty="0">
                  <a:latin typeface="+mj-lt"/>
                  <a:ea typeface="맑은 고딕" pitchFamily="50" charset="-127"/>
                </a:endParaRP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2200" y="188640"/>
            <a:ext cx="259228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다양성의 존중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651906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(57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grpSp>
        <p:nvGrpSpPr>
          <p:cNvPr id="5" name="그룹 4"/>
          <p:cNvGrpSpPr/>
          <p:nvPr/>
        </p:nvGrpSpPr>
        <p:grpSpPr>
          <a:xfrm>
            <a:off x="467544" y="1124744"/>
            <a:ext cx="4997506" cy="492443"/>
            <a:chOff x="467544" y="980728"/>
            <a:chExt cx="4997506" cy="492443"/>
          </a:xfrm>
        </p:grpSpPr>
        <p:pic>
          <p:nvPicPr>
            <p:cNvPr id="6" name="Picture 2" descr="C:\Users\ygp\Desktop\형광펜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1052736"/>
              <a:ext cx="398082" cy="390773"/>
            </a:xfrm>
            <a:prstGeom prst="rect">
              <a:avLst/>
            </a:prstGeom>
            <a:noFill/>
          </p:spPr>
        </p:pic>
        <p:sp>
          <p:nvSpPr>
            <p:cNvPr id="7" name="직사각형 6"/>
            <p:cNvSpPr/>
            <p:nvPr/>
          </p:nvSpPr>
          <p:spPr>
            <a:xfrm>
              <a:off x="694192" y="980728"/>
              <a:ext cx="4770858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600" b="1" dirty="0" smtClean="0">
                  <a:latin typeface="맑은 고딕" pitchFamily="50" charset="-127"/>
                  <a:ea typeface="맑은 고딕" pitchFamily="50" charset="-127"/>
                </a:rPr>
                <a:t> 각국의 차별 해소 대책과 노력</a:t>
              </a:r>
              <a:endParaRPr lang="ko-KR" altLang="en-US" sz="26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26268" y="1879313"/>
            <a:ext cx="8838220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활동① 각국의 차별 해소 정책이 수립된 역사적 배경을 조사해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algn="just" fontAlgn="base">
              <a:lnSpc>
                <a:spcPct val="120000"/>
              </a:lnSpc>
            </a:pPr>
            <a:r>
              <a:rPr lang="ko-KR" altLang="en-US" sz="23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우리나라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&lt;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연령 차별 금지 정책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&gt; -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고령화 사회에서 노인 인구의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재취업 수요가 늘고 있으나 이에 대해 각 기업체에서 연령을 이유로 차별하는 경우가 많아 사회 문제가 되었다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또한 국가 인권 위원회에서도 연령을 이유로 차별하는 것은 헌법의 기본권을 침해한다는 결정이 내려져 정책을 추진하게 되었다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2200" y="188640"/>
            <a:ext cx="259228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다양성의 존중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651906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(57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grpSp>
        <p:nvGrpSpPr>
          <p:cNvPr id="5" name="그룹 4"/>
          <p:cNvGrpSpPr/>
          <p:nvPr/>
        </p:nvGrpSpPr>
        <p:grpSpPr>
          <a:xfrm>
            <a:off x="467544" y="1124744"/>
            <a:ext cx="4997506" cy="492443"/>
            <a:chOff x="467544" y="980728"/>
            <a:chExt cx="4997506" cy="492443"/>
          </a:xfrm>
        </p:grpSpPr>
        <p:pic>
          <p:nvPicPr>
            <p:cNvPr id="6" name="Picture 2" descr="C:\Users\ygp\Desktop\형광펜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1052736"/>
              <a:ext cx="398082" cy="390773"/>
            </a:xfrm>
            <a:prstGeom prst="rect">
              <a:avLst/>
            </a:prstGeom>
            <a:noFill/>
          </p:spPr>
        </p:pic>
        <p:sp>
          <p:nvSpPr>
            <p:cNvPr id="7" name="직사각형 6"/>
            <p:cNvSpPr/>
            <p:nvPr/>
          </p:nvSpPr>
          <p:spPr>
            <a:xfrm>
              <a:off x="694192" y="980728"/>
              <a:ext cx="4770858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600" b="1" dirty="0" smtClean="0">
                  <a:latin typeface="맑은 고딕" pitchFamily="50" charset="-127"/>
                  <a:ea typeface="맑은 고딕" pitchFamily="50" charset="-127"/>
                </a:rPr>
                <a:t> 각국의 차별 해소 대책과 노력</a:t>
              </a:r>
              <a:endParaRPr lang="ko-KR" altLang="en-US" sz="26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1520" y="2040172"/>
            <a:ext cx="865870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활동 ② 각국은 차별 해소 정책을 시행하는 과정에서 나타난 </a:t>
            </a:r>
            <a:endParaRPr lang="en-US" altLang="ko-KR" sz="2400" b="1" dirty="0" smtClean="0">
              <a:latin typeface="+mn-ea"/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latin typeface="+mn-ea"/>
              </a:rPr>
              <a:t> </a:t>
            </a:r>
            <a:r>
              <a:rPr lang="en-US" altLang="ko-KR" sz="2400" b="1" dirty="0" smtClean="0">
                <a:latin typeface="+mn-ea"/>
              </a:rPr>
              <a:t>         </a:t>
            </a:r>
            <a:r>
              <a:rPr lang="ko-KR" altLang="en-US" sz="2400" b="1" dirty="0" smtClean="0">
                <a:latin typeface="+mn-ea"/>
              </a:rPr>
              <a:t>갈등을 어떻게 극복했는지 알아보자</a:t>
            </a:r>
            <a:r>
              <a:rPr lang="en-US" altLang="ko-KR" sz="2400" b="1" dirty="0" smtClean="0">
                <a:latin typeface="+mn-ea"/>
              </a:rPr>
              <a:t>.</a:t>
            </a:r>
          </a:p>
          <a:p>
            <a:pPr fontAlgn="base">
              <a:lnSpc>
                <a:spcPct val="120000"/>
              </a:lnSpc>
            </a:pPr>
            <a:endParaRPr lang="en-US" altLang="ko-KR" sz="2300" b="1" dirty="0" smtClean="0">
              <a:solidFill>
                <a:srgbClr val="C0000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300" b="1" dirty="0">
                <a:solidFill>
                  <a:srgbClr val="C00000"/>
                </a:solidFill>
              </a:rPr>
              <a:t> </a:t>
            </a:r>
            <a:endParaRPr lang="en-US" altLang="ko-KR" sz="2300" b="1" dirty="0" smtClean="0">
              <a:solidFill>
                <a:srgbClr val="C00000"/>
              </a:solidFill>
            </a:endParaRPr>
          </a:p>
          <a:p>
            <a:pPr algn="just" fontAlgn="base">
              <a:lnSpc>
                <a:spcPct val="120000"/>
              </a:lnSpc>
            </a:pPr>
            <a:r>
              <a:rPr lang="ko-KR" altLang="en-US" sz="23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미국의 소수자 우대 정책에 대해 백인들의 역차별 주장이 제기되었으나 미국 연방 법원은 </a:t>
            </a:r>
            <a:r>
              <a:rPr lang="ko-KR" alt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소수자를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우대해야 진정한 기회의 평등이 실현될 것이라고 하면서 국가의 정책이 정당하다고 판결하였다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2200" y="188640"/>
            <a:ext cx="259228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다양성의 존중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651906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780" y="1631873"/>
            <a:ext cx="883822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 smtClean="0"/>
              <a:t>1. </a:t>
            </a:r>
            <a:r>
              <a:rPr lang="ko-KR" altLang="en-US" sz="2400" b="1" dirty="0" smtClean="0"/>
              <a:t>차이를 이유로 부당하게 대우하는 것을 무엇이라고 하는가</a:t>
            </a:r>
            <a:r>
              <a:rPr lang="en-US" altLang="ko-KR" sz="2400" b="1" dirty="0" smtClean="0"/>
              <a:t>? 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/>
          </a:p>
          <a:p>
            <a:pPr marL="457200" indent="-457200"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차별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 smtClean="0"/>
              <a:t>2. </a:t>
            </a:r>
            <a:r>
              <a:rPr lang="ko-KR" altLang="en-US" sz="2400" b="1" dirty="0" smtClean="0"/>
              <a:t>나와 다른 남이 존재하는 것이 당연한데도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어떤 사람들은 </a:t>
            </a: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‘나와 다른 남’을 ‘나와 </a:t>
            </a:r>
            <a:r>
              <a:rPr lang="en-US" altLang="ko-KR" sz="2400" b="1" dirty="0" smtClean="0"/>
              <a:t>(      ) </a:t>
            </a:r>
            <a:r>
              <a:rPr lang="ko-KR" altLang="en-US" sz="2400" b="1" dirty="0" smtClean="0"/>
              <a:t>남’</a:t>
            </a:r>
            <a:r>
              <a:rPr lang="ko-KR" altLang="en-US" sz="2400" b="1" dirty="0" err="1" smtClean="0"/>
              <a:t>으로</a:t>
            </a:r>
            <a:r>
              <a:rPr lang="ko-KR" altLang="en-US" sz="2400" b="1" dirty="0" smtClean="0"/>
              <a:t> 생각하여 심각한 </a:t>
            </a: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갈등을 불러 오기도 한다</a:t>
            </a:r>
            <a:r>
              <a:rPr lang="en-US" altLang="ko-KR" sz="2400" b="1" dirty="0" smtClean="0"/>
              <a:t>.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틀린</a:t>
            </a:r>
          </a:p>
        </p:txBody>
      </p:sp>
      <p:pic>
        <p:nvPicPr>
          <p:cNvPr id="5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2808" y="4675170"/>
            <a:ext cx="2448272" cy="1218627"/>
          </a:xfrm>
          <a:prstGeom prst="rect">
            <a:avLst/>
          </a:prstGeom>
          <a:noFill/>
        </p:spPr>
      </p:pic>
      <p:pic>
        <p:nvPicPr>
          <p:cNvPr id="6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2808" y="2066357"/>
            <a:ext cx="2448272" cy="1218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2200" y="188640"/>
            <a:ext cx="259228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다양성의 존중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651906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780" y="1631873"/>
            <a:ext cx="88382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 smtClean="0"/>
              <a:t>3. </a:t>
            </a:r>
            <a:r>
              <a:rPr lang="ko-KR" altLang="en-US" sz="2400" b="1" dirty="0" smtClean="0"/>
              <a:t>세계화로 인해 외부의 새로운 문화와 접촉하는 기회가 </a:t>
            </a: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ko-KR" altLang="en-US" sz="2400" b="1" dirty="0" smtClean="0"/>
              <a:t>  많아지면서 기존 문화와 새로운 문화가 갈등을 일으키는 </a:t>
            </a: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형태로 나타나는 갈등은</a:t>
            </a:r>
            <a:r>
              <a:rPr lang="en-US" altLang="ko-KR" sz="2400" b="1" dirty="0" smtClean="0"/>
              <a:t>? 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/>
          </a:p>
          <a:p>
            <a:pPr marL="457200" indent="-457200"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문화 간 갈등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 smtClean="0"/>
              <a:t>4. (            )</a:t>
            </a:r>
            <a:r>
              <a:rPr lang="ko-KR" altLang="en-US" sz="2400" b="1" dirty="0" smtClean="0"/>
              <a:t>은 주로 여러 명의 학생이 특정한 학생을 </a:t>
            </a: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ko-KR" altLang="en-US" sz="2400" b="1" dirty="0" smtClean="0"/>
              <a:t>  괴롭히는 집단 따돌림의 형태로 나타난다</a:t>
            </a:r>
            <a:r>
              <a:rPr lang="en-US" altLang="ko-KR" sz="2400" b="1" dirty="0" smtClean="0"/>
              <a:t>. 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/>
          </a:p>
          <a:p>
            <a:pPr marL="457200" indent="-457200"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학교 폭력</a:t>
            </a:r>
          </a:p>
        </p:txBody>
      </p:sp>
      <p:pic>
        <p:nvPicPr>
          <p:cNvPr id="5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119092"/>
            <a:ext cx="2448272" cy="1218627"/>
          </a:xfrm>
          <a:prstGeom prst="rect">
            <a:avLst/>
          </a:prstGeom>
          <a:noFill/>
        </p:spPr>
      </p:pic>
      <p:pic>
        <p:nvPicPr>
          <p:cNvPr id="6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924944"/>
            <a:ext cx="2448272" cy="1218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2200" y="188640"/>
            <a:ext cx="259228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다양성의 존중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651906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413814"/>
            <a:ext cx="8622196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5. </a:t>
            </a:r>
            <a:r>
              <a:rPr lang="ko-KR" altLang="en-US" sz="2400" b="1" dirty="0" smtClean="0"/>
              <a:t>차이가 차별로 이어지는 것은 개성과 다양성을 인정하지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않는 </a:t>
            </a:r>
            <a:r>
              <a:rPr lang="en-US" altLang="ko-KR" sz="2400" b="1" dirty="0" smtClean="0"/>
              <a:t>(       )</a:t>
            </a:r>
            <a:r>
              <a:rPr lang="ko-KR" altLang="en-US" sz="2400" b="1" dirty="0" smtClean="0"/>
              <a:t>이나 </a:t>
            </a:r>
            <a:r>
              <a:rPr lang="en-US" altLang="ko-KR" sz="2400" b="1" dirty="0" smtClean="0"/>
              <a:t>(           ) </a:t>
            </a:r>
            <a:r>
              <a:rPr lang="ko-KR" altLang="en-US" sz="2400" b="1" dirty="0" smtClean="0"/>
              <a:t>때문이며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그것이 사회적으로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당연하다고 받아들여지면서 사회 문제가 발생한다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marL="457200" indent="-457200"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편견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고정 관념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 smtClean="0"/>
              <a:t>6. </a:t>
            </a:r>
            <a:r>
              <a:rPr lang="ko-KR" altLang="en-US" sz="2400" b="1" dirty="0" smtClean="0"/>
              <a:t>미국에서 흑인이나 여성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소수 민족 등 사회적 약자로 분류</a:t>
            </a: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되는 사람들에게 취업이나 대학 입시 때 </a:t>
            </a:r>
            <a:r>
              <a:rPr lang="ko-KR" altLang="en-US" sz="2400" b="1" dirty="0" err="1" smtClean="0"/>
              <a:t>가산점을</a:t>
            </a:r>
            <a:r>
              <a:rPr lang="ko-KR" altLang="en-US" sz="2400" b="1" dirty="0" smtClean="0"/>
              <a:t> 주는 </a:t>
            </a: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정책은</a:t>
            </a:r>
            <a:r>
              <a:rPr lang="en-US" altLang="ko-KR" sz="2400" b="1" dirty="0" smtClean="0"/>
              <a:t>? 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/>
          </a:p>
          <a:p>
            <a:pPr marL="457200" indent="-457200"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소수자 우대 정책</a:t>
            </a:r>
          </a:p>
        </p:txBody>
      </p:sp>
      <p:pic>
        <p:nvPicPr>
          <p:cNvPr id="6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5378725"/>
            <a:ext cx="3096344" cy="1218627"/>
          </a:xfrm>
          <a:prstGeom prst="rect">
            <a:avLst/>
          </a:prstGeom>
          <a:noFill/>
        </p:spPr>
      </p:pic>
      <p:pic>
        <p:nvPicPr>
          <p:cNvPr id="7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708920"/>
            <a:ext cx="2808312" cy="1218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907704" y="2967335"/>
            <a:ext cx="5328592" cy="461665"/>
            <a:chOff x="1403648" y="2967335"/>
            <a:chExt cx="6480720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1475656" y="2967335"/>
              <a:ext cx="64087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0"/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   </a:t>
              </a: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문화의 다양성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에 </a:t>
              </a:r>
              <a:r>
                <a:rPr lang="ko-KR" altLang="en-US" sz="2400" b="1" dirty="0">
                  <a:latin typeface="맑은 고딕" pitchFamily="50" charset="-127"/>
                  <a:ea typeface="맑은 고딕" pitchFamily="50" charset="-127"/>
                </a:rPr>
                <a:t>대해 수업합니다</a:t>
              </a:r>
              <a:r>
                <a:rPr lang="en-US" altLang="ko-KR" sz="2400" b="1" dirty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2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1403648" y="3058392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맑은 고딕" pitchFamily="50" charset="-127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672" y="3050838"/>
            <a:ext cx="212576" cy="200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0476" y="2924944"/>
            <a:ext cx="458983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ko-KR" altLang="en-US" b="1" dirty="0" smtClean="0"/>
              <a:t> 개성과 다양성 존중의 필요성을 이해하고</a:t>
            </a:r>
            <a:r>
              <a:rPr lang="en-US" altLang="ko-KR" b="1" dirty="0" smtClean="0"/>
              <a:t>, </a:t>
            </a:r>
          </a:p>
          <a:p>
            <a:pPr algn="just">
              <a:lnSpc>
                <a:spcPct val="120000"/>
              </a:lnSpc>
            </a:pPr>
            <a:r>
              <a:rPr lang="ko-KR" altLang="en-US" b="1" dirty="0" smtClean="0"/>
              <a:t>이를 간과함으로써 생길 수 있는 다양한 문제를 파악할 수 있다</a:t>
            </a:r>
            <a:r>
              <a:rPr lang="en-US" altLang="ko-KR" b="1" dirty="0" smtClean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2200" y="188640"/>
            <a:ext cx="259228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다양성의 존중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651906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(55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5085184"/>
            <a:ext cx="784887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다양한 개성을 가진 사람들이 모여 살면 어떤 점이 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좋을까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?</a:t>
            </a:r>
            <a:endParaRPr lang="ko-KR" altLang="en-US" sz="2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4226199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ea typeface="나눔고딕 ExtraBold"/>
              </a:rPr>
              <a:t>▲ 서로 다른 개성을 가진 남성들이 군인</a:t>
            </a:r>
            <a:endParaRPr lang="en-US" altLang="ko-KR" b="1" dirty="0" smtClean="0">
              <a:ea typeface="나눔고딕 ExtraBold"/>
            </a:endParaRPr>
          </a:p>
          <a:p>
            <a:r>
              <a:rPr lang="en-US" altLang="ko-KR" b="1" dirty="0">
                <a:ea typeface="나눔고딕 ExtraBold"/>
              </a:rPr>
              <a:t> </a:t>
            </a:r>
            <a:r>
              <a:rPr lang="en-US" altLang="ko-KR" b="1" dirty="0" smtClean="0">
                <a:ea typeface="나눔고딕 ExtraBold"/>
              </a:rPr>
              <a:t> </a:t>
            </a:r>
            <a:r>
              <a:rPr lang="ko-KR" altLang="en-US" b="1" dirty="0" smtClean="0">
                <a:ea typeface="나눔고딕 ExtraBold"/>
              </a:rPr>
              <a:t>이라는 신분으로 만나게 되는 군대</a:t>
            </a:r>
            <a:endParaRPr lang="ko-KR" alt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4226199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smtClean="0">
                <a:latin typeface="맑은 고딕" pitchFamily="50" charset="-127"/>
                <a:ea typeface="맑은 고딕" pitchFamily="50" charset="-127"/>
              </a:rPr>
              <a:t>▲ 다양한 사람들이 만나는 전통 시장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" name="Picture 4" descr="C:\Users\ygp\Desktop\나침반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114869"/>
            <a:ext cx="504056" cy="504056"/>
          </a:xfrm>
          <a:prstGeom prst="rect">
            <a:avLst/>
          </a:prstGeom>
          <a:noFill/>
        </p:spPr>
      </p:pic>
      <p:pic>
        <p:nvPicPr>
          <p:cNvPr id="6146" name="Picture 2" descr="C:\Users\ygp\Desktop\사-55사진들.jpg"/>
          <p:cNvPicPr>
            <a:picLocks noChangeAspect="1" noChangeArrowheads="1"/>
          </p:cNvPicPr>
          <p:nvPr/>
        </p:nvPicPr>
        <p:blipFill>
          <a:blip r:embed="rId4" cstate="print"/>
          <a:srcRect l="3834" t="10083" r="51593" b="13574"/>
          <a:stretch>
            <a:fillRect/>
          </a:stretch>
        </p:blipFill>
        <p:spPr bwMode="auto">
          <a:xfrm>
            <a:off x="179512" y="1738747"/>
            <a:ext cx="4289232" cy="2444402"/>
          </a:xfrm>
          <a:prstGeom prst="rect">
            <a:avLst/>
          </a:prstGeom>
          <a:noFill/>
        </p:spPr>
      </p:pic>
      <p:pic>
        <p:nvPicPr>
          <p:cNvPr id="10" name="Picture 2" descr="C:\Users\ygp\Desktop\사-55사진들.jpg"/>
          <p:cNvPicPr>
            <a:picLocks noChangeAspect="1" noChangeArrowheads="1"/>
          </p:cNvPicPr>
          <p:nvPr/>
        </p:nvPicPr>
        <p:blipFill>
          <a:blip r:embed="rId4" cstate="print"/>
          <a:srcRect l="52721" t="10083" r="2706" b="13574"/>
          <a:stretch>
            <a:fillRect/>
          </a:stretch>
        </p:blipFill>
        <p:spPr bwMode="auto">
          <a:xfrm>
            <a:off x="4644008" y="1738747"/>
            <a:ext cx="4289232" cy="24444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39552" y="1203834"/>
            <a:ext cx="7704856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2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차이와 차별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① 차이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사람마다 상황이나 조건이 다른 것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② 차별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차이를 이유로 부당하게 대우하는 것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③ 서로의 차이를 인정하고 존중해야 함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2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2200" y="188640"/>
            <a:ext cx="259228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다양성의 존중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651906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0" y="2996952"/>
            <a:ext cx="9144000" cy="3120639"/>
            <a:chOff x="0" y="2996952"/>
            <a:chExt cx="9144000" cy="3120639"/>
          </a:xfrm>
        </p:grpSpPr>
        <p:sp>
          <p:nvSpPr>
            <p:cNvPr id="7" name="순서도: 대체 처리 6"/>
            <p:cNvSpPr/>
            <p:nvPr/>
          </p:nvSpPr>
          <p:spPr>
            <a:xfrm>
              <a:off x="0" y="5013176"/>
              <a:ext cx="9144000" cy="288032"/>
            </a:xfrm>
            <a:prstGeom prst="flowChartAlternateProcess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순서도: 대체 처리 5"/>
            <p:cNvSpPr/>
            <p:nvPr/>
          </p:nvSpPr>
          <p:spPr>
            <a:xfrm>
              <a:off x="0" y="4509120"/>
              <a:ext cx="9144000" cy="288032"/>
            </a:xfrm>
            <a:prstGeom prst="flowChartAlternate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4098" name="Picture 2" descr="C:\Users\ygp\Desktop\사-55하단삽화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996952"/>
              <a:ext cx="7878872" cy="3120639"/>
            </a:xfrm>
            <a:prstGeom prst="rect">
              <a:avLst/>
            </a:prstGeom>
            <a:noFill/>
          </p:spPr>
        </p:pic>
      </p:grpSp>
      <p:sp>
        <p:nvSpPr>
          <p:cNvPr id="9" name="TextBox 8"/>
          <p:cNvSpPr txBox="1"/>
          <p:nvPr/>
        </p:nvSpPr>
        <p:spPr>
          <a:xfrm>
            <a:off x="1187624" y="445914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뚱보다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87624" y="496320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튼튼해 보인다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75856" y="445576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말라깽이다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86873" y="496320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날씬하다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64088" y="445914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/>
              <a:t>멀</a:t>
            </a:r>
            <a:r>
              <a:rPr lang="ko-KR" altLang="en-US" b="1" dirty="0" err="1"/>
              <a:t>대</a:t>
            </a:r>
            <a:r>
              <a:rPr lang="ko-KR" altLang="en-US" b="1" dirty="0" err="1" smtClean="0"/>
              <a:t>다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380312" y="445914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새우 눈이다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64088" y="496492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(           )</a:t>
            </a:r>
            <a:endParaRPr lang="ko-KR" alt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380312" y="496320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(          )</a:t>
            </a:r>
            <a:endParaRPr lang="ko-KR" alt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308304" y="407707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나눔고딕 ExtraBold"/>
                <a:ea typeface="나눔고딕 ExtraBold"/>
              </a:rPr>
              <a:t>▼</a:t>
            </a:r>
            <a:r>
              <a:rPr lang="ko-KR" altLang="en-US" b="1" dirty="0" smtClean="0"/>
              <a:t>차별하는 말</a:t>
            </a:r>
            <a:endParaRPr lang="ko-KR" alt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380312" y="5374957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나눔고딕 ExtraBold"/>
                <a:ea typeface="나눔고딕 ExtraBold"/>
              </a:rPr>
              <a:t>▲차이를 인정</a:t>
            </a:r>
            <a:endParaRPr lang="en-US" altLang="ko-KR" b="1" dirty="0" smtClean="0">
              <a:latin typeface="나눔고딕 ExtraBold"/>
              <a:ea typeface="나눔고딕 ExtraBold"/>
            </a:endParaRPr>
          </a:p>
          <a:p>
            <a:r>
              <a:rPr lang="en-US" altLang="ko-KR" b="1" dirty="0">
                <a:latin typeface="나눔고딕 ExtraBold"/>
                <a:ea typeface="나눔고딕 ExtraBold"/>
              </a:rPr>
              <a:t> </a:t>
            </a:r>
            <a:r>
              <a:rPr lang="en-US" altLang="ko-KR" b="1" dirty="0" smtClean="0">
                <a:latin typeface="나눔고딕 ExtraBold"/>
                <a:ea typeface="나눔고딕 ExtraBold"/>
              </a:rPr>
              <a:t> </a:t>
            </a:r>
            <a:r>
              <a:rPr lang="ko-KR" altLang="en-US" b="1" dirty="0" smtClean="0">
                <a:latin typeface="나눔고딕 ExtraBold"/>
                <a:ea typeface="나눔고딕 ExtraBold"/>
              </a:rPr>
              <a:t>하는 말</a:t>
            </a:r>
            <a:endParaRPr lang="ko-KR" alt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(55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39552" y="1052736"/>
            <a:ext cx="8352928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2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차별로 인한 갈등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① 문화 간 갈등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세계화로 인해 외부의 새로운 문화와 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24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접촉하면서 기존 문화와 갈등을 일으킴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 ②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학교 폭력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학교 내에서의 집단 따돌림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신체적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․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언어적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․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정신적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․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사회적 폭력 등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③ 종교 갈등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다른 종교에 대한 편견과 오해를 조장함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24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으로써 일어남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72200" y="188640"/>
            <a:ext cx="259228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다양성의 존중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651906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5122" name="Picture 2" descr="C:\Users\ygp\Desktop\P2-퍼포먼스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221088"/>
            <a:ext cx="3539636" cy="235666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27984" y="6258798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+mn-ea"/>
              </a:rPr>
              <a:t>◀ 학교 폭력의 경각심을 일깨우는 </a:t>
            </a:r>
            <a:r>
              <a:rPr lang="ko-KR" altLang="en-US" sz="1600" b="1" dirty="0" err="1" smtClean="0">
                <a:latin typeface="+mn-ea"/>
              </a:rPr>
              <a:t>퍼포먼스</a:t>
            </a:r>
            <a:endParaRPr lang="ko-KR" altLang="en-US" sz="1600" b="1" dirty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021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(56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(56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372200" y="188640"/>
            <a:ext cx="259228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다양성의 존중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651906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323528" y="1196752"/>
            <a:ext cx="8568952" cy="492443"/>
            <a:chOff x="395536" y="1196752"/>
            <a:chExt cx="8568952" cy="492443"/>
          </a:xfrm>
        </p:grpSpPr>
        <p:sp>
          <p:nvSpPr>
            <p:cNvPr id="9" name="직사각형 8"/>
            <p:cNvSpPr/>
            <p:nvPr/>
          </p:nvSpPr>
          <p:spPr>
            <a:xfrm>
              <a:off x="827584" y="1196752"/>
              <a:ext cx="8136904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ko-KR" altLang="en-US" sz="2600" b="1" dirty="0" smtClean="0"/>
                <a:t>인종</a:t>
              </a:r>
              <a:r>
                <a:rPr lang="en-US" altLang="ko-KR" sz="2600" b="1" dirty="0" smtClean="0"/>
                <a:t>, </a:t>
              </a:r>
              <a:r>
                <a:rPr lang="ko-KR" altLang="en-US" sz="2600" b="1" dirty="0" smtClean="0"/>
                <a:t>종교 갈등을 넘어 사랑으로 </a:t>
              </a:r>
              <a:r>
                <a:rPr lang="en-US" altLang="ko-KR" sz="2600" b="1" dirty="0" smtClean="0"/>
                <a:t>‘</a:t>
              </a:r>
              <a:r>
                <a:rPr lang="ko-KR" altLang="en-US" sz="2600" b="1" dirty="0" err="1" smtClean="0"/>
                <a:t>웨스트</a:t>
              </a:r>
              <a:r>
                <a:rPr lang="ko-KR" altLang="en-US" sz="2600" b="1" dirty="0" smtClean="0"/>
                <a:t> 뱅크 스토리</a:t>
              </a:r>
              <a:r>
                <a:rPr lang="en-US" altLang="ko-KR" sz="2600" b="1" dirty="0" smtClean="0"/>
                <a:t>’</a:t>
              </a:r>
              <a:endParaRPr lang="ko-KR" altLang="en-US" sz="2600" b="1" dirty="0"/>
            </a:p>
          </p:txBody>
        </p:sp>
        <p:pic>
          <p:nvPicPr>
            <p:cNvPr id="10" name="Picture 3" descr="C:\Users\ygp\Desktop\전구.pn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395536" y="1347588"/>
              <a:ext cx="478802" cy="281212"/>
            </a:xfrm>
            <a:prstGeom prst="rect">
              <a:avLst/>
            </a:prstGeom>
            <a:noFill/>
          </p:spPr>
        </p:pic>
      </p:grpSp>
      <p:sp>
        <p:nvSpPr>
          <p:cNvPr id="11" name="TextBox 10"/>
          <p:cNvSpPr txBox="1"/>
          <p:nvPr/>
        </p:nvSpPr>
        <p:spPr>
          <a:xfrm>
            <a:off x="323528" y="1844824"/>
            <a:ext cx="8532440" cy="452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20000"/>
              </a:lnSpc>
            </a:pPr>
            <a:r>
              <a:rPr lang="ko-KR" altLang="en-US" sz="2200" b="1" dirty="0" smtClean="0"/>
              <a:t> </a:t>
            </a:r>
            <a:r>
              <a:rPr lang="en-US" altLang="ko-KR" sz="2200" b="1" dirty="0" smtClean="0"/>
              <a:t>〈</a:t>
            </a:r>
            <a:r>
              <a:rPr lang="ko-KR" altLang="en-US" sz="2200" b="1" dirty="0" smtClean="0"/>
              <a:t>줄거리</a:t>
            </a:r>
            <a:r>
              <a:rPr lang="en-US" altLang="ko-KR" sz="2200" b="1" dirty="0" smtClean="0"/>
              <a:t>〉 </a:t>
            </a:r>
            <a:r>
              <a:rPr lang="ko-KR" altLang="en-US" sz="2200" b="1" dirty="0" smtClean="0"/>
              <a:t>세계에서 가장 위험한 분쟁 지역 중 하나인 이스라엘과 팔레스타인의 접경 지역</a:t>
            </a:r>
            <a:r>
              <a:rPr lang="en-US" altLang="ko-KR" sz="2200" b="1" dirty="0" smtClean="0"/>
              <a:t>(</a:t>
            </a:r>
            <a:r>
              <a:rPr lang="ko-KR" altLang="en-US" sz="2200" b="1" dirty="0" err="1" smtClean="0"/>
              <a:t>웨스트</a:t>
            </a:r>
            <a:r>
              <a:rPr lang="ko-KR" altLang="en-US" sz="2200" b="1" dirty="0" smtClean="0"/>
              <a:t> 뱅크</a:t>
            </a:r>
            <a:r>
              <a:rPr lang="en-US" altLang="ko-KR" sz="2200" b="1" dirty="0" smtClean="0"/>
              <a:t>)</a:t>
            </a:r>
            <a:r>
              <a:rPr lang="ko-KR" altLang="en-US" sz="2200" b="1" dirty="0" smtClean="0"/>
              <a:t>에 위치한 두 음식점이 있다</a:t>
            </a:r>
            <a:r>
              <a:rPr lang="en-US" altLang="ko-KR" sz="2200" b="1" dirty="0" smtClean="0"/>
              <a:t>. </a:t>
            </a:r>
            <a:r>
              <a:rPr lang="ko-KR" altLang="en-US" sz="2200" b="1" dirty="0" smtClean="0"/>
              <a:t>바로 유대 인이 운영하는 ‘코셔 킹’과 팔레스타인 사람 소유의 ‘</a:t>
            </a:r>
            <a:r>
              <a:rPr lang="ko-KR" altLang="en-US" sz="2200" b="1" dirty="0" err="1" smtClean="0"/>
              <a:t>후무스</a:t>
            </a:r>
            <a:r>
              <a:rPr lang="ko-KR" altLang="en-US" sz="2200" b="1" dirty="0" smtClean="0"/>
              <a:t> </a:t>
            </a:r>
            <a:r>
              <a:rPr lang="ko-KR" altLang="en-US" sz="2200" b="1" dirty="0" err="1" smtClean="0"/>
              <a:t>헛</a:t>
            </a:r>
            <a:r>
              <a:rPr lang="ko-KR" altLang="en-US" sz="2200" b="1" dirty="0" smtClean="0"/>
              <a:t>’이다</a:t>
            </a:r>
            <a:r>
              <a:rPr lang="en-US" altLang="ko-KR" sz="2200" b="1" dirty="0" smtClean="0"/>
              <a:t>. </a:t>
            </a:r>
            <a:r>
              <a:rPr lang="ko-KR" altLang="en-US" sz="2200" b="1" dirty="0" smtClean="0"/>
              <a:t>이 두 곳 사람들은 서로를 보면 볼수록 사이가 더욱 나빠지는 관계이다</a:t>
            </a:r>
            <a:r>
              <a:rPr lang="en-US" altLang="ko-KR" sz="2200" b="1" dirty="0" smtClean="0"/>
              <a:t>. </a:t>
            </a:r>
            <a:r>
              <a:rPr lang="ko-KR" altLang="en-US" sz="2200" b="1" dirty="0" smtClean="0"/>
              <a:t>하지만 ‘</a:t>
            </a:r>
            <a:r>
              <a:rPr lang="ko-KR" altLang="en-US" sz="2200" b="1" dirty="0" err="1" smtClean="0"/>
              <a:t>후무스</a:t>
            </a:r>
            <a:r>
              <a:rPr lang="ko-KR" altLang="en-US" sz="2200" b="1" dirty="0" smtClean="0"/>
              <a:t> </a:t>
            </a:r>
            <a:r>
              <a:rPr lang="ko-KR" altLang="en-US" sz="2200" b="1" dirty="0" err="1" smtClean="0"/>
              <a:t>헛</a:t>
            </a:r>
            <a:r>
              <a:rPr lang="ko-KR" altLang="en-US" sz="2200" b="1" dirty="0" smtClean="0"/>
              <a:t>’의 여자 점원 파티마와 ‘코셔 킹’의 점원과 친한 이스라엘 군인 </a:t>
            </a:r>
            <a:r>
              <a:rPr lang="ko-KR" altLang="en-US" sz="2200" b="1" dirty="0" err="1" smtClean="0"/>
              <a:t>데이비드는</a:t>
            </a:r>
            <a:r>
              <a:rPr lang="ko-KR" altLang="en-US" sz="2200" b="1" dirty="0" smtClean="0"/>
              <a:t> 이들의 관계가 멀어질수록 더욱 더 서로를 좋아하게 되는데</a:t>
            </a:r>
            <a:r>
              <a:rPr lang="en-US" altLang="ko-KR" sz="2200" b="1" dirty="0" smtClean="0"/>
              <a:t>…….</a:t>
            </a:r>
          </a:p>
          <a:p>
            <a:pPr algn="just" fontAlgn="base">
              <a:lnSpc>
                <a:spcPct val="120000"/>
              </a:lnSpc>
            </a:pPr>
            <a:r>
              <a:rPr lang="en-US" altLang="ko-KR" sz="2200" b="1" dirty="0" smtClean="0"/>
              <a:t>〈</a:t>
            </a:r>
            <a:r>
              <a:rPr lang="ko-KR" altLang="en-US" sz="2200" b="1" dirty="0" smtClean="0"/>
              <a:t>시사점</a:t>
            </a:r>
            <a:r>
              <a:rPr lang="en-US" altLang="ko-KR" sz="2200" b="1" dirty="0" smtClean="0"/>
              <a:t>〉 </a:t>
            </a:r>
            <a:r>
              <a:rPr lang="ko-KR" altLang="en-US" sz="2200" b="1" dirty="0" smtClean="0"/>
              <a:t>이 영화는 두 연인의 사랑과 두 음식점에서 팔고 있는 음식을 매개체로 하여 영토 분쟁</a:t>
            </a:r>
            <a:r>
              <a:rPr lang="en-US" altLang="ko-KR" sz="2200" b="1" dirty="0" smtClean="0"/>
              <a:t>, </a:t>
            </a:r>
            <a:r>
              <a:rPr lang="ko-KR" altLang="en-US" sz="2200" b="1" dirty="0" smtClean="0"/>
              <a:t>인종과 종교 간의 갈등을 완화하고 있으며</a:t>
            </a:r>
            <a:r>
              <a:rPr lang="en-US" altLang="ko-KR" sz="2200" b="1" dirty="0" smtClean="0"/>
              <a:t>, </a:t>
            </a:r>
            <a:r>
              <a:rPr lang="ko-KR" altLang="en-US" sz="2200" b="1" dirty="0" smtClean="0"/>
              <a:t>이 영화를 통해 다른 종교를 바라보는 우리의 시야를 넓힐 수 있다</a:t>
            </a:r>
            <a:r>
              <a:rPr lang="en-US" altLang="ko-KR" sz="2200" b="1" dirty="0" smtClean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72200" y="188640"/>
            <a:ext cx="259228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다양성의 존중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651906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323528" y="1196752"/>
            <a:ext cx="8568952" cy="492443"/>
            <a:chOff x="395536" y="1196752"/>
            <a:chExt cx="8568952" cy="492443"/>
          </a:xfrm>
        </p:grpSpPr>
        <p:sp>
          <p:nvSpPr>
            <p:cNvPr id="8" name="직사각형 7"/>
            <p:cNvSpPr/>
            <p:nvPr/>
          </p:nvSpPr>
          <p:spPr>
            <a:xfrm>
              <a:off x="827584" y="1196752"/>
              <a:ext cx="8136904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ko-KR" altLang="en-US" sz="2600" b="1" dirty="0" smtClean="0"/>
                <a:t>인종</a:t>
              </a:r>
              <a:r>
                <a:rPr lang="en-US" altLang="ko-KR" sz="2600" b="1" dirty="0" smtClean="0"/>
                <a:t>, </a:t>
              </a:r>
              <a:r>
                <a:rPr lang="ko-KR" altLang="en-US" sz="2600" b="1" dirty="0" smtClean="0"/>
                <a:t>종교 갈등을 넘어 사랑으로 </a:t>
              </a:r>
              <a:r>
                <a:rPr lang="en-US" altLang="ko-KR" sz="2600" b="1" dirty="0" smtClean="0"/>
                <a:t>‘</a:t>
              </a:r>
              <a:r>
                <a:rPr lang="ko-KR" altLang="en-US" sz="2600" b="1" dirty="0" err="1" smtClean="0"/>
                <a:t>웨스트</a:t>
              </a:r>
              <a:r>
                <a:rPr lang="ko-KR" altLang="en-US" sz="2600" b="1" dirty="0" smtClean="0"/>
                <a:t> 뱅크 스토리</a:t>
              </a:r>
              <a:r>
                <a:rPr lang="en-US" altLang="ko-KR" sz="2600" b="1" dirty="0" smtClean="0"/>
                <a:t>’</a:t>
              </a:r>
              <a:endParaRPr lang="ko-KR" altLang="en-US" sz="2600" b="1" dirty="0"/>
            </a:p>
          </p:txBody>
        </p:sp>
        <p:pic>
          <p:nvPicPr>
            <p:cNvPr id="9" name="Picture 3" descr="C:\Users\ygp\Desktop\전구.pn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395536" y="1347588"/>
              <a:ext cx="478802" cy="281212"/>
            </a:xfrm>
            <a:prstGeom prst="rect">
              <a:avLst/>
            </a:prstGeom>
            <a:noFill/>
          </p:spPr>
        </p:pic>
      </p:grpSp>
      <p:sp>
        <p:nvSpPr>
          <p:cNvPr id="10" name="TextBox 9"/>
          <p:cNvSpPr txBox="1"/>
          <p:nvPr/>
        </p:nvSpPr>
        <p:spPr>
          <a:xfrm>
            <a:off x="432048" y="1988147"/>
            <a:ext cx="8532440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이 영화에서 나타난 갈등이 무엇인지 찾아보고 그 갈등을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해결하기 위한 방안을 말해 보자</a:t>
            </a:r>
            <a:r>
              <a:rPr lang="en-US" altLang="ko-KR" sz="2400" b="1" dirty="0" smtClean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2048" y="3217624"/>
            <a:ext cx="853244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  <a:buFont typeface="Wingdings" pitchFamily="2" charset="2"/>
              <a:buChar char="v"/>
            </a:pP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이 영화에서 나타난 갈등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이스라엘과 팔레스타인 간의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영토 갈등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인종 갈등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종교 갈등</a:t>
            </a:r>
          </a:p>
          <a:p>
            <a:pPr fontAlgn="base">
              <a:lnSpc>
                <a:spcPct val="120000"/>
              </a:lnSpc>
              <a:buFont typeface="Wingdings" pitchFamily="2" charset="2"/>
              <a:buChar char="v"/>
            </a:pP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갈등을 해결하기 위한 방안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서로를 이해하고 조금씩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협력해 가기 시작하는 모습을 보여 준다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03848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(56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2200" y="188640"/>
            <a:ext cx="259228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다양성의 존중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651906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021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(57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674439"/>
            <a:ext cx="5959147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3.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개성과 다양성의 존중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사회적 편견이나 고정 관념부터 타파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국가는 사회적 약자가 </a:t>
            </a:r>
            <a:r>
              <a:rPr lang="ko-KR" altLang="en-US" sz="2400" b="1" dirty="0" err="1" smtClean="0"/>
              <a:t>차별받는</a:t>
            </a:r>
            <a:r>
              <a:rPr lang="ko-KR" altLang="en-US" sz="2400" b="1" dirty="0" smtClean="0"/>
              <a:t> 실패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파악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법이나 정책 등을 정비하여 차별을 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이거나 금지하려는 노력을 기울여야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함</a:t>
            </a:r>
            <a:r>
              <a:rPr lang="en-US" altLang="ko-KR" sz="2400" b="1" dirty="0" smtClean="0"/>
              <a:t>.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761" y="980728"/>
            <a:ext cx="2833735" cy="578671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2200" y="188640"/>
            <a:ext cx="259228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다양성의 존중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651906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(57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grpSp>
        <p:nvGrpSpPr>
          <p:cNvPr id="5" name="그룹 4"/>
          <p:cNvGrpSpPr/>
          <p:nvPr/>
        </p:nvGrpSpPr>
        <p:grpSpPr>
          <a:xfrm>
            <a:off x="467544" y="1124744"/>
            <a:ext cx="4997506" cy="492443"/>
            <a:chOff x="467544" y="980728"/>
            <a:chExt cx="4997506" cy="492443"/>
          </a:xfrm>
        </p:grpSpPr>
        <p:pic>
          <p:nvPicPr>
            <p:cNvPr id="6" name="Picture 2" descr="C:\Users\ygp\Desktop\형광펜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1052736"/>
              <a:ext cx="398082" cy="390773"/>
            </a:xfrm>
            <a:prstGeom prst="rect">
              <a:avLst/>
            </a:prstGeom>
            <a:noFill/>
          </p:spPr>
        </p:pic>
        <p:sp>
          <p:nvSpPr>
            <p:cNvPr id="7" name="직사각형 6"/>
            <p:cNvSpPr/>
            <p:nvPr/>
          </p:nvSpPr>
          <p:spPr>
            <a:xfrm>
              <a:off x="694192" y="980728"/>
              <a:ext cx="4770858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600" b="1" dirty="0" smtClean="0">
                  <a:latin typeface="맑은 고딕" pitchFamily="50" charset="-127"/>
                  <a:ea typeface="맑은 고딕" pitchFamily="50" charset="-127"/>
                </a:rPr>
                <a:t> 각국의 차별 해소 대책과 노력</a:t>
              </a:r>
              <a:endParaRPr lang="ko-KR" altLang="en-US" sz="26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10" name="그림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28513"/>
            <a:ext cx="8881450" cy="476933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769</Words>
  <Application>Microsoft Office PowerPoint</Application>
  <PresentationFormat>화면 슬라이드 쇼(4:3)</PresentationFormat>
  <Paragraphs>126</Paragraphs>
  <Slides>15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ygp</dc:creator>
  <cp:lastModifiedBy>김영권</cp:lastModifiedBy>
  <cp:revision>94</cp:revision>
  <dcterms:created xsi:type="dcterms:W3CDTF">2013-04-05T04:18:36Z</dcterms:created>
  <dcterms:modified xsi:type="dcterms:W3CDTF">2014-02-21T13:38:26Z</dcterms:modified>
</cp:coreProperties>
</file>