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0" r:id="rId7"/>
    <p:sldId id="267" r:id="rId8"/>
    <p:sldId id="268" r:id="rId9"/>
    <p:sldId id="270" r:id="rId10"/>
    <p:sldId id="259" r:id="rId11"/>
    <p:sldId id="279" r:id="rId12"/>
    <p:sldId id="280" r:id="rId13"/>
    <p:sldId id="271" r:id="rId14"/>
    <p:sldId id="272" r:id="rId15"/>
    <p:sldId id="282" r:id="rId16"/>
    <p:sldId id="283" r:id="rId17"/>
    <p:sldId id="278" r:id="rId18"/>
    <p:sldId id="264" r:id="rId19"/>
    <p:sldId id="277" r:id="rId20"/>
    <p:sldId id="265" r:id="rId2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>
        <p:scale>
          <a:sx n="105" d="100"/>
          <a:sy n="105" d="100"/>
        </p:scale>
        <p:origin x="-254" y="8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4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3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7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5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7" name="TextBox 6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/>
                <a:t>1. </a:t>
              </a:r>
              <a:r>
                <a:rPr lang="ko-KR" altLang="en-US" sz="2400" b="1" dirty="0"/>
                <a:t>개인과 </a:t>
              </a:r>
              <a:r>
                <a:rPr lang="ko-KR" altLang="en-US" sz="2400" b="1" dirty="0" smtClean="0"/>
                <a:t>공동체</a:t>
              </a:r>
              <a:endParaRPr lang="ko-KR" altLang="en-US" sz="2400" dirty="0"/>
            </a:p>
          </p:txBody>
        </p:sp>
        <p:grpSp>
          <p:nvGrpSpPr>
            <p:cNvPr id="8" name="그룹 9"/>
            <p:cNvGrpSpPr/>
            <p:nvPr/>
          </p:nvGrpSpPr>
          <p:grpSpPr>
            <a:xfrm>
              <a:off x="2598192" y="4149080"/>
              <a:ext cx="3384376" cy="358624"/>
              <a:chOff x="2752812" y="4485452"/>
              <a:chExt cx="3384376" cy="35862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752812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차별과 소외의 극복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모서리가 둥근 직사각형 9"/>
              <p:cNvSpPr/>
              <p:nvPr/>
            </p:nvSpPr>
            <p:spPr bwMode="auto">
              <a:xfrm>
                <a:off x="329287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84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32038" y="2132856"/>
            <a:ext cx="3600399" cy="36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농・어촌 학생 특별 전형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266" name="Picture 2" descr="C:\Users\ygp\Desktop\C2-1-3-3 [Converted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1"/>
            <a:ext cx="4104454" cy="38634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4377" y="2013854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장애인 차별 금지 및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권리 구제 등에 관한 법률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104876" cy="3926403"/>
          </a:xfrm>
          <a:prstGeom prst="rect">
            <a:avLst/>
          </a:prstGeom>
        </p:spPr>
      </p:pic>
      <p:pic>
        <p:nvPicPr>
          <p:cNvPr id="17" name="Picture 2" descr="C:\Users\ygp\Desktop\형광펜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679" y="1347850"/>
            <a:ext cx="398082" cy="390773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508327" y="1275842"/>
            <a:ext cx="8456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우리 사회에서 시행되고 있는 적극적 우대 조치의 사례</a:t>
            </a:r>
            <a:endParaRPr lang="ko-KR" altLang="en-US" sz="2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3" name="그룹 5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5780" y="2132856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의 법률 제정 이후 그 이전에 비해 장애인의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일상생활에서 어떤 점이 달라졌는지 알아보자</a:t>
            </a:r>
            <a:r>
              <a:rPr lang="en-US" altLang="ko-KR" sz="2400" b="1" dirty="0" smtClean="0"/>
              <a:t>.</a:t>
            </a: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장애인 차별 금지 및 권리 구제 등에 관한 법률이 제정되었지만 장애인에 대한 인권 침해 사례는 줄어들지 않고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'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 인권 위원회 진정 상담 민원 안내 통계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'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와 같은 자료를 찾아보도록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8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79" y="1347850"/>
            <a:ext cx="398082" cy="390773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508327" y="1275842"/>
            <a:ext cx="8456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우리 사회에서 시행되고 있는 적극적 우대 조치의 사례</a:t>
            </a:r>
            <a:endParaRPr lang="ko-KR" altLang="en-US" sz="2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3" name="그룹 5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5780" y="2132856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활동②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의 제도가 어떤 점에서 도시 학생에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역차별이 될 수 있는지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농어촌 특별 전형은 성적보다는 주로 서류 평가와 심층 면접만으로 선발하는 경우가 대부분이기 때문에 도시 학생에 비해 상대적으로 대학에 입학하기가 쉬운 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따라서 학업 이수에 필요한 성적을 선발 기준에 포함시켜야 한다는 의견이 제기되고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79" y="1347850"/>
            <a:ext cx="398082" cy="390773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508327" y="1275842"/>
            <a:ext cx="8456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b="1" dirty="0" smtClean="0">
                <a:latin typeface="맑은 고딕" pitchFamily="50" charset="-127"/>
                <a:ea typeface="맑은 고딕" pitchFamily="50" charset="-127"/>
              </a:rPr>
              <a:t> 우리 사회에서 시행되고 있는 적극적 우대 조치의 사례</a:t>
            </a:r>
            <a:endParaRPr lang="ko-KR" altLang="en-US" sz="2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19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47983" y="1275842"/>
            <a:ext cx="8419628" cy="492443"/>
            <a:chOff x="547983" y="980728"/>
            <a:chExt cx="8419628" cy="492443"/>
          </a:xfrm>
        </p:grpSpPr>
        <p:pic>
          <p:nvPicPr>
            <p:cNvPr id="11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47983" y="1052736"/>
              <a:ext cx="237203" cy="390773"/>
            </a:xfrm>
            <a:prstGeom prst="rect">
              <a:avLst/>
            </a:prstGeom>
            <a:noFill/>
          </p:spPr>
        </p:pic>
        <p:sp>
          <p:nvSpPr>
            <p:cNvPr id="12" name="직사각형 11"/>
            <p:cNvSpPr/>
            <p:nvPr/>
          </p:nvSpPr>
          <p:spPr>
            <a:xfrm>
              <a:off x="694192" y="980728"/>
              <a:ext cx="827341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600" b="1" dirty="0" smtClean="0"/>
                <a:t>학교 내에서의 휴대 전화 사용 규제는 필요한 것인가</a:t>
              </a:r>
              <a:r>
                <a:rPr lang="en-US" altLang="ko-KR" sz="2600" b="1" dirty="0" smtClean="0"/>
                <a:t>?</a:t>
              </a:r>
              <a:endParaRPr lang="ko-KR" altLang="en-US" sz="2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03848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5780" y="2132856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1]~[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4]</a:t>
            </a:r>
            <a:r>
              <a:rPr lang="ko-KR" altLang="en-US" sz="2400" b="1" dirty="0" smtClean="0"/>
              <a:t>를 토대로 휴대 전화 사용 규제와 관련한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쟁점이 무엇인지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사용 규제의 범위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수업 시간에만 규제할 것인가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학교 생활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전체에 걸쳐 규제할 것인가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just"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사용 규제의 방법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휴대 전화 소지 자체를 금지할 것인가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학생들이 소지하면서 수업 시간에 사용하는 것을 규제할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것인가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774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780" y="2132856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휴대 전화 사용 규제에 대한 입장을 정하고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우리측과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상대측</a:t>
            </a:r>
            <a:r>
              <a:rPr lang="ko-KR" altLang="en-US" sz="2400" b="1" dirty="0" smtClean="0"/>
              <a:t> 주장에 대한 근거 등을 토론 계획표에 작성해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우리측의 주장과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상대측의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예상되는 반론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재반론할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내용을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충분히 생각하여 정리한다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47983" y="1275842"/>
            <a:ext cx="8419628" cy="492443"/>
            <a:chOff x="547983" y="980728"/>
            <a:chExt cx="8419628" cy="492443"/>
          </a:xfrm>
        </p:grpSpPr>
        <p:pic>
          <p:nvPicPr>
            <p:cNvPr id="9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47983" y="1052736"/>
              <a:ext cx="237203" cy="390773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694192" y="980728"/>
              <a:ext cx="827341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600" b="1" dirty="0" smtClean="0"/>
                <a:t>학교 내에서의 휴대 전화 사용 규제는 필요한 것인가</a:t>
              </a:r>
              <a:r>
                <a:rPr lang="en-US" altLang="ko-KR" sz="2600" b="1" dirty="0" smtClean="0"/>
                <a:t>?</a:t>
              </a:r>
              <a:endParaRPr lang="ko-KR" altLang="en-US" sz="26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12" name="TextBox 11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03848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322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780" y="2132856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학교 내 휴대 전화 사용 규제에 찬성하는 입장과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반대하는 입장으로 나누어 토론해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algn="dist"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자신의 주장이나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상대측의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주장에 대한 반론을 할 때는 전문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가의 의견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 인권 위원회의 결정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다른 나라의 사례 등을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근거로 들어 제시한다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grpSp>
        <p:nvGrpSpPr>
          <p:cNvPr id="3" name="그룹 7"/>
          <p:cNvGrpSpPr/>
          <p:nvPr/>
        </p:nvGrpSpPr>
        <p:grpSpPr>
          <a:xfrm>
            <a:off x="547983" y="1275842"/>
            <a:ext cx="8419628" cy="492443"/>
            <a:chOff x="547983" y="980728"/>
            <a:chExt cx="8419628" cy="492443"/>
          </a:xfrm>
        </p:grpSpPr>
        <p:pic>
          <p:nvPicPr>
            <p:cNvPr id="9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47983" y="1052736"/>
              <a:ext cx="237203" cy="390773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694192" y="980728"/>
              <a:ext cx="827341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600" b="1" dirty="0" smtClean="0"/>
                <a:t>학교 내에서의 휴대 전화 사용 규제는 필요한 것인가</a:t>
              </a:r>
              <a:r>
                <a:rPr lang="en-US" altLang="ko-KR" sz="2600" b="1" dirty="0" smtClean="0"/>
                <a:t>?</a:t>
              </a:r>
              <a:endParaRPr lang="ko-KR" altLang="en-US" sz="2600" dirty="0"/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12" name="TextBox 11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3848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322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780" y="2132856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토론의 결과를 토대로 공공복리를 위해 개인의 자유를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어디까지 제한할 수 있는지 토의해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공공복리를 위해 개인의 자유를 제한할 수 있지만 개인의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자유와 권리의 본질적인 내용은 침해할 수 없다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3" name="그룹 7"/>
          <p:cNvGrpSpPr/>
          <p:nvPr/>
        </p:nvGrpSpPr>
        <p:grpSpPr>
          <a:xfrm>
            <a:off x="547983" y="1275842"/>
            <a:ext cx="8419628" cy="492443"/>
            <a:chOff x="547983" y="980728"/>
            <a:chExt cx="8419628" cy="492443"/>
          </a:xfrm>
        </p:grpSpPr>
        <p:pic>
          <p:nvPicPr>
            <p:cNvPr id="9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47983" y="1052736"/>
              <a:ext cx="237203" cy="390773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694192" y="980728"/>
              <a:ext cx="827341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600" b="1" dirty="0" smtClean="0"/>
                <a:t>학교 내에서의 휴대 전화 사용 규제는 필요한 것인가</a:t>
              </a:r>
              <a:r>
                <a:rPr lang="en-US" altLang="ko-KR" sz="2600" b="1" dirty="0" smtClean="0"/>
                <a:t>?</a:t>
              </a:r>
              <a:endParaRPr lang="ko-KR" altLang="en-US" sz="2600" dirty="0"/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12" name="TextBox 11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3848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322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성별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신체적 장애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출신 국가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출신 학교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소득 수준</a:t>
            </a:r>
            <a:r>
              <a:rPr lang="en-US" altLang="ko-KR" sz="2400" b="1" dirty="0" smtClean="0"/>
              <a:t>,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거주 지역 등의 기준에 따라 불합리하게 일상생활에서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차별받거나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소외받는</a:t>
            </a:r>
            <a:r>
              <a:rPr lang="ko-KR" altLang="en-US" sz="2400" b="1" dirty="0" smtClean="0"/>
              <a:t> 사람들을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사회적 약자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우리 사회에서 </a:t>
            </a:r>
            <a:r>
              <a:rPr lang="en-US" altLang="ko-KR" sz="2400" b="1" dirty="0" smtClean="0"/>
              <a:t>(           )</a:t>
            </a:r>
            <a:r>
              <a:rPr lang="ko-KR" altLang="en-US" sz="2400" b="1" dirty="0" smtClean="0"/>
              <a:t>를 해소하지 않을 경우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지역감정과 결부되어 사회 발전을 저해할 우려가 있다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지역 격차</a:t>
            </a:r>
          </a:p>
        </p:txBody>
      </p:sp>
      <p:grpSp>
        <p:nvGrpSpPr>
          <p:cNvPr id="7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5119092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3045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8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1631873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우리 헌법에서는 누구든 성별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종교 또는 사회적 신분을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이유로 정치적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경제적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사회적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문화적 생활의 모든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영역에서 </a:t>
            </a:r>
            <a:r>
              <a:rPr lang="en-US" altLang="ko-KR" sz="2400" b="1" dirty="0" smtClean="0"/>
              <a:t>(          )</a:t>
            </a:r>
            <a:r>
              <a:rPr lang="ko-KR" altLang="en-US" sz="2400" b="1" dirty="0" smtClean="0"/>
              <a:t>을 받지 않을 것을 규정하고 있다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차별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어느 누구도 소외되지 않고 공정한 참여의 기회가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부여되는 것을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기회의 평등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5119092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" y="0"/>
            <a:ext cx="91417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883822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5. (             )</a:t>
            </a:r>
            <a:r>
              <a:rPr lang="ko-KR" altLang="en-US" sz="2400" b="1" dirty="0" smtClean="0"/>
              <a:t>는 주로 교육이나 고용 분야에서 이전에 차별을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받아온 집단의 구성원에게 우선적으로 기회를 주는 형태로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이루어진다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적극적 우대 조치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6. </a:t>
            </a:r>
            <a:r>
              <a:rPr lang="ko-KR" altLang="en-US" sz="2400" b="1" dirty="0" smtClean="0"/>
              <a:t>부당한 차별을 받는 대상을 보호하기 위한 제도나 방침이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너무 급진적이어서 도리어 상대적으로 유리한 위치에 있던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대상이 차별을 당하게 되는 경우를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역차별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그룹 10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540" y="5167304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32" y="2652533"/>
            <a:ext cx="3096344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" y="7547"/>
            <a:ext cx="9136038" cy="68429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2" y="2607320"/>
            <a:ext cx="212576" cy="2005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2" y="3817354"/>
            <a:ext cx="212576" cy="200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8876" y="2494297"/>
            <a:ext cx="5061001" cy="1056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사회적 </a:t>
            </a:r>
            <a:r>
              <a:rPr lang="ko-KR" altLang="en-US" b="1" dirty="0"/>
              <a:t>약자를 보호하고 지역 격차를 </a:t>
            </a:r>
            <a:r>
              <a:rPr lang="ko-KR" altLang="en-US" b="1" dirty="0" smtClean="0"/>
              <a:t>해소하기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위한 </a:t>
            </a:r>
            <a:r>
              <a:rPr lang="ko-KR" altLang="en-US" b="1" dirty="0"/>
              <a:t>다양한 정책 사례를 분석하고 평가할 </a:t>
            </a:r>
            <a:r>
              <a:rPr lang="ko-KR" altLang="en-US" b="1" dirty="0" smtClean="0"/>
              <a:t>수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3648" y="3689048"/>
            <a:ext cx="491192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차별과 </a:t>
            </a:r>
            <a:r>
              <a:rPr lang="ko-KR" altLang="en-US" b="1" dirty="0"/>
              <a:t>소외의 극복을 위한 방안을 제시할 </a:t>
            </a:r>
            <a:r>
              <a:rPr lang="ko-KR" altLang="en-US" b="1" dirty="0" smtClean="0"/>
              <a:t>수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141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144000" cy="684960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979712" y="2967335"/>
            <a:ext cx="6480720" cy="461665"/>
            <a:chOff x="1403648" y="2967335"/>
            <a:chExt cx="648072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다양성의 존중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83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6" name="TextBox 5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085184"/>
            <a:ext cx="7848872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장애인과 같은 사회적 약자에게 실질적으로 도움을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줄 수 있는 방법은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221088"/>
            <a:ext cx="4176464" cy="39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ea typeface="나눔고딕 ExtraBold"/>
              </a:rPr>
              <a:t>▲ </a:t>
            </a:r>
            <a:r>
              <a:rPr lang="en-US" altLang="ko-KR" b="1" dirty="0" smtClean="0">
                <a:ea typeface="나눔고딕 ExtraBold"/>
              </a:rPr>
              <a:t>‘</a:t>
            </a:r>
            <a:r>
              <a:rPr lang="ko-KR" altLang="en-US" b="1" dirty="0" smtClean="0">
                <a:ea typeface="나눔고딕 ExtraBold"/>
              </a:rPr>
              <a:t>장애인의 날</a:t>
            </a:r>
            <a:r>
              <a:rPr lang="en-US" altLang="ko-KR" b="1" dirty="0" smtClean="0">
                <a:ea typeface="나눔고딕 ExtraBold"/>
              </a:rPr>
              <a:t>’ </a:t>
            </a:r>
            <a:r>
              <a:rPr lang="ko-KR" altLang="en-US" b="1" dirty="0" smtClean="0">
                <a:ea typeface="나눔고딕 ExtraBold"/>
              </a:rPr>
              <a:t>축제를 즐기는 장애인들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4221088"/>
            <a:ext cx="4176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홈쇼핑 상담원으로 근무하는 장애인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504056" cy="504056"/>
          </a:xfrm>
          <a:prstGeom prst="rect">
            <a:avLst/>
          </a:prstGeom>
          <a:noFill/>
        </p:spPr>
      </p:pic>
      <p:pic>
        <p:nvPicPr>
          <p:cNvPr id="19458" name="Picture 2" descr="C:\Users\ygp\Desktop\사-49상단사진들1.png"/>
          <p:cNvPicPr>
            <a:picLocks noChangeAspect="1" noChangeArrowheads="1"/>
          </p:cNvPicPr>
          <p:nvPr/>
        </p:nvPicPr>
        <p:blipFill>
          <a:blip r:embed="rId4" cstate="print"/>
          <a:srcRect l="5138" t="8420" r="4713" b="19409"/>
          <a:stretch>
            <a:fillRect/>
          </a:stretch>
        </p:blipFill>
        <p:spPr bwMode="auto">
          <a:xfrm>
            <a:off x="323528" y="1556792"/>
            <a:ext cx="8570151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0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1212670"/>
            <a:ext cx="870609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약자와 지역 격차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사회적 약자에 대한 차별 → 사회 갈등 초래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지역 격차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정부 주도의 성장 거점 개발 방식에 </a:t>
            </a:r>
            <a:r>
              <a:rPr lang="ko-KR" altLang="en-US" sz="2400" b="1" dirty="0" smtClean="0"/>
              <a:t>지역감정과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결부되어 </a:t>
            </a:r>
            <a:r>
              <a:rPr lang="ko-KR" altLang="en-US" sz="2400" b="1" dirty="0"/>
              <a:t>사회 발전을 저해함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61560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우리 사회의 차별과 소외를 보여 주는 신문 기사들</a:t>
            </a:r>
            <a:endParaRPr lang="ko-KR" altLang="en-US" b="1" dirty="0"/>
          </a:p>
        </p:txBody>
      </p:sp>
      <p:pic>
        <p:nvPicPr>
          <p:cNvPr id="18433" name="Picture 1" descr="C:\Users\ygp\Desktop\C2-1-3-1S [Converted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890436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66842"/>
            <a:ext cx="894588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차별과 소외를 극복하려는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제도적 차원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차별 금지 법률 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공정 거래 정책 실시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지역 </a:t>
            </a:r>
            <a:r>
              <a:rPr lang="ko-KR" altLang="en-US" sz="2400" b="1" dirty="0"/>
              <a:t>간 균형 발전 모색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의식적 차원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사회적 약자에 대한 편견과 고정 관념 타파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배려와 </a:t>
            </a:r>
            <a:r>
              <a:rPr lang="ko-KR" altLang="en-US" sz="2400" b="1" dirty="0"/>
              <a:t>신뢰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기회의 평등과 결과의 평등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기회의 평등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모든 사람에게 공정한 참여의 기회 제공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결과의 평등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과정에 상관없이 누구에게나 </a:t>
            </a:r>
            <a:r>
              <a:rPr lang="ko-KR" altLang="en-US" sz="2400" b="1" dirty="0" smtClean="0"/>
              <a:t>똑같은 결과 부여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기회의 평등을 원칙으로 하고 합리적인 범위 내에서의 </a:t>
            </a:r>
            <a:r>
              <a:rPr lang="ko-KR" altLang="en-US" sz="2400" b="1" dirty="0" smtClean="0"/>
              <a:t>결과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 </a:t>
            </a:r>
            <a:r>
              <a:rPr lang="ko-KR" altLang="en-US" sz="2400" b="1" dirty="0"/>
              <a:t>평등도 </a:t>
            </a:r>
            <a:r>
              <a:rPr lang="ko-KR" altLang="en-US" sz="2400" b="1" dirty="0" smtClean="0"/>
              <a:t>고려</a:t>
            </a:r>
            <a:endParaRPr lang="ko-KR" altLang="en-US" sz="24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98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7" name="TextBox 6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기회의 평등과 결과의 평등</a:t>
            </a:r>
            <a:endParaRPr lang="ko-KR" alt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916832"/>
            <a:ext cx="82809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 b="1" dirty="0" smtClean="0"/>
              <a:t> 기회의 평등은 어느 누구도 소외되지 않고 모두에게 공정한 참여의 기회가 부여되는 것을 말한다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이에 비해 결과의 평등은 과정에 상관없이 모두 똑같은 결과를 </a:t>
            </a:r>
            <a:r>
              <a:rPr lang="ko-KR" altLang="en-US" sz="2400" b="1" dirty="0" err="1" smtClean="0"/>
              <a:t>부여받는</a:t>
            </a:r>
            <a:r>
              <a:rPr lang="ko-KR" altLang="en-US" sz="2400" b="1" dirty="0" smtClean="0"/>
              <a:t> 것을 말한다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결과의 평등은 노력이나 능력의 과정을 소홀히 하므로 정의의 관점으로 보면 바람직하지 않을 수 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따라서 일상생활에서는 기회의 평등을 중시해야 한다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그러나 사회적 약자의 경우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기회의 평등이 주어진다고 해도 실질적으로 그 기회를 누릴 수 있는 환경을 갖추지 못한 경우가 많으므로 합리적인 범위 내에서의 결과의 평등도 함께 고려해야 한다</a:t>
            </a:r>
            <a:r>
              <a:rPr lang="en-US" altLang="ko-KR" sz="2400" b="1" dirty="0" smtClean="0"/>
              <a:t>. </a:t>
            </a:r>
          </a:p>
          <a:p>
            <a:pPr algn="just">
              <a:lnSpc>
                <a:spcPct val="120000"/>
              </a:lnSpc>
            </a:pP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2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01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기회의 평등과 결과의 평등</a:t>
            </a:r>
            <a:endParaRPr lang="ko-KR" alt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55079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기회의 평등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55045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결과의 평등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0" y="1772816"/>
            <a:ext cx="8150516" cy="3667732"/>
          </a:xfrm>
          <a:prstGeom prst="rect">
            <a:avLst/>
          </a:prstGeom>
        </p:spPr>
      </p:pic>
      <p:pic>
        <p:nvPicPr>
          <p:cNvPr id="15363" name="Picture 3" descr="C:\Users\ygp\Desktop\사-50하단말방울만 [Converted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0436" y="3475608"/>
            <a:ext cx="2715996" cy="1656184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6300192" y="3640832"/>
            <a:ext cx="252028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을은 몸이 불편</a:t>
            </a:r>
          </a:p>
          <a:p>
            <a:pPr>
              <a:lnSpc>
                <a:spcPct val="12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한데도 불구하고 열심히 일했으니까 똑같이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만 원을 주겠어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762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기회의 평등과 결과의 평등</a:t>
            </a:r>
            <a:endParaRPr lang="ko-KR" alt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136" y="2043956"/>
            <a:ext cx="8568951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기회의 평등보다 결과의 평등을 중시했을 때 나타날 수 있는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문제점은 무엇인지 생각해 보자</a:t>
            </a:r>
            <a:r>
              <a:rPr lang="en-US" altLang="ko-KR" sz="2400" b="1" dirty="0" smtClean="0"/>
              <a:t>.</a:t>
            </a:r>
            <a:endParaRPr lang="ko-KR" altLang="en-US" sz="2400" b="1" dirty="0" smtClean="0"/>
          </a:p>
          <a:p>
            <a:pPr>
              <a:lnSpc>
                <a:spcPct val="120000"/>
              </a:lnSpc>
            </a:pP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836" y="3429000"/>
            <a:ext cx="842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기회의 평등을 무시하고 결과의 평등만을 강조할 경우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열심히 일하려고 하지 않는다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열심히 일하더라도 그만큼의 보상을 해 주지 않는다면 일할 의욕이 떨어지기 마련이다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이는 사회 갈등을 유발하여 사회 발전을 저해한다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36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741020" y="188640"/>
            <a:ext cx="3384376" cy="491866"/>
            <a:chOff x="5741020" y="188640"/>
            <a:chExt cx="3384376" cy="491866"/>
          </a:xfrm>
        </p:grpSpPr>
        <p:sp>
          <p:nvSpPr>
            <p:cNvPr id="9" name="TextBox 8"/>
            <p:cNvSpPr txBox="1"/>
            <p:nvPr/>
          </p:nvSpPr>
          <p:spPr>
            <a:xfrm>
              <a:off x="5741020" y="188640"/>
              <a:ext cx="3384376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차별과 소외의 극복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 bwMode="auto">
            <a:xfrm>
              <a:off x="5969744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2620" y="1628800"/>
            <a:ext cx="88738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차별 시정을 위한 적극적 우대 조치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기회의 평등만으로는 사회적 약자의 차별을 시정하기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어려운 경우가 있음</a:t>
            </a:r>
            <a:r>
              <a:rPr lang="en-US" altLang="ko-KR" sz="2400" b="1" dirty="0" smtClean="0"/>
              <a:t>.</a:t>
            </a: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적극적 우대 조치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이전에 차별을 받아온 집단의 구성원에게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우선적으로 기회를 부여해 주는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적극적 우대 조치로 인해 다른 상대방에게 역차별이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발생하지 않도록 유의할 필요가 있음</a:t>
            </a:r>
            <a:r>
              <a:rPr lang="en-US" altLang="ko-KR" sz="2400" b="1" dirty="0" smtClean="0"/>
              <a:t>.</a:t>
            </a:r>
            <a:endParaRPr lang="ko-KR" altLang="en-US" sz="2400" b="1" dirty="0" smtClean="0"/>
          </a:p>
          <a:p>
            <a:pPr>
              <a:lnSpc>
                <a:spcPct val="120000"/>
              </a:lnSpc>
            </a:pP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903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1090</Words>
  <Application>Microsoft Office PowerPoint</Application>
  <PresentationFormat>화면 슬라이드 쇼(4:3)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김영권</cp:lastModifiedBy>
  <cp:revision>122</cp:revision>
  <dcterms:created xsi:type="dcterms:W3CDTF">2013-03-29T05:57:01Z</dcterms:created>
  <dcterms:modified xsi:type="dcterms:W3CDTF">2014-02-21T13:36:42Z</dcterms:modified>
</cp:coreProperties>
</file>