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6" r:id="rId6"/>
    <p:sldId id="272" r:id="rId7"/>
    <p:sldId id="259" r:id="rId8"/>
    <p:sldId id="276" r:id="rId9"/>
    <p:sldId id="267" r:id="rId10"/>
    <p:sldId id="268" r:id="rId11"/>
    <p:sldId id="271" r:id="rId12"/>
    <p:sldId id="269" r:id="rId13"/>
    <p:sldId id="260" r:id="rId14"/>
    <p:sldId id="270" r:id="rId15"/>
    <p:sldId id="273" r:id="rId16"/>
    <p:sldId id="264" r:id="rId17"/>
    <p:sldId id="274" r:id="rId18"/>
    <p:sldId id="275" r:id="rId19"/>
    <p:sldId id="26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6" autoAdjust="0"/>
    <p:restoredTop sz="93685" autoAdjust="0"/>
  </p:normalViewPr>
  <p:slideViewPr>
    <p:cSldViewPr>
      <p:cViewPr>
        <p:scale>
          <a:sx n="105" d="100"/>
          <a:sy n="105" d="100"/>
        </p:scale>
        <p:origin x="-389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B066-020E-423C-AC93-B8EE9231465F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73AE4-98B8-4961-A5AD-D8891899C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48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3AE4-98B8-4961-A5AD-D8891899C22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4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3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7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5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3" name="TextBox 2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/>
                <a:t>1. </a:t>
              </a:r>
              <a:r>
                <a:rPr lang="ko-KR" altLang="en-US" sz="2400" b="1" dirty="0"/>
                <a:t>개인과 </a:t>
              </a:r>
              <a:r>
                <a:rPr lang="ko-KR" altLang="en-US" sz="2400" b="1" dirty="0" smtClean="0"/>
                <a:t>공동체</a:t>
              </a:r>
              <a:endParaRPr lang="ko-KR" altLang="en-US" sz="2400" dirty="0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2602384" y="4149080"/>
              <a:ext cx="3384376" cy="358624"/>
              <a:chOff x="2757004" y="4485452"/>
              <a:chExt cx="3384376" cy="3586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7570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인간 </a:t>
                </a:r>
                <a:r>
                  <a:rPr lang="ko-KR" alt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존엄성의 </a:t>
                </a: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실현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모서리가 둥근 직사각형 8"/>
              <p:cNvSpPr/>
              <p:nvPr/>
            </p:nvSpPr>
            <p:spPr bwMode="auto">
              <a:xfrm>
                <a:off x="329706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8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1991976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활동①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1]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2]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에서 인권 신장의 역사가 어떻게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       다른지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비교해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서양은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근대 시민 혁명을 통해 시민들이 주도적으로 인권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신장 운동을 펼쳐 상당히 오랜 기간 동안 인권 신장의 역사를 만들어왔다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그러나 우리나라는 철저한 신분제의 틀 속에서 지내다가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세기 중반에 대한민국 정부가 수립되고 헌법이 만들어지면서 본격적으로 인권 신장의 틀이 잡힌 것이다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따라서 서양의 인권 신장 역사보다 짧고 시민들의 자주적인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인권 의식이 발현될 기회가 적었다고 볼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67544" y="1275842"/>
            <a:ext cx="3096344" cy="492443"/>
            <a:chOff x="467544" y="980728"/>
            <a:chExt cx="3096344" cy="492443"/>
          </a:xfrm>
        </p:grpSpPr>
        <p:pic>
          <p:nvPicPr>
            <p:cNvPr id="15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6" name="직사각형 15"/>
            <p:cNvSpPr/>
            <p:nvPr/>
          </p:nvSpPr>
          <p:spPr>
            <a:xfrm>
              <a:off x="694192" y="980728"/>
              <a:ext cx="28696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인권 신장의 역사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8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1988840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② 인권 신장과 관련하여 최근에 발생한 사건을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    인터넷에서 </a:t>
            </a:r>
            <a:r>
              <a:rPr lang="ko-KR" altLang="en-US" sz="2400" b="1" dirty="0"/>
              <a:t>검색하여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오늘날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세계적으로 인권 문제와 관련해서는 국제 난민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아동 노동 착취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이주민에 대한 차별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종교적 갈등에 의한 내전 등을 들 수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 우리나라에서는 국가 인권 위원회의 활동으로 인권 침해나 차별을 시정할 것을 요구하는 결정이 내려지기도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국가 인권 위원회나 헌법 재판소의 홈페이지를 방문하여 최근의 결정 사례를 검색해 보면 쉽게 알 수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67544" y="1275842"/>
            <a:ext cx="3096344" cy="492443"/>
            <a:chOff x="467544" y="980728"/>
            <a:chExt cx="3096344" cy="492443"/>
          </a:xfrm>
        </p:grpSpPr>
        <p:pic>
          <p:nvPicPr>
            <p:cNvPr id="13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4" name="직사각형 13"/>
            <p:cNvSpPr/>
            <p:nvPr/>
          </p:nvSpPr>
          <p:spPr>
            <a:xfrm>
              <a:off x="694192" y="980728"/>
              <a:ext cx="28696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인권 신장의 역사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5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780" y="1298143"/>
            <a:ext cx="8532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인권 실현을 위한 제도</a:t>
            </a:r>
            <a:r>
              <a:rPr lang="en-US" altLang="ko-KR" sz="2400" b="1" dirty="0">
                <a:solidFill>
                  <a:srgbClr val="0070C0"/>
                </a:solidFill>
              </a:rPr>
              <a:t>: </a:t>
            </a:r>
            <a:r>
              <a:rPr lang="ko-KR" altLang="en-US" sz="2400" b="1" dirty="0"/>
              <a:t>공정한 선거 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복수 정당 제도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권력 </a:t>
            </a:r>
            <a:r>
              <a:rPr lang="ko-KR" altLang="en-US" sz="2400" b="1" dirty="0"/>
              <a:t>분립 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재판 제도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 보장 제도 </a:t>
            </a:r>
            <a:r>
              <a:rPr lang="ko-KR" altLang="en-US" sz="2400" b="1" dirty="0" smtClean="0"/>
              <a:t>등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303684" y="5175424"/>
            <a:ext cx="63184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각국의 정부 형태</a:t>
            </a:r>
          </a:p>
          <a:p>
            <a:pPr lvl="0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① 의원 내각제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입법부와 행정부의 융합</a:t>
            </a:r>
          </a:p>
          <a:p>
            <a:pPr lvl="0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② 대통령제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입법부와 행정부의 분리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 descr="C:\Users\ygp\Desktop\P2-전당대회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506" y="2518533"/>
            <a:ext cx="2855270" cy="1872208"/>
          </a:xfrm>
          <a:prstGeom prst="rect">
            <a:avLst/>
          </a:prstGeom>
          <a:noFill/>
        </p:spPr>
      </p:pic>
      <p:pic>
        <p:nvPicPr>
          <p:cNvPr id="5123" name="Picture 3" descr="C:\Users\ygp\Desktop\P2-의료봉사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168" y="2519394"/>
            <a:ext cx="2808314" cy="1879666"/>
          </a:xfrm>
          <a:prstGeom prst="rect">
            <a:avLst/>
          </a:prstGeom>
          <a:noFill/>
        </p:spPr>
      </p:pic>
      <p:pic>
        <p:nvPicPr>
          <p:cNvPr id="5124" name="Picture 4" descr="C:\Users\ygp\Desktop\P2-인권위원회S.jpg"/>
          <p:cNvPicPr>
            <a:picLocks noChangeAspect="1" noChangeArrowheads="1"/>
          </p:cNvPicPr>
          <p:nvPr/>
        </p:nvPicPr>
        <p:blipFill>
          <a:blip r:embed="rId5" cstate="print"/>
          <a:srcRect b="490"/>
          <a:stretch>
            <a:fillRect/>
          </a:stretch>
        </p:blipFill>
        <p:spPr bwMode="auto">
          <a:xfrm>
            <a:off x="179512" y="2518533"/>
            <a:ext cx="2661634" cy="1872208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9" y="4387839"/>
            <a:ext cx="8782999" cy="5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648" y="1916832"/>
            <a:ext cx="8532440" cy="452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민주주의는 </a:t>
            </a:r>
            <a:r>
              <a:rPr lang="ko-KR" altLang="en-US" sz="2200" b="1" dirty="0"/>
              <a:t>인간의 존엄성을 보장하고 자유와 평등의 실현을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근본이념으로 </a:t>
            </a:r>
            <a:r>
              <a:rPr lang="ko-KR" altLang="en-US" sz="2200" b="1" dirty="0"/>
              <a:t>한다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이러한 이념을 실현하기 위해 노력하는 과정에서 자유 민주적 기본 질서를 바탕으로 한 민주 정치 제도가 성립되었고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각 나라의 실정에 따라 정부 형태가 다양하게 발달하였다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정부 형태는 입법부와 행정부의 관계에 따라 의원 내각제와 대통령제로 구분할 수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의원 내각제는 입법부와 행정부가 밀접한 관계를 맺고 협력하면서 국정을 운영하는 정부 형태이고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대통령제는 입법부와 행정부의 엄격한 분리를 통해 견제와 균형을 이루는 정부 형태이다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하지만 어떤 정부 형태이든지 인간 존엄성을 실현하고 자유 민주적 기본 질서를 바탕으로 한다는 점에서는 공통점을 가지고 있다</a:t>
            </a:r>
            <a:r>
              <a:rPr lang="en-US" altLang="ko-KR" sz="2200" b="1" dirty="0" smtClean="0"/>
              <a:t>.</a:t>
            </a:r>
            <a:endParaRPr lang="ko-KR" alt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헌법의 이념을 구현하기 위한 각국의 정부 형태</a:t>
            </a:r>
            <a:endParaRPr lang="ko-KR" altLang="en-US" sz="2600" dirty="0"/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0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36311" y="5579948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▲대통령제의 정부 구성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59847" y="5579948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▲의원 내각제의 정부 구성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헌법의 이념을 구현하기 위한 각국의 정부 형태</a:t>
            </a:r>
            <a:endParaRPr lang="ko-KR" altLang="en-US" sz="2600" dirty="0"/>
          </a:p>
        </p:txBody>
      </p:sp>
      <p:pic>
        <p:nvPicPr>
          <p:cNvPr id="12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200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83018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나라마다 </a:t>
            </a:r>
            <a:r>
              <a:rPr lang="ko-KR" altLang="en-US" sz="2400" b="1" dirty="0"/>
              <a:t>정부 형태는 다르지만 모두 국가 권력을 나누고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있는데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이유가 무엇인지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권력을 나누는 것은 국민의 기본권 보장을 위해서이다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국가 권력이 어느 한쪽에 집중되어 있으면 그 권력은 남용되기 쉬워 결국 국민의 기본권을 침해할 우려가 크다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따라서 국가 권력을 서로 다른 곳에 나누어서 견제와 균형을 유지해야 국민의 기본권을 보장할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헌법의 이념을 구현하기 위한 각국의 정부 형태</a:t>
            </a:r>
            <a:endParaRPr lang="ko-KR" altLang="en-US" sz="2600" dirty="0"/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인간다운 </a:t>
            </a:r>
            <a:r>
              <a:rPr lang="ko-KR" altLang="en-US" sz="2400" b="1" dirty="0"/>
              <a:t>삶을 영위하려면 단순히 의식주를 해결하고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자신의 </a:t>
            </a:r>
            <a:r>
              <a:rPr lang="ko-KR" altLang="en-US" sz="2400" b="1" dirty="0"/>
              <a:t>생명을 유지하는 것을 넘어서 무엇을 실현해야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인간 존엄성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어떤 사람이든 소중한 존재이므로 모두가 동등하게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존중받아야</a:t>
            </a:r>
            <a:r>
              <a:rPr lang="ko-KR" altLang="en-US" sz="2400" b="1" dirty="0" smtClean="0"/>
              <a:t> 할 권리가 있는데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이를 </a:t>
            </a:r>
            <a:r>
              <a:rPr lang="en-US" altLang="ko-KR" sz="2400" b="1" dirty="0" smtClean="0"/>
              <a:t>(      )</a:t>
            </a:r>
            <a:r>
              <a:rPr lang="ko-KR" altLang="en-US" sz="2400" b="1" dirty="0" smtClean="0"/>
              <a:t>이라고 한다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5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808" y="2930453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6" y="509069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532" y="1628800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일상생활에서 불합리한 차별을 받지 않을 권리는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평등권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교육권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인간다운 삶을 누릴 수 있는 권리 등은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국가로부터 </a:t>
            </a:r>
            <a:r>
              <a:rPr lang="ko-KR" altLang="en-US" sz="2400" b="1" dirty="0"/>
              <a:t>인간다운 생활을 보장받을 수 있는 권리로서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기본권 </a:t>
            </a:r>
            <a:r>
              <a:rPr lang="ko-KR" altLang="en-US" sz="2400" b="1" dirty="0"/>
              <a:t>중에서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에 해당한다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147" y="2012617"/>
            <a:ext cx="2448272" cy="1218627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108" y="4703796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80" y="1631873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인권 실현을 위한 제도에는 국민의 다양한 정치적 의견을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모아 </a:t>
            </a:r>
            <a:r>
              <a:rPr lang="ko-KR" altLang="en-US" sz="2400" b="1" dirty="0"/>
              <a:t>정치에 반영할 수 있도록 하는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 </a:t>
            </a:r>
            <a:r>
              <a:rPr lang="ko-KR" altLang="en-US" sz="2400" b="1" dirty="0"/>
              <a:t>정당 제도가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필요하다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복수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입법부와 행정부가 밀접한 관계를 맺고 협력하면서 국정을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운영하는 </a:t>
            </a:r>
            <a:r>
              <a:rPr lang="ko-KR" altLang="en-US" sz="2400" b="1" dirty="0"/>
              <a:t>정부 형태는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의원 내각제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2910457"/>
            <a:ext cx="2448272" cy="1218627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5119092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9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144000" cy="6849602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403648" y="2967335"/>
            <a:ext cx="6480720" cy="461665"/>
            <a:chOff x="1403648" y="2967335"/>
            <a:chExt cx="648072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개인과 </a:t>
              </a:r>
              <a:r>
                <a:rPr lang="ko-KR" altLang="en-US" sz="2400" b="1" dirty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공동체의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조화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8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회-학습목표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1"/>
            <a:ext cx="9144000" cy="68428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2770008"/>
            <a:ext cx="212576" cy="2005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814942"/>
            <a:ext cx="212576" cy="200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0476" y="2644114"/>
            <a:ext cx="512191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인간 </a:t>
            </a:r>
            <a:r>
              <a:rPr lang="ko-KR" altLang="en-US" b="1" dirty="0"/>
              <a:t>존엄성의 의미를 이해하고</a:t>
            </a:r>
            <a:r>
              <a:rPr lang="en-US" altLang="ko-KR" b="1" dirty="0"/>
              <a:t>, </a:t>
            </a:r>
            <a:r>
              <a:rPr lang="ko-KR" altLang="en-US" b="1" dirty="0" smtClean="0"/>
              <a:t>인간의 존엄한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삶을 </a:t>
            </a:r>
            <a:r>
              <a:rPr lang="ko-KR" altLang="en-US" b="1" dirty="0"/>
              <a:t>위해 다양한 권리가 </a:t>
            </a:r>
            <a:r>
              <a:rPr lang="ko-KR" altLang="en-US" b="1" dirty="0" smtClean="0"/>
              <a:t>필요함을</a:t>
            </a:r>
            <a:r>
              <a:rPr lang="en-US" altLang="ko-KR" b="1" dirty="0"/>
              <a:t> </a:t>
            </a:r>
            <a:r>
              <a:rPr lang="ko-KR" altLang="en-US" b="1" dirty="0" smtClean="0"/>
              <a:t>인식할 수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5248" y="3689048"/>
            <a:ext cx="5142755" cy="72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자유 </a:t>
            </a:r>
            <a:r>
              <a:rPr lang="ko-KR" altLang="en-US" b="1" dirty="0"/>
              <a:t>민주적 기본 질서를 유지하기 </a:t>
            </a:r>
            <a:r>
              <a:rPr lang="ko-KR" altLang="en-US" b="1" dirty="0" smtClean="0"/>
              <a:t>위한 다양한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제도적 </a:t>
            </a:r>
            <a:r>
              <a:rPr lang="ko-KR" altLang="en-US" b="1" dirty="0"/>
              <a:t>장치를 파악할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1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470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위 사진 속 사람들이 애타게 바라는 것은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074" name="Picture 2" descr="C:\Users\ygp\Desktop\사-41상단사진들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48937" cy="2448272"/>
          </a:xfrm>
          <a:prstGeom prst="rect">
            <a:avLst/>
          </a:prstGeom>
          <a:noFill/>
        </p:spPr>
      </p:pic>
      <p:pic>
        <p:nvPicPr>
          <p:cNvPr id="3075" name="Picture 3" descr="C:\Users\ygp\Desktop\사-41상단사진들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4248937" cy="2448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7544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ko-KR" altLang="en-US" b="1" dirty="0" err="1" smtClean="0"/>
              <a:t>아이티</a:t>
            </a:r>
            <a:r>
              <a:rPr lang="ko-KR" altLang="en-US" b="1" dirty="0" smtClean="0"/>
              <a:t> 지진 구호 현장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▲ 리비아의 난민들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 descr="C:\Users\ygp\Desktop\나침반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45224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780" y="976536"/>
            <a:ext cx="8532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인간 </a:t>
            </a:r>
            <a:r>
              <a:rPr lang="ko-KR" altLang="en-US" sz="2400" b="1" dirty="0">
                <a:solidFill>
                  <a:srgbClr val="0070C0"/>
                </a:solidFill>
              </a:rPr>
              <a:t>존엄성</a:t>
            </a:r>
            <a:r>
              <a:rPr lang="en-US" altLang="ko-KR" sz="2400" b="1" dirty="0">
                <a:solidFill>
                  <a:srgbClr val="0070C0"/>
                </a:solidFill>
              </a:rPr>
              <a:t>: </a:t>
            </a:r>
            <a:r>
              <a:rPr lang="ko-KR" altLang="en-US" sz="2400" b="1" dirty="0"/>
              <a:t>인간이라는 이유만으로 소중하고 존엄한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존재로 </a:t>
            </a:r>
            <a:r>
              <a:rPr lang="ko-KR" altLang="en-US" sz="2400" b="1" dirty="0"/>
              <a:t>대우받는 </a:t>
            </a:r>
            <a:r>
              <a:rPr lang="ko-KR" altLang="en-US" sz="2400" b="1" dirty="0" smtClean="0"/>
              <a:t>것</a:t>
            </a:r>
            <a:endParaRPr lang="en-US" altLang="ko-KR" sz="2400" b="1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5741020" y="188640"/>
            <a:ext cx="3384376" cy="535531"/>
            <a:chOff x="5741020" y="188640"/>
            <a:chExt cx="3384376" cy="535531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인간 </a:t>
              </a:r>
              <a:r>
                <a:rPr lang="ko-KR" altLang="en-US" sz="2400" b="1" dirty="0">
                  <a:solidFill>
                    <a:schemeClr val="tx2">
                      <a:lumMod val="75000"/>
                    </a:schemeClr>
                  </a:solidFill>
                </a:rPr>
                <a:t>존엄성의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실현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0732" y="1946548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헌법에 </a:t>
            </a:r>
            <a:r>
              <a:rPr lang="ko-KR" altLang="en-US" sz="2400" b="1" dirty="0">
                <a:solidFill>
                  <a:srgbClr val="0070C0"/>
                </a:solidFill>
              </a:rPr>
              <a:t>나타난 인간 존엄성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우리나라 헌법 제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조에 규정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인간 존엄과 가치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행복 </a:t>
            </a:r>
            <a:r>
              <a:rPr lang="ko-KR" altLang="en-US" sz="2400" b="1" dirty="0" err="1"/>
              <a:t>추구권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불가침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기본적 인권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국가의 보장 의무 </a:t>
            </a:r>
            <a:r>
              <a:rPr lang="ko-KR" altLang="en-US" sz="2400" b="1" dirty="0" smtClean="0"/>
              <a:t>명시</a:t>
            </a:r>
            <a:endParaRPr lang="ko-KR" altLang="en-US" sz="2400" b="1" dirty="0"/>
          </a:p>
        </p:txBody>
      </p:sp>
      <p:pic>
        <p:nvPicPr>
          <p:cNvPr id="1028" name="Picture 4" descr="C:\Users\ygp\Desktop\사-41하단사진들01.jpg"/>
          <p:cNvPicPr>
            <a:picLocks noChangeAspect="1" noChangeArrowheads="1"/>
          </p:cNvPicPr>
          <p:nvPr/>
        </p:nvPicPr>
        <p:blipFill>
          <a:blip r:embed="rId3" cstate="print"/>
          <a:srcRect t="3136"/>
          <a:stretch>
            <a:fillRect/>
          </a:stretch>
        </p:blipFill>
        <p:spPr bwMode="auto">
          <a:xfrm>
            <a:off x="1240636" y="3933056"/>
            <a:ext cx="2945446" cy="2159220"/>
          </a:xfrm>
          <a:prstGeom prst="rect">
            <a:avLst/>
          </a:prstGeom>
          <a:noFill/>
        </p:spPr>
      </p:pic>
      <p:pic>
        <p:nvPicPr>
          <p:cNvPr id="1032" name="Picture 8" descr="C:\Users\ygp\Desktop\사-41하단사진들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458" y="3945686"/>
            <a:ext cx="2863926" cy="2147610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43364"/>
            <a:ext cx="7634101" cy="6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780" y="1244250"/>
            <a:ext cx="85324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기본권 규정</a:t>
            </a:r>
            <a:r>
              <a:rPr lang="en-US" altLang="ko-KR" sz="2400" b="1" dirty="0">
                <a:solidFill>
                  <a:srgbClr val="0070C0"/>
                </a:solidFill>
              </a:rPr>
              <a:t>: </a:t>
            </a:r>
            <a:r>
              <a:rPr lang="ko-KR" altLang="en-US" sz="2400" b="1" dirty="0"/>
              <a:t>인간 존엄성을 실현하기 위해 헌법에 </a:t>
            </a:r>
            <a:r>
              <a:rPr lang="ko-KR" altLang="en-US" sz="2400" b="1" dirty="0" smtClean="0"/>
              <a:t>기본권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규정함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우리 헌법에서 규정한 기본권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인간으로서의 존엄과 가치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행복 </a:t>
            </a:r>
            <a:r>
              <a:rPr lang="ko-KR" altLang="en-US" sz="2400" b="1" dirty="0" err="1" smtClean="0"/>
              <a:t>추구권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다른 기본권의 이념과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목표에 해당하는 </a:t>
            </a:r>
            <a:r>
              <a:rPr lang="ko-KR" altLang="en-US" sz="2400" b="1" dirty="0"/>
              <a:t>권리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자유권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국가의 간섭을 받지 않고 </a:t>
            </a:r>
            <a:r>
              <a:rPr lang="ko-KR" altLang="en-US" sz="2400" b="1" dirty="0" smtClean="0"/>
              <a:t>자신의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의지에 따라 행동할 수 있는 권리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평등권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불합리한 차별을 받지 않을 </a:t>
            </a:r>
            <a:r>
              <a:rPr lang="ko-KR" altLang="en-US" sz="2400" b="1" dirty="0" smtClean="0"/>
              <a:t>권리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법 앞의 평등</a:t>
            </a:r>
            <a:r>
              <a:rPr lang="en-US" altLang="ko-KR" sz="2400" b="1" dirty="0" smtClean="0"/>
              <a:t>)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6660232" y="2924944"/>
          <a:ext cx="2232248" cy="3312368"/>
        </p:xfrm>
        <a:graphic>
          <a:graphicData uri="http://schemas.openxmlformats.org/drawingml/2006/table">
            <a:tbl>
              <a:tblPr/>
              <a:tblGrid>
                <a:gridCol w="576064"/>
                <a:gridCol w="1656184"/>
              </a:tblGrid>
              <a:tr h="194398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자유권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신체의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양심의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종교의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자유 등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38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평등권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법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앞의 평등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금지 등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04248" y="25556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▼</a:t>
            </a:r>
            <a:r>
              <a:rPr lang="ko-KR" altLang="en-US" b="1" dirty="0" smtClean="0"/>
              <a:t>기본권의 종류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86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780" y="2348880"/>
            <a:ext cx="58503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참정권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국가의 의사 결정 과정에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참여할 수 있는 권리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사회권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국가로부터 인간다운 생활을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보장받을 수 있는 권리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⑥ 청구권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국가에 대하여 기본권 구제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활동을 요구할 수 있는 권리</a:t>
            </a:r>
            <a:endParaRPr lang="ko-KR" altLang="en-US" sz="2400" b="1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84168" y="2366681"/>
          <a:ext cx="2771800" cy="3438583"/>
        </p:xfrm>
        <a:graphic>
          <a:graphicData uri="http://schemas.openxmlformats.org/drawingml/2006/table">
            <a:tbl>
              <a:tblPr/>
              <a:tblGrid>
                <a:gridCol w="631090"/>
                <a:gridCol w="2140710"/>
              </a:tblGrid>
              <a:tr h="100811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참정권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선거권</a:t>
                      </a:r>
                      <a:r>
                        <a:rPr lang="en-US" altLang="ko-KR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국민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투표권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공무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담임권 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34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교육권</a:t>
                      </a:r>
                      <a:r>
                        <a:rPr lang="en-US" altLang="ko-KR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인간다운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삶을 누릴 </a:t>
                      </a:r>
                      <a:endParaRPr lang="en-US" altLang="ko-KR" sz="1400" kern="0" spc="-15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권리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청구권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청원권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재판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청구권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국가 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배상 청구권 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6924" marR="16924" marT="16924" marB="169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1621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▼</a:t>
            </a:r>
            <a:r>
              <a:rPr lang="ko-KR" altLang="en-US" b="1" dirty="0" smtClean="0"/>
              <a:t>기본권의 종류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478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567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2067930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지금 </a:t>
            </a:r>
            <a:r>
              <a:rPr lang="ko-KR" altLang="en-US" sz="2400" b="1" dirty="0"/>
              <a:t>우리가 누리고 있는 많은 권리는 저절로 얻어진 것이 </a:t>
            </a:r>
            <a:r>
              <a:rPr lang="ko-KR" altLang="en-US" sz="2400" b="1" dirty="0" smtClean="0"/>
              <a:t>아니다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이는 인간의 존엄과 자유를 실현하기 위해 많은 사람이 희생하고 노력한 결과이다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즉 인류의 역사는 인권이 신장되어 온 역사라고 볼 수 있다</a:t>
            </a:r>
            <a:r>
              <a:rPr lang="en-US" altLang="ko-KR" sz="2400" b="1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67544" y="1275842"/>
            <a:ext cx="3096344" cy="492443"/>
            <a:chOff x="467544" y="980728"/>
            <a:chExt cx="3096344" cy="492443"/>
          </a:xfrm>
        </p:grpSpPr>
        <p:pic>
          <p:nvPicPr>
            <p:cNvPr id="2050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3" name="직사각형 12"/>
            <p:cNvSpPr/>
            <p:nvPr/>
          </p:nvSpPr>
          <p:spPr>
            <a:xfrm>
              <a:off x="694192" y="980728"/>
              <a:ext cx="28696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인권 신장의 역사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567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4098" name="Picture 2" descr="C:\Users\ygp_ad\Desktop\자료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385"/>
            <a:ext cx="9144000" cy="34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서양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인권 신장의 역사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67544" y="1275842"/>
            <a:ext cx="3096344" cy="492443"/>
            <a:chOff x="467544" y="980728"/>
            <a:chExt cx="3096344" cy="492443"/>
          </a:xfrm>
        </p:grpSpPr>
        <p:pic>
          <p:nvPicPr>
            <p:cNvPr id="1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7" name="직사각형 16"/>
            <p:cNvSpPr/>
            <p:nvPr/>
          </p:nvSpPr>
          <p:spPr>
            <a:xfrm>
              <a:off x="694192" y="980728"/>
              <a:ext cx="28696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인권 신장의 역사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우리나라 인권 신장의 역사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1020" y="188640"/>
            <a:ext cx="3384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</a:rPr>
              <a:t>존엄성의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실현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67544" y="1275842"/>
            <a:ext cx="3096344" cy="492443"/>
            <a:chOff x="467544" y="980728"/>
            <a:chExt cx="3096344" cy="492443"/>
          </a:xfrm>
        </p:grpSpPr>
        <p:pic>
          <p:nvPicPr>
            <p:cNvPr id="1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7" name="직사각형 16"/>
            <p:cNvSpPr/>
            <p:nvPr/>
          </p:nvSpPr>
          <p:spPr>
            <a:xfrm>
              <a:off x="694192" y="980728"/>
              <a:ext cx="28696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인권 신장의 역사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2636912"/>
            <a:ext cx="8881151" cy="34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987</Words>
  <Application>Microsoft Office PowerPoint</Application>
  <PresentationFormat>화면 슬라이드 쇼(4:3)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김영권</cp:lastModifiedBy>
  <cp:revision>149</cp:revision>
  <dcterms:created xsi:type="dcterms:W3CDTF">2013-03-29T05:57:01Z</dcterms:created>
  <dcterms:modified xsi:type="dcterms:W3CDTF">2014-02-21T13:32:05Z</dcterms:modified>
</cp:coreProperties>
</file>