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63" r:id="rId5"/>
    <p:sldId id="268" r:id="rId6"/>
    <p:sldId id="278" r:id="rId7"/>
    <p:sldId id="301" r:id="rId8"/>
    <p:sldId id="302" r:id="rId9"/>
    <p:sldId id="303" r:id="rId10"/>
    <p:sldId id="305" r:id="rId11"/>
    <p:sldId id="306" r:id="rId12"/>
    <p:sldId id="304" r:id="rId13"/>
    <p:sldId id="307" r:id="rId14"/>
    <p:sldId id="308" r:id="rId15"/>
    <p:sldId id="266" r:id="rId16"/>
    <p:sldId id="271" r:id="rId17"/>
    <p:sldId id="272" r:id="rId18"/>
    <p:sldId id="267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245" y="8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130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1835696" y="3682301"/>
            <a:ext cx="4896544" cy="854577"/>
            <a:chOff x="1835696" y="3682301"/>
            <a:chExt cx="4896544" cy="854577"/>
          </a:xfrm>
        </p:grpSpPr>
        <p:sp>
          <p:nvSpPr>
            <p:cNvPr id="4" name="TextBox 3"/>
            <p:cNvSpPr txBox="1"/>
            <p:nvPr/>
          </p:nvSpPr>
          <p:spPr>
            <a:xfrm>
              <a:off x="1835696" y="3682301"/>
              <a:ext cx="4680520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20000"/>
                </a:lnSpc>
              </a:pPr>
              <a:r>
                <a:rPr lang="en-US" altLang="ko-KR" sz="2400" b="1" dirty="0" smtClean="0">
                  <a:latin typeface="+mj-lt"/>
                </a:rPr>
                <a:t>          2. </a:t>
              </a:r>
              <a:r>
                <a:rPr lang="ko-KR" altLang="en-US" sz="2400" b="1" dirty="0" smtClean="0">
                  <a:latin typeface="+mj-lt"/>
                </a:rPr>
                <a:t>세상 이해</a:t>
              </a:r>
              <a:endParaRPr lang="ko-KR" altLang="en-US" sz="2400" dirty="0">
                <a:latin typeface="+mj-lt"/>
              </a:endParaRPr>
            </a:p>
          </p:txBody>
        </p:sp>
        <p:grpSp>
          <p:nvGrpSpPr>
            <p:cNvPr id="5" name="그룹 9"/>
            <p:cNvGrpSpPr/>
            <p:nvPr/>
          </p:nvGrpSpPr>
          <p:grpSpPr>
            <a:xfrm>
              <a:off x="3131840" y="4149080"/>
              <a:ext cx="3600400" cy="387798"/>
              <a:chOff x="3286460" y="4485452"/>
              <a:chExt cx="3600400" cy="387798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502484" y="4485452"/>
                <a:ext cx="3384376" cy="387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사회 현상의 평가</a:t>
                </a:r>
                <a:endParaRPr lang="ko-KR" altLang="en-US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" name="모서리가 둥근 직사각형 6"/>
              <p:cNvSpPr/>
              <p:nvPr/>
            </p:nvSpPr>
            <p:spPr bwMode="auto">
              <a:xfrm>
                <a:off x="3286460" y="4581128"/>
                <a:ext cx="216024" cy="21602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600" b="1" dirty="0" smtClean="0">
                    <a:latin typeface="+mj-lt"/>
                    <a:ea typeface="맑은 고딕" pitchFamily="50" charset="-127"/>
                  </a:rPr>
                  <a:t>3</a:t>
                </a:r>
                <a:endParaRPr lang="ko-KR" altLang="en-US" sz="1600" b="1" dirty="0">
                  <a:latin typeface="+mj-lt"/>
                  <a:ea typeface="맑은 고딕" pitchFamily="50" charset="-127"/>
                </a:endParaRP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(33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899592" y="1124744"/>
            <a:ext cx="79208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600" b="1" dirty="0"/>
              <a:t>사회적 행위의 동기와 결과 유형 분석</a:t>
            </a:r>
            <a:endParaRPr lang="ko-KR" altLang="en-US" sz="2600" dirty="0"/>
          </a:p>
        </p:txBody>
      </p:sp>
      <p:sp>
        <p:nvSpPr>
          <p:cNvPr id="21" name="TextBox 20"/>
          <p:cNvSpPr txBox="1"/>
          <p:nvPr/>
        </p:nvSpPr>
        <p:spPr>
          <a:xfrm>
            <a:off x="5364088" y="188640"/>
            <a:ext cx="3600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사회 현상의 평가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모서리가 둥근 직사각형 21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51520" y="1700808"/>
            <a:ext cx="8568952" cy="494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활동① 우리의 일상생활에서 일어나는 사회 현상 중 </a:t>
            </a:r>
            <a:r>
              <a:rPr lang="ko-KR" altLang="en-US" sz="2400" b="1" dirty="0" smtClean="0"/>
              <a:t>의도하지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않은 결과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또는 예기치 못한 결과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가 발생한 사례를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</a:t>
            </a:r>
            <a:r>
              <a:rPr lang="ko-KR" altLang="en-US" sz="2400" b="1" dirty="0" smtClean="0"/>
              <a:t>찾아보자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30000"/>
              </a:lnSpc>
            </a:pPr>
            <a:endParaRPr lang="ko-KR" altLang="en-US" sz="2400" b="1" dirty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/>
              <a:t> </a:t>
            </a:r>
            <a:r>
              <a:rPr lang="ko-KR" altLang="en-US" sz="2300" b="1" dirty="0" smtClean="0">
                <a:solidFill>
                  <a:schemeClr val="accent2">
                    <a:lumMod val="75000"/>
                  </a:schemeClr>
                </a:solidFill>
              </a:rPr>
              <a:t>정부가 쌀을 재배하는 농가의 소득을 일정 수준으로 보장하기 위해 도입한 쌀 </a:t>
            </a:r>
            <a:r>
              <a:rPr lang="ko-KR" altLang="en-US" sz="2300" b="1" dirty="0" err="1" smtClean="0">
                <a:solidFill>
                  <a:schemeClr val="accent2">
                    <a:lumMod val="75000"/>
                  </a:schemeClr>
                </a:solidFill>
              </a:rPr>
              <a:t>직불금</a:t>
            </a:r>
            <a:r>
              <a:rPr lang="ko-KR" altLang="en-US" sz="2300" b="1" dirty="0" smtClean="0">
                <a:solidFill>
                  <a:schemeClr val="accent2">
                    <a:lumMod val="75000"/>
                  </a:schemeClr>
                </a:solidFill>
              </a:rPr>
              <a:t> 제도는 산지의 쌀 가격이 목표 가격보다 낮으면 정부가 벼농사를 짓고 있는 사람에게 쌀값 </a:t>
            </a:r>
            <a:r>
              <a:rPr lang="ko-KR" altLang="en-US" sz="2300" b="1" dirty="0" err="1" smtClean="0">
                <a:solidFill>
                  <a:schemeClr val="accent2">
                    <a:lumMod val="75000"/>
                  </a:schemeClr>
                </a:solidFill>
              </a:rPr>
              <a:t>하락분의</a:t>
            </a:r>
            <a:r>
              <a:rPr lang="ko-KR" altLang="en-US" sz="2300" b="1" dirty="0" smtClean="0">
                <a:solidFill>
                  <a:schemeClr val="accent2">
                    <a:lumMod val="75000"/>
                  </a:schemeClr>
                </a:solidFill>
              </a:rPr>
              <a:t> 일부를 보전해 주는 제도이다</a:t>
            </a:r>
            <a:r>
              <a:rPr lang="en-US" altLang="ko-KR" sz="23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300" b="1" dirty="0" smtClean="0">
                <a:solidFill>
                  <a:schemeClr val="accent2">
                    <a:lumMod val="75000"/>
                  </a:schemeClr>
                </a:solidFill>
              </a:rPr>
              <a:t>원래는 본인이 직접 농사를 짓고 있어야 하며 다른 소득이 </a:t>
            </a:r>
            <a:r>
              <a:rPr lang="en-US" altLang="ko-KR" sz="2300" b="1" dirty="0" smtClean="0">
                <a:solidFill>
                  <a:schemeClr val="accent2">
                    <a:lumMod val="75000"/>
                  </a:schemeClr>
                </a:solidFill>
              </a:rPr>
              <a:t>3,700</a:t>
            </a:r>
            <a:r>
              <a:rPr lang="ko-KR" altLang="en-US" sz="2300" b="1" dirty="0" smtClean="0">
                <a:solidFill>
                  <a:schemeClr val="accent2">
                    <a:lumMod val="75000"/>
                  </a:schemeClr>
                </a:solidFill>
              </a:rPr>
              <a:t>만원을 넘지 않는 농업 종사자에게만 지급되는 것이지만</a:t>
            </a:r>
            <a:r>
              <a:rPr lang="en-US" altLang="ko-KR" sz="23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300" b="1" dirty="0" smtClean="0">
                <a:solidFill>
                  <a:schemeClr val="accent2">
                    <a:lumMod val="75000"/>
                  </a:schemeClr>
                </a:solidFill>
              </a:rPr>
              <a:t>이를 확인하기가 쉽지 않아 농지를 소유만하고 있을 뿐 실제로는 농사를 짓지 않는 고소득자들에게 쌀 </a:t>
            </a:r>
            <a:r>
              <a:rPr lang="ko-KR" altLang="en-US" sz="2300" b="1" dirty="0" err="1" smtClean="0">
                <a:solidFill>
                  <a:schemeClr val="accent2">
                    <a:lumMod val="75000"/>
                  </a:schemeClr>
                </a:solidFill>
              </a:rPr>
              <a:t>직불금</a:t>
            </a:r>
            <a:r>
              <a:rPr lang="ko-KR" altLang="en-US" sz="2300" b="1" dirty="0" smtClean="0">
                <a:solidFill>
                  <a:schemeClr val="accent2">
                    <a:lumMod val="75000"/>
                  </a:schemeClr>
                </a:solidFill>
              </a:rPr>
              <a:t> 혜택이 돌아가는 부당 수령 행위가 발생하였다</a:t>
            </a:r>
            <a:r>
              <a:rPr lang="en-US" altLang="ko-KR" sz="23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3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537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(33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899592" y="1124744"/>
            <a:ext cx="79208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600" b="1" dirty="0"/>
              <a:t>사회적 행위의 동기와 결과 유형 분석</a:t>
            </a:r>
            <a:endParaRPr lang="ko-KR" altLang="en-US" sz="2600" dirty="0"/>
          </a:p>
        </p:txBody>
      </p:sp>
      <p:sp>
        <p:nvSpPr>
          <p:cNvPr id="21" name="TextBox 20"/>
          <p:cNvSpPr txBox="1"/>
          <p:nvPr/>
        </p:nvSpPr>
        <p:spPr>
          <a:xfrm>
            <a:off x="5364088" y="188640"/>
            <a:ext cx="3600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사회 현상의 평가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모서리가 둥근 직사각형 21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51520" y="1978387"/>
            <a:ext cx="8568952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활동②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1]~[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4]</a:t>
            </a:r>
            <a:r>
              <a:rPr lang="ko-KR" altLang="en-US" sz="2400" b="1" dirty="0"/>
              <a:t>를 통해 우리가 행하는 사회적 </a:t>
            </a:r>
            <a:r>
              <a:rPr lang="ko-KR" altLang="en-US" sz="2400" b="1" dirty="0" smtClean="0"/>
              <a:t>행위에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대하여 가져야 할 태도는 무엇인지 토의해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인간의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사회적 삶이 유지되는 것과 변화하는 것은 사회적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행위의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의도한 결과와 의도하지 않은 결과가 혼합되어 생긴다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사회적 행위의 동기가 중요하지만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그것이 사회의 행위의 결과까지 정당화하지는 못한다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그러므로 사회적 행위의 동기와 결과를 모두 고려하여 사회적 행위를 평가하는 자세를 갖추어야 한다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851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9832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(34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364088" y="188640"/>
            <a:ext cx="3600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사회 현상의 평가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모서리가 둥근 직사각형 21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1988840"/>
            <a:ext cx="8532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en-US" altLang="ko-KR" sz="2400" b="1" dirty="0" smtClean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1]~[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3]</a:t>
            </a:r>
            <a:r>
              <a:rPr lang="ko-KR" altLang="en-US" sz="2400" b="1" dirty="0"/>
              <a:t>을 읽고 각각의 자료에 나타난 오류의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유형을 </a:t>
            </a:r>
            <a:r>
              <a:rPr lang="ko-KR" altLang="en-US" sz="2400" b="1" dirty="0" err="1"/>
              <a:t>모둠별로</a:t>
            </a:r>
            <a:r>
              <a:rPr lang="ko-KR" altLang="en-US" sz="2400" b="1" dirty="0"/>
              <a:t> 파악해 보자</a:t>
            </a:r>
            <a:r>
              <a:rPr lang="en-US" altLang="ko-KR" sz="2400" b="1" dirty="0" smtClean="0"/>
              <a:t>.</a:t>
            </a:r>
          </a:p>
          <a:p>
            <a:pPr marL="457200" indent="-457200" fontAlgn="base">
              <a:lnSpc>
                <a:spcPct val="120000"/>
              </a:lnSpc>
              <a:buAutoNum type="arabicPeriod"/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 [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자료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1]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은 통계 계산 방법의 오류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[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자료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2]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는 인과 관계와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상관관계의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착각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[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자료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3]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은 성급한 일반화의 오류이다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2. 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1]~[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3]</a:t>
            </a:r>
            <a:r>
              <a:rPr lang="ko-KR" altLang="en-US" sz="2400" b="1" dirty="0"/>
              <a:t>과 같은 오류가 발생한 통계 자료의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사례를 </a:t>
            </a:r>
            <a:r>
              <a:rPr lang="ko-KR" altLang="en-US" sz="2400" b="1" dirty="0" err="1"/>
              <a:t>모둠별로</a:t>
            </a:r>
            <a:r>
              <a:rPr lang="ko-KR" altLang="en-US" sz="2400" b="1" dirty="0"/>
              <a:t> 추가 조사해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생략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47983" y="1347850"/>
            <a:ext cx="237203" cy="390773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899592" y="1280373"/>
            <a:ext cx="784887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/>
              <a:t>통계 자료의 문제점</a:t>
            </a:r>
            <a:r>
              <a:rPr lang="en-US" altLang="ko-KR" sz="2600" b="1" dirty="0"/>
              <a:t>, </a:t>
            </a:r>
            <a:r>
              <a:rPr lang="ko-KR" altLang="en-US" sz="2600" b="1" dirty="0"/>
              <a:t>어떻게 극복할 수 있는가</a:t>
            </a:r>
            <a:r>
              <a:rPr lang="en-US" altLang="ko-KR" sz="2600" b="1" dirty="0"/>
              <a:t>?</a:t>
            </a:r>
            <a:endParaRPr lang="ko-KR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191274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9832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(34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364088" y="188640"/>
            <a:ext cx="3600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사회 현상의 평가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모서리가 둥근 직사각형 21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1988840"/>
            <a:ext cx="853244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3. </a:t>
            </a:r>
            <a:r>
              <a:rPr lang="ko-KR" altLang="en-US" sz="2400" b="1" dirty="0"/>
              <a:t>통계 자료를 잘못 해석하여 발생할 수 있는 문제점과 그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 </a:t>
            </a:r>
            <a:r>
              <a:rPr lang="ko-KR" altLang="en-US" sz="2400" b="1" dirty="0" smtClean="0"/>
              <a:t> 해결 </a:t>
            </a:r>
            <a:r>
              <a:rPr lang="ko-KR" altLang="en-US" sz="2400" b="1" dirty="0"/>
              <a:t>방안에 대해 </a:t>
            </a:r>
            <a:r>
              <a:rPr lang="ko-KR" altLang="en-US" sz="2400" b="1" dirty="0" err="1"/>
              <a:t>모둠별로</a:t>
            </a:r>
            <a:r>
              <a:rPr lang="ko-KR" altLang="en-US" sz="2400" b="1" dirty="0"/>
              <a:t> 토의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토론해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생략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47983" y="1347850"/>
            <a:ext cx="237203" cy="390773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899592" y="1280373"/>
            <a:ext cx="784887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/>
              <a:t>통계 자료의 문제점</a:t>
            </a:r>
            <a:r>
              <a:rPr lang="en-US" altLang="ko-KR" sz="2600" b="1" dirty="0"/>
              <a:t>, </a:t>
            </a:r>
            <a:r>
              <a:rPr lang="ko-KR" altLang="en-US" sz="2600" b="1" dirty="0"/>
              <a:t>어떻게 극복할 수 있는가</a:t>
            </a:r>
            <a:r>
              <a:rPr lang="en-US" altLang="ko-KR" sz="2600" b="1" dirty="0"/>
              <a:t>?</a:t>
            </a:r>
            <a:endParaRPr lang="ko-KR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874462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9832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(35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364088" y="188640"/>
            <a:ext cx="3600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사회 현상의 평가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모서리가 둥근 직사각형 21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1988840"/>
            <a:ext cx="853244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4. </a:t>
            </a:r>
            <a:r>
              <a:rPr lang="ko-KR" altLang="en-US" sz="2400" b="1" dirty="0"/>
              <a:t>통계 자료의 올바른 해석 방법에 대해 토의하고 그 </a:t>
            </a:r>
            <a:r>
              <a:rPr lang="ko-KR" altLang="en-US" sz="2400" b="1" dirty="0" smtClean="0"/>
              <a:t>내용을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정리해 보자</a:t>
            </a:r>
            <a:r>
              <a:rPr lang="en-US" altLang="ko-KR" sz="2400" b="1" dirty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통계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자료는 생산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해석하는 과정에서 여러 가지 오류가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발생할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수 있다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그러므로 분석 결과를 맹신하지 말고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그것이 어떻게 구성되어 있는지를 엄밀히 따져보고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해석에 무리가 없는지 살펴보아야 한다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그리고 조사 대상자와 조사 방법 등을 살펴보고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통계 자료를 해석하고 적용하는 데 논리의 비약이 없도록 노력해야 한다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47983" y="1347850"/>
            <a:ext cx="237203" cy="390773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899592" y="1280373"/>
            <a:ext cx="784887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/>
              <a:t>통계 자료의 문제점</a:t>
            </a:r>
            <a:r>
              <a:rPr lang="en-US" altLang="ko-KR" sz="2600" b="1" dirty="0"/>
              <a:t>, </a:t>
            </a:r>
            <a:r>
              <a:rPr lang="ko-KR" altLang="en-US" sz="2600" b="1" dirty="0"/>
              <a:t>어떻게 극복할 수 있는가</a:t>
            </a:r>
            <a:r>
              <a:rPr lang="en-US" altLang="ko-KR" sz="2600" b="1" dirty="0"/>
              <a:t>?</a:t>
            </a:r>
            <a:endParaRPr lang="ko-KR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622986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540638"/>
            <a:ext cx="8838220" cy="4480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ko-KR" altLang="en-US" sz="2400" b="1" dirty="0" smtClean="0"/>
              <a:t>다른 </a:t>
            </a:r>
            <a:r>
              <a:rPr lang="ko-KR" altLang="en-US" sz="2400" b="1" dirty="0"/>
              <a:t>사람의 행동을 유발하기 위한 동기가 들어간 것을 </a:t>
            </a: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무엇이라고 </a:t>
            </a:r>
            <a:r>
              <a:rPr lang="ko-KR" altLang="en-US" sz="2400" b="1" dirty="0"/>
              <a:t>하는가</a:t>
            </a:r>
            <a:r>
              <a:rPr lang="en-US" altLang="ko-KR" sz="2400" b="1" dirty="0"/>
              <a:t>? 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사회적 행위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2. </a:t>
            </a:r>
            <a:r>
              <a:rPr lang="ko-KR" altLang="en-US" sz="2400" b="1" dirty="0"/>
              <a:t>사회적 행위를 이해할 때는 사회적 행위의 </a:t>
            </a:r>
            <a:r>
              <a:rPr lang="en-US" altLang="ko-KR" sz="2400" b="1" dirty="0" smtClean="0"/>
              <a:t>(        </a:t>
            </a:r>
            <a:r>
              <a:rPr lang="en-US" altLang="ko-KR" sz="2400" b="1" dirty="0"/>
              <a:t>), </a:t>
            </a:r>
            <a:r>
              <a:rPr lang="ko-KR" altLang="en-US" sz="2400" b="1" dirty="0"/>
              <a:t>즉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행위자가 </a:t>
            </a:r>
            <a:r>
              <a:rPr lang="ko-KR" altLang="en-US" sz="2400" b="1" dirty="0"/>
              <a:t>의도한 것과 그 행위로 인해 나타난 의도하지 </a:t>
            </a:r>
            <a:r>
              <a:rPr lang="ko-KR" altLang="en-US" sz="2400" b="1" dirty="0" smtClean="0"/>
              <a:t>않은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결과를 구분하는 것이 중요하다</a:t>
            </a:r>
            <a:r>
              <a:rPr lang="en-US" altLang="ko-KR" sz="2400" b="1" dirty="0"/>
              <a:t>. 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동기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7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420887"/>
            <a:ext cx="2448272" cy="1218627"/>
          </a:xfrm>
          <a:prstGeom prst="rect">
            <a:avLst/>
          </a:prstGeom>
          <a:noFill/>
        </p:spPr>
      </p:pic>
      <p:pic>
        <p:nvPicPr>
          <p:cNvPr id="22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5013176"/>
            <a:ext cx="2448272" cy="1218627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5364088" y="188640"/>
            <a:ext cx="3600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사회 현상의 평가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모서리가 둥근 직사각형 23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284" y="1340768"/>
            <a:ext cx="8838220" cy="4923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3. </a:t>
            </a:r>
            <a:r>
              <a:rPr lang="ko-KR" altLang="en-US" sz="2400" b="1" dirty="0"/>
              <a:t>사람들은 생물학적 욕구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정서나 취향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이성적 판단</a:t>
            </a:r>
            <a:r>
              <a:rPr lang="en-US" altLang="ko-KR" sz="2400" b="1" dirty="0"/>
              <a:t>, </a:t>
            </a:r>
            <a:r>
              <a:rPr lang="en-US" altLang="ko-KR" sz="2400" b="1" dirty="0" smtClean="0"/>
              <a:t>(        )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/>
              <a:t>등에 따라 다양한 사회적 행위를 하며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개인과 사회 </a:t>
            </a:r>
            <a:r>
              <a:rPr lang="ko-KR" altLang="en-US" sz="2400" b="1" dirty="0" smtClean="0"/>
              <a:t>집단은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 )</a:t>
            </a:r>
            <a:r>
              <a:rPr lang="ko-KR" altLang="en-US" sz="2400" b="1" dirty="0"/>
              <a:t>의 명령에 따르도록 </a:t>
            </a:r>
            <a:r>
              <a:rPr lang="ko-KR" altLang="en-US" sz="2400" b="1" dirty="0" smtClean="0"/>
              <a:t>요구 받는다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사회 규범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4. </a:t>
            </a:r>
            <a:r>
              <a:rPr lang="ko-KR" altLang="en-US" sz="2400" b="1" dirty="0"/>
              <a:t>사회 현상에서 동기와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)</a:t>
            </a:r>
            <a:r>
              <a:rPr lang="ko-KR" altLang="en-US" sz="2400" b="1" dirty="0"/>
              <a:t>가 모두 좋으면 ‘훌륭한 행위’</a:t>
            </a:r>
            <a:r>
              <a:rPr lang="ko-KR" altLang="en-US" sz="2400" b="1" dirty="0" smtClean="0"/>
              <a:t>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평가한다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결과</a:t>
            </a:r>
          </a:p>
        </p:txBody>
      </p:sp>
      <p:pic>
        <p:nvPicPr>
          <p:cNvPr id="15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229200"/>
            <a:ext cx="2448272" cy="1218627"/>
          </a:xfrm>
          <a:prstGeom prst="rect">
            <a:avLst/>
          </a:prstGeom>
          <a:noFill/>
        </p:spPr>
      </p:pic>
      <p:pic>
        <p:nvPicPr>
          <p:cNvPr id="22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584065"/>
            <a:ext cx="2448272" cy="1218627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5364088" y="188640"/>
            <a:ext cx="3600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사회 현상의 평가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모서리가 둥근 직사각형 25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284" y="1413814"/>
            <a:ext cx="883822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5. </a:t>
            </a:r>
            <a:r>
              <a:rPr lang="ko-KR" altLang="en-US" sz="2400" b="1" dirty="0"/>
              <a:t>선의 구현과 사회의 유지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존속에 필요한 가치 기준으로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양심에 </a:t>
            </a:r>
            <a:r>
              <a:rPr lang="ko-KR" altLang="en-US" sz="2400" b="1" dirty="0"/>
              <a:t>근거한 사회 규범을 무엇이라고 하는가</a:t>
            </a:r>
            <a:r>
              <a:rPr lang="en-US" altLang="ko-KR" sz="2400" b="1" dirty="0" smtClean="0"/>
              <a:t>?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en-US" altLang="ko-KR" sz="2400" b="1" dirty="0" err="1">
                <a:solidFill>
                  <a:srgbClr val="FF0000"/>
                </a:solidFill>
              </a:rPr>
              <a:t>도덕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6. </a:t>
            </a:r>
            <a:r>
              <a:rPr lang="ko-KR" altLang="en-US" sz="2400" b="1" dirty="0"/>
              <a:t>사람들이 반드시 지켜야 할 도덕 내용을 국가 권력이 </a:t>
            </a:r>
            <a:r>
              <a:rPr lang="ko-KR" altLang="en-US" sz="2400" b="1" dirty="0" smtClean="0"/>
              <a:t>제도화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한 </a:t>
            </a:r>
            <a:r>
              <a:rPr lang="ko-KR" altLang="en-US" sz="2400" b="1" dirty="0"/>
              <a:t>것을 무엇이라고 하는가</a:t>
            </a:r>
            <a:r>
              <a:rPr lang="en-US" altLang="ko-KR" sz="2400" b="1" dirty="0"/>
              <a:t>?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법</a:t>
            </a:r>
          </a:p>
        </p:txBody>
      </p:sp>
      <p:pic>
        <p:nvPicPr>
          <p:cNvPr id="14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348880"/>
            <a:ext cx="2448272" cy="1218627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5364088" y="188640"/>
            <a:ext cx="3600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사회 현상의 평가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모서리가 둥근 직사각형 22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24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6719" y="4523524"/>
            <a:ext cx="2448272" cy="1218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619672" y="2967335"/>
            <a:ext cx="6408712" cy="461665"/>
            <a:chOff x="1097080" y="2967335"/>
            <a:chExt cx="6775841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1464210" y="2967335"/>
              <a:ext cx="6408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0"/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인간 존엄성의 실현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에</a:t>
              </a: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대해 </a:t>
              </a:r>
              <a:r>
                <a:rPr lang="ko-KR" altLang="en-US" sz="2400" b="1" dirty="0">
                  <a:latin typeface="맑은 고딕" pitchFamily="50" charset="-127"/>
                  <a:ea typeface="맑은 고딕" pitchFamily="50" charset="-127"/>
                </a:rPr>
                <a:t>수업합니다</a:t>
              </a:r>
              <a:r>
                <a:rPr lang="en-US" altLang="ko-KR" sz="2400" b="1" dirty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2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1097080" y="3058392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맑은 고딕" pitchFamily="50" charset="-127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672" y="3050838"/>
            <a:ext cx="212576" cy="200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0476" y="2924944"/>
            <a:ext cx="4661844" cy="1056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 </a:t>
            </a:r>
            <a:r>
              <a:rPr lang="ko-KR" altLang="en-US" b="1" dirty="0"/>
              <a:t>사회 현상 속에 내재되어 있는 동기와 결과를 구분하고</a:t>
            </a:r>
            <a:r>
              <a:rPr lang="en-US" altLang="ko-KR" b="1" dirty="0"/>
              <a:t>, </a:t>
            </a:r>
            <a:r>
              <a:rPr lang="ko-KR" altLang="en-US" b="1" dirty="0"/>
              <a:t>이를 종합하여 생활 주변에서 일어나는 현상을 이해할 수 있다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088" y="188640"/>
            <a:ext cx="3600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사회 현상의 평가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(31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4970551"/>
            <a:ext cx="806489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사회적 행위를 평가할 때 행위자의 동기를 중시할 것인가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아니면 그 행위의 결과를 중시할 것인가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?</a:t>
            </a:r>
            <a:endParaRPr lang="ko-KR" altLang="en-US" sz="24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" name="Picture 4" descr="C:\Users\ygp\Desktop\나침반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000236"/>
            <a:ext cx="504056" cy="504056"/>
          </a:xfrm>
          <a:prstGeom prst="rect">
            <a:avLst/>
          </a:prstGeom>
          <a:noFill/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2" y="1657532"/>
            <a:ext cx="8873954" cy="26355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9592" y="4226199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ea typeface="나눔고딕 ExtraBold"/>
              </a:rPr>
              <a:t>▲ 동기를 중시하는 행위 평가</a:t>
            </a:r>
            <a:endParaRPr lang="ko-KR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76056" y="4226199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ea typeface="나눔고딕 ExtraBold"/>
              </a:rPr>
              <a:t>▲ 결과를 중시하는 행위 평가</a:t>
            </a:r>
            <a:endParaRPr lang="ko-KR" alt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1340768"/>
            <a:ext cx="864096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사회적 행위의 동기와 결과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사회적 행위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다른 사람의 행동을 유발하기 위한 </a:t>
            </a:r>
            <a:r>
              <a:rPr lang="ko-KR" altLang="en-US" sz="2400" b="1" dirty="0" smtClean="0"/>
              <a:t>동기가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들어간 행위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사회적 행위의 이해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행위자가 의도한 것과 그 행위로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인해 </a:t>
            </a:r>
            <a:r>
              <a:rPr lang="ko-KR" altLang="en-US" sz="2400" b="1" dirty="0"/>
              <a:t>나타난 의도하지 않은 결과로 구분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사회 현상은 사회적 행위의 의도한 결과와 의도하지 </a:t>
            </a:r>
            <a:r>
              <a:rPr lang="ko-KR" altLang="en-US" sz="2400" b="1" dirty="0" smtClean="0"/>
              <a:t>않은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결과가 혼재되어 나타남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(31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364088" y="188640"/>
            <a:ext cx="3600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사회 현상의 평가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모서리가 둥근 직사각형 27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851" y="4245081"/>
            <a:ext cx="3213980" cy="23822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70698" y="6100612"/>
            <a:ext cx="2381422" cy="379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700" b="1" dirty="0" smtClean="0">
                <a:ea typeface="나눔고딕 ExtraBold"/>
              </a:rPr>
              <a:t>사회적 행위의 범주 ▶</a:t>
            </a:r>
            <a:endParaRPr lang="ko-KR" altLang="en-US" sz="17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5021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(32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364088" y="188640"/>
            <a:ext cx="3600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사회 현상의 평가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모서리가 둥근 직사각형 18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23528" y="980728"/>
            <a:ext cx="8640960" cy="3594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사회적 행위의 평가 기준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사회적 행위의 동기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원인</a:t>
            </a:r>
            <a:r>
              <a:rPr lang="en-US" altLang="ko-KR" sz="2400" b="1" dirty="0"/>
              <a:t>): </a:t>
            </a:r>
            <a:r>
              <a:rPr lang="ko-KR" altLang="en-US" sz="2400" b="1" dirty="0"/>
              <a:t>생물학적 욕구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정서나 취향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이성적 </a:t>
            </a:r>
            <a:r>
              <a:rPr lang="ko-KR" altLang="en-US" sz="2400" b="1" dirty="0"/>
              <a:t>판단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사회 규범 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사회적 행위의 평가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원인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동기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과 결과가 모두 좋으면 ‘훌륭한 행위’로 평가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의도하지 않은 결과를 낳은 사회적 행위는 평가하기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어려움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→ 어떤 사회 규범에 따라 이루어진 행위인가가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평가의 </a:t>
            </a:r>
            <a:r>
              <a:rPr lang="ko-KR" altLang="en-US" sz="2400" b="1" dirty="0"/>
              <a:t>기준이 됨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651259"/>
            <a:ext cx="2320072" cy="209010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525" y="4319639"/>
            <a:ext cx="2436819" cy="184566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636" y="6168679"/>
            <a:ext cx="3776852" cy="572689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014" y="5632851"/>
            <a:ext cx="2323622" cy="110851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(33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899592" y="1124744"/>
            <a:ext cx="79208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600" b="1" dirty="0"/>
              <a:t>사회적 행위의 동기와 결과 유형 분석</a:t>
            </a:r>
            <a:endParaRPr lang="ko-KR" altLang="en-US" sz="2600" dirty="0"/>
          </a:p>
        </p:txBody>
      </p:sp>
      <p:sp>
        <p:nvSpPr>
          <p:cNvPr id="18" name="직사각형 17"/>
          <p:cNvSpPr/>
          <p:nvPr/>
        </p:nvSpPr>
        <p:spPr>
          <a:xfrm>
            <a:off x="323528" y="1988840"/>
            <a:ext cx="8496944" cy="4403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3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2300" b="1" dirty="0"/>
              <a:t>[</a:t>
            </a:r>
            <a:r>
              <a:rPr lang="ko-KR" altLang="en-US" sz="2300" b="1" dirty="0"/>
              <a:t>자료</a:t>
            </a:r>
            <a:r>
              <a:rPr lang="en-US" altLang="ko-KR" sz="2300" b="1" dirty="0"/>
              <a:t>1] </a:t>
            </a:r>
            <a:r>
              <a:rPr lang="ko-KR" altLang="en-US" sz="2300" b="1" dirty="0"/>
              <a:t>나쁜 동기</a:t>
            </a:r>
            <a:r>
              <a:rPr lang="en-US" altLang="ko-KR" sz="2300" b="1" dirty="0"/>
              <a:t>, </a:t>
            </a:r>
            <a:r>
              <a:rPr lang="ko-KR" altLang="en-US" sz="2300" b="1" dirty="0"/>
              <a:t>예기치 못한 좋은 </a:t>
            </a:r>
            <a:r>
              <a:rPr lang="ko-KR" altLang="en-US" sz="2300" b="1" dirty="0" smtClean="0"/>
              <a:t>결과</a:t>
            </a:r>
            <a:endParaRPr lang="en-US" altLang="ko-KR" sz="2300" b="1" dirty="0" smtClean="0"/>
          </a:p>
          <a:p>
            <a:pPr fontAlgn="base">
              <a:lnSpc>
                <a:spcPct val="30000"/>
              </a:lnSpc>
            </a:pPr>
            <a:endParaRPr lang="ko-KR" altLang="en-US" sz="2300" b="1" dirty="0"/>
          </a:p>
          <a:p>
            <a:pPr algn="dist" fontAlgn="base">
              <a:lnSpc>
                <a:spcPct val="120000"/>
              </a:lnSpc>
            </a:pPr>
            <a:r>
              <a:rPr lang="ko-KR" altLang="en-US" sz="2300" b="1" dirty="0" smtClean="0"/>
              <a:t> 미국의 </a:t>
            </a:r>
            <a:r>
              <a:rPr lang="ko-KR" altLang="en-US" sz="2300" b="1" dirty="0" err="1"/>
              <a:t>찰스</a:t>
            </a:r>
            <a:r>
              <a:rPr lang="ko-KR" altLang="en-US" sz="2300" b="1" dirty="0"/>
              <a:t> </a:t>
            </a:r>
            <a:r>
              <a:rPr lang="ko-KR" altLang="en-US" sz="2300" b="1" dirty="0" err="1"/>
              <a:t>월그린은</a:t>
            </a:r>
            <a:r>
              <a:rPr lang="ko-KR" altLang="en-US" sz="2300" b="1" dirty="0"/>
              <a:t> 젊었을 때 잡화점 종업원으로 일했는데 주인의 잔소리와 낮은 임금 때문에 일을 그만둘 생각만 했다</a:t>
            </a:r>
            <a:r>
              <a:rPr lang="en-US" altLang="ko-KR" sz="2300" b="1" dirty="0"/>
              <a:t>. </a:t>
            </a:r>
            <a:endParaRPr lang="en-US" altLang="ko-KR" sz="2300" b="1" dirty="0" smtClean="0"/>
          </a:p>
          <a:p>
            <a:pPr algn="just" fontAlgn="base">
              <a:lnSpc>
                <a:spcPct val="120000"/>
              </a:lnSpc>
            </a:pPr>
            <a:r>
              <a:rPr lang="ko-KR" altLang="en-US" sz="2300" b="1" dirty="0" smtClean="0"/>
              <a:t>그렇지만 </a:t>
            </a:r>
            <a:r>
              <a:rPr lang="ko-KR" altLang="en-US" sz="2300" b="1" dirty="0"/>
              <a:t>그냥 그만두면 자신만 손해라는 생각이 들어 한 달 동안 열심히 일한 후</a:t>
            </a:r>
            <a:r>
              <a:rPr lang="en-US" altLang="ko-KR" sz="2300" b="1" dirty="0"/>
              <a:t>, </a:t>
            </a:r>
            <a:r>
              <a:rPr lang="ko-KR" altLang="en-US" sz="2300" b="1" dirty="0"/>
              <a:t>어느 날 갑자기 사직하여 주인이 아쉬워하도록 하려는 계획을 세웠다</a:t>
            </a:r>
            <a:r>
              <a:rPr lang="en-US" altLang="ko-KR" sz="2300" b="1" dirty="0"/>
              <a:t>. </a:t>
            </a:r>
            <a:r>
              <a:rPr lang="ko-KR" altLang="en-US" sz="2300" b="1" dirty="0"/>
              <a:t>그 계획을 실행에 옮긴 지 </a:t>
            </a:r>
            <a:r>
              <a:rPr lang="en-US" altLang="ko-KR" sz="2300" b="1" dirty="0"/>
              <a:t>2</a:t>
            </a:r>
            <a:r>
              <a:rPr lang="ko-KR" altLang="en-US" sz="2300" b="1" dirty="0"/>
              <a:t>주 정도 지났을 때</a:t>
            </a:r>
            <a:r>
              <a:rPr lang="en-US" altLang="ko-KR" sz="2300" b="1" dirty="0"/>
              <a:t>, </a:t>
            </a:r>
            <a:r>
              <a:rPr lang="ko-KR" altLang="en-US" sz="2300" b="1" dirty="0"/>
              <a:t>그는 일에 재미를 느끼기 시작하였고</a:t>
            </a:r>
            <a:r>
              <a:rPr lang="en-US" altLang="ko-KR" sz="2300" b="1" dirty="0"/>
              <a:t>, </a:t>
            </a:r>
            <a:r>
              <a:rPr lang="ko-KR" altLang="en-US" sz="2300" b="1" dirty="0"/>
              <a:t>점차 주인 의식을 갖게 되면서 세상을 보는 시각이 달라졌다</a:t>
            </a:r>
            <a:r>
              <a:rPr lang="en-US" altLang="ko-KR" sz="2300" b="1" dirty="0"/>
              <a:t>. </a:t>
            </a:r>
            <a:r>
              <a:rPr lang="ko-KR" altLang="en-US" sz="2300" b="1" dirty="0"/>
              <a:t>나중에 그는 슈퍼마켓에 약국이 같이 입점해 있는 잡화</a:t>
            </a:r>
            <a:r>
              <a:rPr lang="en-US" altLang="ko-KR" sz="2300" b="1" dirty="0"/>
              <a:t>·</a:t>
            </a:r>
            <a:r>
              <a:rPr lang="ko-KR" altLang="en-US" sz="2300" b="1" dirty="0"/>
              <a:t>소매점 모델을 </a:t>
            </a:r>
            <a:r>
              <a:rPr lang="ko-KR" altLang="en-US" sz="2300" b="1" dirty="0" smtClean="0"/>
              <a:t>만들어 창업하였고 </a:t>
            </a:r>
            <a:r>
              <a:rPr lang="ko-KR" altLang="en-US" sz="2300" b="1" dirty="0"/>
              <a:t>큰 부자가 되었다</a:t>
            </a:r>
            <a:r>
              <a:rPr lang="en-US" altLang="ko-KR" sz="2300" b="1" dirty="0"/>
              <a:t>.</a:t>
            </a:r>
            <a:endParaRPr lang="ko-KR" altLang="en-US" sz="23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364088" y="188640"/>
            <a:ext cx="3600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사회 현상의 평가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모서리가 둥근 직사각형 21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0980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(33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899592" y="1124744"/>
            <a:ext cx="79208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600" b="1" dirty="0"/>
              <a:t>사회적 행위의 동기와 결과 유형 분석</a:t>
            </a:r>
            <a:endParaRPr lang="ko-KR" altLang="en-US" sz="2600" dirty="0"/>
          </a:p>
        </p:txBody>
      </p:sp>
      <p:sp>
        <p:nvSpPr>
          <p:cNvPr id="21" name="TextBox 20"/>
          <p:cNvSpPr txBox="1"/>
          <p:nvPr/>
        </p:nvSpPr>
        <p:spPr>
          <a:xfrm>
            <a:off x="5364088" y="188640"/>
            <a:ext cx="3600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사회 현상의 평가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모서리가 둥근 직사각형 21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454" y="2276872"/>
            <a:ext cx="2948042" cy="2872451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179512" y="1700808"/>
            <a:ext cx="59046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2200" b="1" dirty="0"/>
              <a:t>[</a:t>
            </a:r>
            <a:r>
              <a:rPr lang="ko-KR" altLang="en-US" sz="2200" b="1" dirty="0"/>
              <a:t>자료</a:t>
            </a:r>
            <a:r>
              <a:rPr lang="en-US" altLang="ko-KR" sz="2200" b="1" dirty="0"/>
              <a:t>2] </a:t>
            </a:r>
            <a:r>
              <a:rPr lang="ko-KR" altLang="en-US" sz="2200" b="1" dirty="0"/>
              <a:t>좋은 동기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예기한 좋은 </a:t>
            </a:r>
            <a:r>
              <a:rPr lang="ko-KR" altLang="en-US" sz="2200" b="1" dirty="0" smtClean="0"/>
              <a:t>결과</a:t>
            </a:r>
            <a:endParaRPr lang="en-US" altLang="ko-KR" sz="2200" b="1" dirty="0" smtClean="0"/>
          </a:p>
          <a:p>
            <a:pPr fontAlgn="base">
              <a:lnSpc>
                <a:spcPct val="30000"/>
              </a:lnSpc>
            </a:pPr>
            <a:endParaRPr lang="ko-KR" altLang="en-US" sz="2200" b="1" dirty="0"/>
          </a:p>
          <a:p>
            <a:pPr algn="just" fontAlgn="base">
              <a:lnSpc>
                <a:spcPct val="120000"/>
              </a:lnSpc>
            </a:pPr>
            <a:r>
              <a:rPr lang="ko-KR" altLang="en-US" sz="2200" b="1" dirty="0" smtClean="0"/>
              <a:t> 미국의 </a:t>
            </a:r>
            <a:r>
              <a:rPr lang="ko-KR" altLang="en-US" sz="2200" b="1" dirty="0" err="1"/>
              <a:t>어얼</a:t>
            </a:r>
            <a:r>
              <a:rPr lang="ko-KR" altLang="en-US" sz="2200" b="1" dirty="0"/>
              <a:t> </a:t>
            </a:r>
            <a:r>
              <a:rPr lang="ko-KR" altLang="en-US" sz="2200" b="1" dirty="0" err="1"/>
              <a:t>딕슨이라는</a:t>
            </a:r>
            <a:r>
              <a:rPr lang="ko-KR" altLang="en-US" sz="2200" b="1" dirty="0"/>
              <a:t> 사람의 아내는 </a:t>
            </a:r>
            <a:r>
              <a:rPr lang="ko-KR" altLang="en-US" sz="2200" b="1" dirty="0" smtClean="0"/>
              <a:t>요리를 </a:t>
            </a:r>
            <a:r>
              <a:rPr lang="ko-KR" altLang="en-US" sz="2200" b="1" dirty="0"/>
              <a:t>하다가 자주 </a:t>
            </a:r>
            <a:r>
              <a:rPr lang="ko-KR" altLang="en-US" sz="2200" b="1" dirty="0" smtClean="0"/>
              <a:t>손가락을 </a:t>
            </a:r>
            <a:r>
              <a:rPr lang="ko-KR" altLang="en-US" sz="2200" b="1" dirty="0"/>
              <a:t>다쳤다</a:t>
            </a:r>
            <a:r>
              <a:rPr lang="en-US" altLang="ko-KR" sz="2200" b="1" dirty="0"/>
              <a:t>. </a:t>
            </a:r>
            <a:r>
              <a:rPr lang="ko-KR" altLang="en-US" sz="2200" b="1" dirty="0" smtClean="0"/>
              <a:t>외과 </a:t>
            </a:r>
            <a:r>
              <a:rPr lang="ko-KR" altLang="en-US" sz="2200" b="1" dirty="0"/>
              <a:t>치료용 테이프 제조 회사에 근무하고 </a:t>
            </a:r>
            <a:r>
              <a:rPr lang="ko-KR" altLang="en-US" sz="2200" b="1" dirty="0" smtClean="0"/>
              <a:t>있던 </a:t>
            </a:r>
            <a:r>
              <a:rPr lang="ko-KR" altLang="en-US" sz="2200" b="1" dirty="0" err="1"/>
              <a:t>딕슨은</a:t>
            </a:r>
            <a:r>
              <a:rPr lang="ko-KR" altLang="en-US" sz="2200" b="1" dirty="0"/>
              <a:t> 붕대와 반창고로 아내를 치료해 </a:t>
            </a:r>
            <a:r>
              <a:rPr lang="ko-KR" altLang="en-US" sz="2200" b="1" dirty="0" smtClean="0"/>
              <a:t>주었지만 </a:t>
            </a:r>
            <a:r>
              <a:rPr lang="ko-KR" altLang="en-US" sz="2200" b="1" dirty="0"/>
              <a:t>늘 옆에 있을 수는 없었기 때문에 </a:t>
            </a:r>
            <a:r>
              <a:rPr lang="ko-KR" altLang="en-US" sz="2200" b="1" dirty="0" smtClean="0"/>
              <a:t>아내를 </a:t>
            </a:r>
            <a:r>
              <a:rPr lang="ko-KR" altLang="en-US" sz="2200" b="1" dirty="0"/>
              <a:t>쉽게 치료할 수 있는 반창고를 만들어야겠다고 생각하였다</a:t>
            </a:r>
            <a:r>
              <a:rPr lang="en-US" altLang="ko-KR" sz="2200" b="1" dirty="0"/>
              <a:t>. </a:t>
            </a:r>
            <a:r>
              <a:rPr lang="ko-KR" altLang="en-US" sz="2200" b="1" dirty="0"/>
              <a:t>노력 끝에 </a:t>
            </a:r>
            <a:r>
              <a:rPr lang="en-US" altLang="ko-KR" sz="2200" b="1" dirty="0"/>
              <a:t>1</a:t>
            </a:r>
            <a:r>
              <a:rPr lang="ko-KR" altLang="en-US" sz="2200" b="1" dirty="0"/>
              <a:t>회용 반창고를 개발한 </a:t>
            </a:r>
            <a:r>
              <a:rPr lang="ko-KR" altLang="en-US" sz="2200" b="1" dirty="0" err="1"/>
              <a:t>딕슨은</a:t>
            </a:r>
            <a:r>
              <a:rPr lang="ko-KR" altLang="en-US" sz="2200" b="1" dirty="0"/>
              <a:t> 이 제품 덕택에 회사에서 승진의 혜택까지 받게 되었다</a:t>
            </a:r>
            <a:r>
              <a:rPr lang="en-US" altLang="ko-KR" sz="2200" b="1" dirty="0" smtClean="0"/>
              <a:t>.</a:t>
            </a:r>
          </a:p>
          <a:p>
            <a:pPr fontAlgn="base">
              <a:lnSpc>
                <a:spcPct val="50000"/>
              </a:lnSpc>
            </a:pPr>
            <a:endParaRPr lang="en-US" altLang="ko-KR" sz="22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200" b="1" dirty="0" smtClean="0"/>
              <a:t>                        - </a:t>
            </a:r>
            <a:r>
              <a:rPr lang="ko-KR" altLang="en-US" sz="2200" b="1" dirty="0"/>
              <a:t>조선일보</a:t>
            </a:r>
            <a:r>
              <a:rPr lang="en-US" altLang="ko-KR" sz="2200" b="1" dirty="0"/>
              <a:t>, 2012. 10. 25 -</a:t>
            </a:r>
            <a:endParaRPr lang="ko-KR" alt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930941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(33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899592" y="1124744"/>
            <a:ext cx="79208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600" b="1" dirty="0"/>
              <a:t>사회적 행위의 동기와 결과 유형 분석</a:t>
            </a:r>
            <a:endParaRPr lang="ko-KR" altLang="en-US" sz="2600" dirty="0"/>
          </a:p>
        </p:txBody>
      </p:sp>
      <p:sp>
        <p:nvSpPr>
          <p:cNvPr id="21" name="TextBox 20"/>
          <p:cNvSpPr txBox="1"/>
          <p:nvPr/>
        </p:nvSpPr>
        <p:spPr>
          <a:xfrm>
            <a:off x="5364088" y="188640"/>
            <a:ext cx="3600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사회 현상의 평가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모서리가 둥근 직사각형 21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275856" y="1844824"/>
            <a:ext cx="576064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2200" b="1" dirty="0"/>
              <a:t>[</a:t>
            </a:r>
            <a:r>
              <a:rPr lang="ko-KR" altLang="en-US" sz="2200" b="1" dirty="0"/>
              <a:t>자료</a:t>
            </a:r>
            <a:r>
              <a:rPr lang="en-US" altLang="ko-KR" sz="2200" b="1" dirty="0"/>
              <a:t>3] </a:t>
            </a:r>
            <a:r>
              <a:rPr lang="ko-KR" altLang="en-US" sz="2200" b="1" dirty="0"/>
              <a:t>나쁜 동기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예기한 나쁜 결과 </a:t>
            </a:r>
            <a:endParaRPr lang="en-US" altLang="ko-KR" sz="2200" b="1" dirty="0" smtClean="0"/>
          </a:p>
          <a:p>
            <a:pPr fontAlgn="base">
              <a:lnSpc>
                <a:spcPct val="30000"/>
              </a:lnSpc>
            </a:pPr>
            <a:endParaRPr lang="ko-KR" altLang="en-US" sz="2200" b="1" dirty="0"/>
          </a:p>
          <a:p>
            <a:pPr algn="just" fontAlgn="base">
              <a:lnSpc>
                <a:spcPct val="120000"/>
              </a:lnSpc>
            </a:pPr>
            <a:r>
              <a:rPr lang="ko-KR" altLang="en-US" sz="2200" b="1" dirty="0" smtClean="0"/>
              <a:t> 시청의 </a:t>
            </a:r>
            <a:r>
              <a:rPr lang="ko-KR" altLang="en-US" sz="2200" b="1" dirty="0"/>
              <a:t>회계 담당 공무원이 급여 내역서나 상품권 환급 서류를 허위로 꾸미는 수법으로 </a:t>
            </a:r>
            <a:r>
              <a:rPr lang="en-US" altLang="ko-KR" sz="2200" b="1" dirty="0"/>
              <a:t>80</a:t>
            </a:r>
            <a:r>
              <a:rPr lang="ko-KR" altLang="en-US" sz="2200" b="1" dirty="0"/>
              <a:t>억여 원의 공금을 빼돌려 사적인 용도로 사용하다가 덜미가 잡혔다</a:t>
            </a:r>
            <a:r>
              <a:rPr lang="en-US" altLang="ko-KR" sz="2200" b="1" dirty="0"/>
              <a:t>. </a:t>
            </a:r>
            <a:r>
              <a:rPr lang="ko-KR" altLang="en-US" sz="2200" b="1" dirty="0"/>
              <a:t>검찰은 </a:t>
            </a:r>
            <a:r>
              <a:rPr lang="ko-KR" altLang="en-US" sz="2200" b="1" dirty="0" smtClean="0"/>
              <a:t>그를 ‘</a:t>
            </a:r>
            <a:r>
              <a:rPr lang="ko-KR" altLang="en-US" sz="2200" b="1" dirty="0"/>
              <a:t>특정 범죄 가중 처벌 등에 관한 법률’위반 혐의로 구속 기소하였다</a:t>
            </a:r>
            <a:r>
              <a:rPr lang="en-US" altLang="ko-KR" sz="2200" b="1" dirty="0"/>
              <a:t>. </a:t>
            </a:r>
            <a:r>
              <a:rPr lang="ko-KR" altLang="en-US" sz="2200" b="1" dirty="0"/>
              <a:t>이 공무원과 같이 횡령</a:t>
            </a:r>
            <a:r>
              <a:rPr lang="en-US" altLang="ko-KR" sz="2200" b="1" dirty="0"/>
              <a:t>·</a:t>
            </a:r>
            <a:r>
              <a:rPr lang="ko-KR" altLang="en-US" sz="2200" b="1" dirty="0"/>
              <a:t>배임죄를 범한 </a:t>
            </a:r>
            <a:r>
              <a:rPr lang="ko-KR" altLang="en-US" sz="2200" b="1" dirty="0" smtClean="0"/>
              <a:t>경우 ‘</a:t>
            </a:r>
            <a:r>
              <a:rPr lang="ko-KR" altLang="en-US" sz="2200" b="1" dirty="0"/>
              <a:t>특정 경제 범죄 가중 처벌 등에 관한 법률’에 따라 가중 처벌을 받게 된다</a:t>
            </a:r>
            <a:r>
              <a:rPr lang="en-US" altLang="ko-KR" sz="2200" b="1" dirty="0"/>
              <a:t>. </a:t>
            </a:r>
            <a:endParaRPr lang="en-US" altLang="ko-KR" sz="2200" b="1" dirty="0" smtClean="0"/>
          </a:p>
          <a:p>
            <a:pPr algn="dist" fontAlgn="base">
              <a:lnSpc>
                <a:spcPct val="120000"/>
              </a:lnSpc>
            </a:pPr>
            <a:r>
              <a:rPr lang="en-US" altLang="ko-KR" sz="2200" b="1" dirty="0" smtClean="0"/>
              <a:t>                  - </a:t>
            </a:r>
            <a:r>
              <a:rPr lang="ko-KR" altLang="en-US" sz="2200" b="1" dirty="0" err="1"/>
              <a:t>한겨레신문</a:t>
            </a:r>
            <a:r>
              <a:rPr lang="en-US" altLang="ko-KR" sz="2200" b="1" dirty="0"/>
              <a:t>, 2012. 11. 19. -</a:t>
            </a:r>
            <a:endParaRPr lang="ko-KR" altLang="en-US" sz="22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8" y="1988840"/>
            <a:ext cx="2971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05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(33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899592" y="1124744"/>
            <a:ext cx="79208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600" b="1" dirty="0"/>
              <a:t>사회적 행위의 동기와 결과 유형 분석</a:t>
            </a:r>
            <a:endParaRPr lang="ko-KR" altLang="en-US" sz="2600" dirty="0"/>
          </a:p>
        </p:txBody>
      </p:sp>
      <p:sp>
        <p:nvSpPr>
          <p:cNvPr id="21" name="TextBox 20"/>
          <p:cNvSpPr txBox="1"/>
          <p:nvPr/>
        </p:nvSpPr>
        <p:spPr>
          <a:xfrm>
            <a:off x="5364088" y="188640"/>
            <a:ext cx="3600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사회 현상의 평가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모서리가 둥근 직사각형 21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23528" y="1916832"/>
            <a:ext cx="5942086" cy="425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2200" b="1" dirty="0"/>
              <a:t>[</a:t>
            </a:r>
            <a:r>
              <a:rPr lang="ko-KR" altLang="en-US" sz="2200" b="1" dirty="0"/>
              <a:t>자료</a:t>
            </a:r>
            <a:r>
              <a:rPr lang="en-US" altLang="ko-KR" sz="2200" b="1" dirty="0"/>
              <a:t>4] </a:t>
            </a:r>
            <a:r>
              <a:rPr lang="ko-KR" altLang="en-US" sz="2200" b="1" dirty="0"/>
              <a:t>좋은 동기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예기치 못한 나쁜 </a:t>
            </a:r>
            <a:r>
              <a:rPr lang="ko-KR" altLang="en-US" sz="2200" b="1" dirty="0" smtClean="0"/>
              <a:t>결과</a:t>
            </a:r>
            <a:endParaRPr lang="en-US" altLang="ko-KR" sz="2200" b="1" dirty="0" smtClean="0"/>
          </a:p>
          <a:p>
            <a:pPr fontAlgn="base">
              <a:lnSpc>
                <a:spcPct val="30000"/>
              </a:lnSpc>
            </a:pPr>
            <a:endParaRPr lang="ko-KR" altLang="en-US" sz="2200" b="1" dirty="0"/>
          </a:p>
          <a:p>
            <a:pPr algn="just" fontAlgn="base">
              <a:lnSpc>
                <a:spcPct val="120000"/>
              </a:lnSpc>
            </a:pPr>
            <a:r>
              <a:rPr lang="ko-KR" altLang="en-US" sz="2200" b="1" dirty="0" smtClean="0"/>
              <a:t> 스웨덴 </a:t>
            </a:r>
            <a:r>
              <a:rPr lang="ko-KR" altLang="en-US" sz="2200" b="1" dirty="0"/>
              <a:t>사람 </a:t>
            </a:r>
            <a:r>
              <a:rPr lang="ko-KR" altLang="en-US" sz="2200" b="1" dirty="0" err="1"/>
              <a:t>알프레드</a:t>
            </a:r>
            <a:r>
              <a:rPr lang="ko-KR" altLang="en-US" sz="2200" b="1" dirty="0"/>
              <a:t> 노벨은 사용과 취급이 훨씬 용이하고 안전한 산업용 화약인 다이너마이트를 발명하였다</a:t>
            </a:r>
            <a:r>
              <a:rPr lang="en-US" altLang="ko-KR" sz="2200" b="1" dirty="0"/>
              <a:t>. </a:t>
            </a:r>
            <a:r>
              <a:rPr lang="ko-KR" altLang="en-US" sz="2200" b="1" dirty="0"/>
              <a:t>다이너마이트는 굴착 공사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수로 발파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철도 및 도로 건설에 널리 사용되었고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그 결과 그는 큰 부자가 되었다</a:t>
            </a:r>
            <a:r>
              <a:rPr lang="en-US" altLang="ko-KR" sz="2200" b="1" dirty="0"/>
              <a:t>. </a:t>
            </a:r>
            <a:r>
              <a:rPr lang="ko-KR" altLang="en-US" sz="2200" b="1" dirty="0"/>
              <a:t>그런데 이후에 다이너마이트 제조 기술이 전쟁에 사용되는 강력한 폭탄의 개발에 중요한 역할을 하였고</a:t>
            </a:r>
            <a:r>
              <a:rPr lang="en-US" altLang="ko-KR" sz="2200" b="1" dirty="0"/>
              <a:t>, </a:t>
            </a:r>
            <a:r>
              <a:rPr lang="ko-KR" altLang="en-US" sz="2200" b="1" dirty="0" smtClean="0"/>
              <a:t>노벨은 ‘</a:t>
            </a:r>
            <a:r>
              <a:rPr lang="ko-KR" altLang="en-US" sz="2200" b="1" dirty="0"/>
              <a:t>죽음의 상인’이라는 비난을 받아야 했다</a:t>
            </a:r>
            <a:r>
              <a:rPr lang="en-US" altLang="ko-KR" sz="2200" b="1" dirty="0"/>
              <a:t>.</a:t>
            </a:r>
            <a:endParaRPr lang="ko-KR" altLang="en-US" sz="22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824" y="1988840"/>
            <a:ext cx="2664702" cy="261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38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1185</Words>
  <Application>Microsoft Office PowerPoint</Application>
  <PresentationFormat>화면 슬라이드 쇼(4:3)</PresentationFormat>
  <Paragraphs>149</Paragraphs>
  <Slides>18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ygp</dc:creator>
  <cp:lastModifiedBy>김영권</cp:lastModifiedBy>
  <cp:revision>365</cp:revision>
  <dcterms:created xsi:type="dcterms:W3CDTF">2013-04-05T04:18:36Z</dcterms:created>
  <dcterms:modified xsi:type="dcterms:W3CDTF">2014-02-21T13:29:17Z</dcterms:modified>
</cp:coreProperties>
</file>