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63" r:id="rId5"/>
    <p:sldId id="268" r:id="rId6"/>
    <p:sldId id="278" r:id="rId7"/>
    <p:sldId id="293" r:id="rId8"/>
    <p:sldId id="295" r:id="rId9"/>
    <p:sldId id="299" r:id="rId10"/>
    <p:sldId id="300" r:id="rId11"/>
    <p:sldId id="266" r:id="rId12"/>
    <p:sldId id="271" r:id="rId13"/>
    <p:sldId id="272" r:id="rId14"/>
    <p:sldId id="267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245" y="7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130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1835696" y="3682301"/>
            <a:ext cx="4896544" cy="825403"/>
            <a:chOff x="1835696" y="3682301"/>
            <a:chExt cx="4896544" cy="825403"/>
          </a:xfrm>
        </p:grpSpPr>
        <p:sp>
          <p:nvSpPr>
            <p:cNvPr id="4" name="TextBox 3"/>
            <p:cNvSpPr txBox="1"/>
            <p:nvPr/>
          </p:nvSpPr>
          <p:spPr>
            <a:xfrm>
              <a:off x="1835696" y="3682301"/>
              <a:ext cx="4680520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20000"/>
                </a:lnSpc>
              </a:pPr>
              <a:r>
                <a:rPr lang="en-US" altLang="ko-KR" sz="2400" b="1" dirty="0" smtClean="0">
                  <a:latin typeface="+mj-lt"/>
                </a:rPr>
                <a:t>          2. </a:t>
              </a:r>
              <a:r>
                <a:rPr lang="ko-KR" altLang="en-US" sz="2400" b="1" dirty="0" smtClean="0">
                  <a:latin typeface="+mj-lt"/>
                </a:rPr>
                <a:t>세상 이해</a:t>
              </a:r>
              <a:endParaRPr lang="ko-KR" altLang="en-US" sz="2400" dirty="0">
                <a:latin typeface="+mj-lt"/>
              </a:endParaRPr>
            </a:p>
          </p:txBody>
        </p:sp>
        <p:grpSp>
          <p:nvGrpSpPr>
            <p:cNvPr id="5" name="그룹 9"/>
            <p:cNvGrpSpPr/>
            <p:nvPr/>
          </p:nvGrpSpPr>
          <p:grpSpPr>
            <a:xfrm>
              <a:off x="3131840" y="4149080"/>
              <a:ext cx="3600400" cy="358624"/>
              <a:chOff x="3286460" y="4485452"/>
              <a:chExt cx="3600400" cy="35862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502484" y="4485452"/>
                <a:ext cx="3384376" cy="35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사회 현상의 분석</a:t>
                </a:r>
                <a:endParaRPr lang="ko-KR" altLang="en-US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" name="모서리가 둥근 직사각형 6"/>
              <p:cNvSpPr/>
              <p:nvPr/>
            </p:nvSpPr>
            <p:spPr bwMode="auto">
              <a:xfrm>
                <a:off x="3286460" y="4581128"/>
                <a:ext cx="216024" cy="21602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600" b="1" dirty="0" smtClean="0">
                    <a:latin typeface="+mj-lt"/>
                    <a:ea typeface="맑은 고딕" pitchFamily="50" charset="-127"/>
                  </a:rPr>
                  <a:t>2</a:t>
                </a:r>
                <a:endParaRPr lang="ko-KR" altLang="en-US" sz="1600" b="1" dirty="0">
                  <a:latin typeface="+mj-lt"/>
                  <a:ea typeface="맑은 고딕" pitchFamily="50" charset="-127"/>
                </a:endParaRP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5021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(30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2" name="직사각형 1"/>
          <p:cNvSpPr/>
          <p:nvPr/>
        </p:nvSpPr>
        <p:spPr>
          <a:xfrm>
            <a:off x="323528" y="1340768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통계 자료 활용 시 유의점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통계 자료를 잘못 선택하거나 해석하여 사용할 경우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위험한 </a:t>
            </a:r>
            <a:r>
              <a:rPr lang="ko-KR" altLang="en-US" sz="2400" b="1" dirty="0"/>
              <a:t>결과를 초래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자료를 합리적이고 비판적으로 분석하고 해석할 수 </a:t>
            </a:r>
            <a:r>
              <a:rPr lang="ko-KR" altLang="en-US" sz="2400" b="1" dirty="0" smtClean="0"/>
              <a:t>있는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능력을 길러야 함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사회 현상의 분석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1229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24744"/>
            <a:ext cx="8838220" cy="578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1. </a:t>
            </a:r>
            <a:r>
              <a:rPr lang="ko-KR" altLang="en-US" sz="2400" b="1" dirty="0"/>
              <a:t>수치로 측정값을 표시할 수 있는 자료를 무엇이라고 하는가</a:t>
            </a:r>
            <a:r>
              <a:rPr lang="en-US" altLang="ko-KR" sz="2400" b="1" dirty="0"/>
              <a:t>?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/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양적 자료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/>
            <a:r>
              <a:rPr lang="en-US" altLang="ko-KR" sz="2400" b="1" dirty="0" smtClean="0"/>
              <a:t>2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수치로 측정이 불가능한 자료를 무엇이라고 하는가</a:t>
            </a:r>
            <a:r>
              <a:rPr lang="en-US" altLang="ko-KR" sz="2400" b="1" dirty="0"/>
              <a:t>? 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/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질적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자료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/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3. ( </a:t>
            </a:r>
            <a:r>
              <a:rPr lang="en-US" altLang="ko-KR" sz="2400" b="1" dirty="0" smtClean="0"/>
              <a:t>         )</a:t>
            </a:r>
            <a:r>
              <a:rPr lang="ko-KR" altLang="en-US" sz="2400" b="1" dirty="0"/>
              <a:t>을 체계적으로 이해하기 위해서는 그 현상과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관련된 </a:t>
            </a:r>
            <a:r>
              <a:rPr lang="ko-KR" altLang="en-US" sz="2400" b="1" dirty="0"/>
              <a:t>양적 자료뿐만 아니라 질적 자료까지 활용하는 </a:t>
            </a:r>
            <a:r>
              <a:rPr lang="ko-KR" altLang="en-US" sz="2400" b="1" dirty="0" smtClean="0"/>
              <a:t>것이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바람직하다</a:t>
            </a:r>
            <a:r>
              <a:rPr lang="en-US" altLang="ko-KR" sz="2400" b="1" dirty="0" smtClean="0"/>
              <a:t>.</a:t>
            </a:r>
          </a:p>
          <a:p>
            <a:pPr fontAlgn="base"/>
            <a:endParaRPr lang="en-US" altLang="ko-KR" sz="2400" b="1" dirty="0"/>
          </a:p>
          <a:p>
            <a:pPr fontAlgn="base"/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답</a:t>
            </a:r>
            <a:r>
              <a:rPr lang="en-US" altLang="ko-KR" sz="2400" b="1" dirty="0"/>
              <a:t>:</a:t>
            </a:r>
            <a:r>
              <a:rPr lang="ko-KR" altLang="en-US" sz="2400" b="1" dirty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사회 현상</a:t>
            </a:r>
          </a:p>
          <a:p>
            <a:pPr fontAlgn="base"/>
            <a:r>
              <a:rPr lang="en-US" altLang="ko-KR" sz="2400" b="1" dirty="0" smtClean="0"/>
              <a:t> </a:t>
            </a:r>
            <a:endParaRPr lang="ko-KR" altLang="en-US" sz="2400" b="1" dirty="0"/>
          </a:p>
        </p:txBody>
      </p:sp>
      <p:pic>
        <p:nvPicPr>
          <p:cNvPr id="13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5489546"/>
            <a:ext cx="2448272" cy="1218627"/>
          </a:xfrm>
          <a:prstGeom prst="rect">
            <a:avLst/>
          </a:prstGeom>
          <a:noFill/>
        </p:spPr>
      </p:pic>
      <p:pic>
        <p:nvPicPr>
          <p:cNvPr id="17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531956"/>
            <a:ext cx="2448272" cy="1218627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사회 현상의 분석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모서리가 둥근 직사각형 20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22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140968"/>
            <a:ext cx="2448272" cy="1218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284" y="1340768"/>
            <a:ext cx="8838220" cy="4923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4. ( </a:t>
            </a:r>
            <a:r>
              <a:rPr lang="en-US" altLang="ko-KR" sz="2400" b="1" dirty="0" smtClean="0"/>
              <a:t>     )</a:t>
            </a:r>
            <a:r>
              <a:rPr lang="ko-KR" altLang="en-US" sz="2400" b="1" dirty="0"/>
              <a:t>는 사회 현상을 파악할 때 필요한 객관적</a:t>
            </a:r>
            <a:r>
              <a:rPr lang="en-US" altLang="ko-KR" sz="2400" b="1" dirty="0"/>
              <a:t>․</a:t>
            </a:r>
            <a:r>
              <a:rPr lang="ko-KR" altLang="en-US" sz="2400" b="1" dirty="0"/>
              <a:t>중립적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정보를 </a:t>
            </a:r>
            <a:r>
              <a:rPr lang="ko-KR" altLang="en-US" sz="2400" b="1" dirty="0"/>
              <a:t>제공한다</a:t>
            </a:r>
            <a:r>
              <a:rPr lang="en-US" altLang="ko-KR" sz="2400" b="1" dirty="0"/>
              <a:t>. </a:t>
            </a:r>
            <a:endParaRPr lang="ko-KR" altLang="en-US" sz="2400" b="1" dirty="0"/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통계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5. </a:t>
            </a:r>
            <a:r>
              <a:rPr lang="ko-KR" altLang="en-US" sz="2400" b="1" dirty="0"/>
              <a:t>우리나라는 정보가 곧 돈으로 통하는 시대에 접어들었고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그 </a:t>
            </a:r>
            <a:r>
              <a:rPr lang="ko-KR" altLang="en-US" sz="2400" b="1" dirty="0"/>
              <a:t>때문에 정확한 </a:t>
            </a:r>
            <a:r>
              <a:rPr lang="en-US" altLang="ko-KR" sz="2400" b="1" dirty="0" smtClean="0"/>
              <a:t>(         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의 근거를 제공하는 통계 </a:t>
            </a:r>
            <a:r>
              <a:rPr lang="ko-KR" altLang="en-US" sz="2400" b="1" dirty="0" smtClean="0"/>
              <a:t>자료의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중요성은 </a:t>
            </a:r>
            <a:r>
              <a:rPr lang="ko-KR" altLang="en-US" sz="2400" b="1" dirty="0"/>
              <a:t>점점 더 커지고 있다</a:t>
            </a:r>
            <a:r>
              <a:rPr lang="en-US" altLang="ko-KR" sz="2400" b="1" dirty="0"/>
              <a:t>. </a:t>
            </a:r>
            <a:endParaRPr lang="ko-KR" altLang="en-US" sz="2400" b="1" dirty="0"/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사실 판단</a:t>
            </a:r>
          </a:p>
        </p:txBody>
      </p:sp>
      <p:pic>
        <p:nvPicPr>
          <p:cNvPr id="15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310575"/>
            <a:ext cx="2448272" cy="1218627"/>
          </a:xfrm>
          <a:prstGeom prst="rect">
            <a:avLst/>
          </a:prstGeom>
          <a:noFill/>
        </p:spPr>
      </p:pic>
      <p:pic>
        <p:nvPicPr>
          <p:cNvPr id="22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204864"/>
            <a:ext cx="2448272" cy="1218627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사회 현상의 분석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모서리가 둥근 직사각형 23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284" y="1413814"/>
            <a:ext cx="883822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6. </a:t>
            </a:r>
            <a:r>
              <a:rPr lang="en-US" altLang="ko-KR" sz="2400" b="1" dirty="0" smtClean="0"/>
              <a:t>(      ) </a:t>
            </a:r>
            <a:r>
              <a:rPr lang="ko-KR" altLang="en-US" sz="2400" b="1" dirty="0"/>
              <a:t>자료는 유용한 정보를 제공하지만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그것을 잘못 </a:t>
            </a:r>
            <a:r>
              <a:rPr lang="ko-KR" altLang="en-US" sz="2400" b="1" dirty="0" smtClean="0"/>
              <a:t>선택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하거나 </a:t>
            </a:r>
            <a:r>
              <a:rPr lang="ko-KR" altLang="en-US" sz="2400" b="1" dirty="0"/>
              <a:t>해석하여 사용할 경우 위험한 결과를 초래할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통계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7. </a:t>
            </a:r>
            <a:r>
              <a:rPr lang="ko-KR" altLang="en-US" sz="2400" b="1" dirty="0"/>
              <a:t>우리는 사회 현상을 파악할 수 있는 자료를 </a:t>
            </a:r>
            <a:r>
              <a:rPr lang="en-US" altLang="ko-KR" sz="2400" b="1" dirty="0" smtClean="0"/>
              <a:t>(         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이고 </a:t>
            </a:r>
            <a:r>
              <a:rPr lang="ko-KR" altLang="en-US" sz="2400" b="1" dirty="0" smtClean="0"/>
              <a:t>    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(         )</a:t>
            </a:r>
            <a:r>
              <a:rPr lang="ko-KR" altLang="en-US" sz="2400" b="1" dirty="0"/>
              <a:t>으로 분석하고 해석할 수 있는 능력을 길러야 한다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합리적</a:t>
            </a:r>
            <a:r>
              <a:rPr lang="en-US" altLang="ko-KR" sz="2400" b="1" dirty="0">
                <a:solidFill>
                  <a:srgbClr val="FF0000"/>
                </a:solidFill>
              </a:rPr>
              <a:t>, </a:t>
            </a:r>
            <a:r>
              <a:rPr lang="ko-KR" altLang="en-US" sz="2400" b="1" dirty="0">
                <a:solidFill>
                  <a:srgbClr val="FF0000"/>
                </a:solidFill>
              </a:rPr>
              <a:t>비판적</a:t>
            </a:r>
          </a:p>
        </p:txBody>
      </p:sp>
      <p:pic>
        <p:nvPicPr>
          <p:cNvPr id="14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245053"/>
            <a:ext cx="2448272" cy="1218627"/>
          </a:xfrm>
          <a:prstGeom prst="rect">
            <a:avLst/>
          </a:prstGeom>
          <a:noFill/>
        </p:spPr>
      </p:pic>
      <p:pic>
        <p:nvPicPr>
          <p:cNvPr id="19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3806" y="4509119"/>
            <a:ext cx="3384376" cy="1218627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사회 현상의 분석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모서리가 둥근 직사각형 20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763688" y="2967335"/>
            <a:ext cx="6408712" cy="461665"/>
            <a:chOff x="1249346" y="2967335"/>
            <a:chExt cx="6775841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1616476" y="2967335"/>
              <a:ext cx="6408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0"/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사회 현상의 평가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에</a:t>
              </a: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대해 </a:t>
              </a:r>
              <a:r>
                <a:rPr lang="ko-KR" altLang="en-US" sz="2400" b="1" dirty="0">
                  <a:latin typeface="맑은 고딕" pitchFamily="50" charset="-127"/>
                  <a:ea typeface="맑은 고딕" pitchFamily="50" charset="-127"/>
                </a:rPr>
                <a:t>수업합니다</a:t>
              </a:r>
              <a:r>
                <a:rPr lang="en-US" altLang="ko-KR" sz="2400" b="1" dirty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2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1249346" y="3058392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맑은 고딕" pitchFamily="50" charset="-127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672" y="3050838"/>
            <a:ext cx="212576" cy="200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0476" y="2924944"/>
            <a:ext cx="4661844" cy="724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 </a:t>
            </a:r>
            <a:r>
              <a:rPr lang="ko-KR" altLang="en-US" b="1" dirty="0"/>
              <a:t>통계</a:t>
            </a:r>
            <a:r>
              <a:rPr lang="en-US" altLang="ko-KR" b="1" dirty="0"/>
              <a:t>, </a:t>
            </a:r>
            <a:r>
              <a:rPr lang="ko-KR" altLang="en-US" b="1" dirty="0"/>
              <a:t>지도</a:t>
            </a:r>
            <a:r>
              <a:rPr lang="en-US" altLang="ko-KR" b="1" dirty="0"/>
              <a:t>, </a:t>
            </a:r>
            <a:r>
              <a:rPr lang="ko-KR" altLang="en-US" b="1" dirty="0"/>
              <a:t>신문 기사 등 다양한 자료를 </a:t>
            </a:r>
            <a:endParaRPr lang="en-US" altLang="ko-KR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활용하여 </a:t>
            </a:r>
            <a:r>
              <a:rPr lang="ko-KR" altLang="en-US" b="1" dirty="0"/>
              <a:t>사회 현상을 분석할 수 있다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사회 현상의 분석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(28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4970551"/>
            <a:ext cx="7848872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위의 자료들은 각각 어떤 사회 현상을 분석할 때 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사용할까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?</a:t>
            </a:r>
            <a:endParaRPr lang="ko-KR" altLang="en-US" sz="24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" name="Picture 4" descr="C:\Users\ygp\Desktop\나침반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000236"/>
            <a:ext cx="504056" cy="50405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71600" y="428380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ea typeface="나눔고딕 ExtraBold"/>
              </a:rPr>
              <a:t>▲ 통계</a:t>
            </a:r>
            <a:endParaRPr lang="ko-KR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95936" y="42930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ea typeface="나눔고딕 ExtraBold"/>
              </a:rPr>
              <a:t>▲ 지도</a:t>
            </a:r>
            <a:endParaRPr lang="ko-KR" alt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32240" y="4293096"/>
            <a:ext cx="1487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ea typeface="나눔고딕 ExtraBold"/>
              </a:rPr>
              <a:t>▲ 신문 기사</a:t>
            </a:r>
            <a:endParaRPr lang="ko-KR" altLang="en-US" b="1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3" y="1503180"/>
            <a:ext cx="8718487" cy="27899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1124744"/>
            <a:ext cx="8640960" cy="1821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사회 현상을 파악할 수 있는 자료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양적 자료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통계 자료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정량적 자료</a:t>
            </a:r>
            <a:r>
              <a:rPr lang="en-US" altLang="ko-KR" sz="2400" b="1" dirty="0"/>
              <a:t>): </a:t>
            </a:r>
            <a:r>
              <a:rPr lang="ko-KR" altLang="en-US" sz="2400" b="1" dirty="0"/>
              <a:t>수치로 측정값을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표시할 </a:t>
            </a:r>
            <a:r>
              <a:rPr lang="ko-KR" altLang="en-US" sz="2400" b="1" dirty="0"/>
              <a:t>수 있는 것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질적 자료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정성적 자료</a:t>
            </a:r>
            <a:r>
              <a:rPr lang="en-US" altLang="ko-KR" sz="2400" b="1" dirty="0"/>
              <a:t>): </a:t>
            </a:r>
            <a:r>
              <a:rPr lang="ko-KR" altLang="en-US" sz="2400" b="1" dirty="0"/>
              <a:t>수치로 측정이 불가능한 것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(28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사회 현상의 분석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모서리가 둥근 직사각형 25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33" y="3417162"/>
            <a:ext cx="8761655" cy="25321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59632" y="5956596"/>
            <a:ext cx="3024336" cy="37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700" b="1" dirty="0"/>
              <a:t>▲ 어느 고등학생의 일기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96136" y="5949280"/>
            <a:ext cx="2669454" cy="37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700" b="1" dirty="0" smtClean="0"/>
              <a:t>▲ 어느 주부의 가계부</a:t>
            </a:r>
            <a:endParaRPr lang="ko-KR" altLang="en-US" sz="17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5021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(29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2" name="직사각형 1"/>
          <p:cNvSpPr/>
          <p:nvPr/>
        </p:nvSpPr>
        <p:spPr>
          <a:xfrm>
            <a:off x="323528" y="1340768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2</a:t>
            </a:r>
            <a:r>
              <a:rPr lang="en-US" altLang="ko-KR" sz="2400" b="1" dirty="0">
                <a:solidFill>
                  <a:srgbClr val="0070C0"/>
                </a:solidFill>
              </a:rPr>
              <a:t>. </a:t>
            </a:r>
            <a:r>
              <a:rPr lang="ko-KR" altLang="en-US" sz="2400" b="1" dirty="0">
                <a:solidFill>
                  <a:srgbClr val="0070C0"/>
                </a:solidFill>
              </a:rPr>
              <a:t>통계 자료의 중요성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통계의 활용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사실 판단의 기초 자료 → 정부 정책의 </a:t>
            </a:r>
            <a:r>
              <a:rPr lang="ko-KR" altLang="en-US" sz="2400" b="1" dirty="0" smtClean="0"/>
              <a:t>수립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및 평가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사회 현상의 연구 및 분석 등에 활용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통계의 중요성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지식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정보의 가치가 날로 높아지는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상황에서 </a:t>
            </a:r>
            <a:r>
              <a:rPr lang="ko-KR" altLang="en-US" sz="2400" b="1" dirty="0"/>
              <a:t>사회적 자원으로 인식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사회 현상의 분석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149080"/>
            <a:ext cx="4288325" cy="231167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719" y="4480612"/>
            <a:ext cx="2667199" cy="18287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(29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899592" y="1124744"/>
            <a:ext cx="79208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600" b="1" dirty="0"/>
              <a:t>풍속화에 드러난 조선 시대의 사회상</a:t>
            </a:r>
            <a:endParaRPr lang="ko-KR" altLang="en-US" sz="2600" dirty="0"/>
          </a:p>
        </p:txBody>
      </p:sp>
      <p:sp>
        <p:nvSpPr>
          <p:cNvPr id="18" name="직사각형 17"/>
          <p:cNvSpPr/>
          <p:nvPr/>
        </p:nvSpPr>
        <p:spPr>
          <a:xfrm>
            <a:off x="146475" y="1772816"/>
            <a:ext cx="8818013" cy="456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fontAlgn="base">
              <a:lnSpc>
                <a:spcPct val="120000"/>
              </a:lnSpc>
            </a:pPr>
            <a:r>
              <a:rPr lang="en-US" altLang="ko-KR" sz="2200" b="1" dirty="0" smtClean="0"/>
              <a:t> </a:t>
            </a:r>
            <a:r>
              <a:rPr lang="ko-KR" altLang="en-US" sz="2200" b="1" dirty="0"/>
              <a:t>우리는 그림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소설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일기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가계부 등 개인의 일상을 반영한 질적 자료를 이용하여 사회 현상을 이해할 수 있다</a:t>
            </a:r>
            <a:r>
              <a:rPr lang="en-US" altLang="ko-KR" sz="2200" b="1" dirty="0"/>
              <a:t>. </a:t>
            </a:r>
            <a:r>
              <a:rPr lang="ko-KR" altLang="en-US" sz="2200" b="1" dirty="0"/>
              <a:t>조선 후기의 화가 김홍도의‘씨름’은 조선 사회의 모습을 잘 보여 주고 있다</a:t>
            </a:r>
            <a:r>
              <a:rPr lang="en-US" altLang="ko-KR" sz="2200" b="1" dirty="0"/>
              <a:t>. </a:t>
            </a:r>
            <a:r>
              <a:rPr lang="ko-KR" altLang="en-US" sz="2200" b="1" dirty="0"/>
              <a:t>단오 때 씨름 경기가 열렸다거나 많은 사람이 씨름 경기를 흥미롭게 지켜보았다는 점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구경꾼을 대상으로 먹을 것을 파는 상인이 있었다는 점 등은 오늘날과 크게 다르지 않다</a:t>
            </a:r>
            <a:r>
              <a:rPr lang="en-US" altLang="ko-KR" sz="2200" b="1" dirty="0"/>
              <a:t>. </a:t>
            </a:r>
            <a:r>
              <a:rPr lang="ko-KR" altLang="en-US" sz="2200" b="1" dirty="0"/>
              <a:t>그러나 모래로 만든 경기장이 아니고 경기에 심판이 없다는 점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특히 그림에 나오는 등장인물을 살펴보면 여성은 없고 모두 남성이라는 점은 오늘날과 크게 다르다는 것을 알 수 있다</a:t>
            </a:r>
            <a:r>
              <a:rPr lang="en-US" altLang="ko-KR" sz="2200" b="1" dirty="0"/>
              <a:t>. </a:t>
            </a:r>
            <a:r>
              <a:rPr lang="ko-KR" altLang="en-US" sz="2200" b="1" dirty="0"/>
              <a:t>조선 후기에는 신랑 신부가 얼굴도 보지 못한 채 결혼할 정도로 남녀의 내외</a:t>
            </a:r>
            <a:r>
              <a:rPr lang="en-US" altLang="ko-KR" sz="2200" b="1" dirty="0"/>
              <a:t>(</a:t>
            </a:r>
            <a:r>
              <a:rPr lang="ko-KR" altLang="en-US" sz="2200" b="1" dirty="0"/>
              <a:t>內外</a:t>
            </a:r>
            <a:r>
              <a:rPr lang="en-US" altLang="ko-KR" sz="2200" b="1" dirty="0"/>
              <a:t>)</a:t>
            </a:r>
            <a:r>
              <a:rPr lang="ko-KR" altLang="en-US" sz="2200" b="1" dirty="0"/>
              <a:t>를 가리는 법도가 엄했기 때문에 남녀가 제각기 단오를 즐길 수밖에 없었다</a:t>
            </a:r>
            <a:r>
              <a:rPr lang="en-US" altLang="ko-KR" sz="2200" b="1" dirty="0"/>
              <a:t>. </a:t>
            </a:r>
            <a:r>
              <a:rPr lang="ko-KR" altLang="en-US" sz="2200" b="1" dirty="0"/>
              <a:t> </a:t>
            </a:r>
            <a:r>
              <a:rPr lang="ko-KR" altLang="en-US" sz="2200" b="1" dirty="0" smtClean="0"/>
              <a:t>                              </a:t>
            </a:r>
            <a:r>
              <a:rPr lang="en-US" altLang="ko-KR" sz="2200" b="1" dirty="0" smtClean="0"/>
              <a:t>- </a:t>
            </a:r>
            <a:r>
              <a:rPr lang="ko-KR" altLang="en-US" sz="2200" b="1" dirty="0"/>
              <a:t>오주석</a:t>
            </a:r>
            <a:r>
              <a:rPr lang="en-US" altLang="ko-KR" sz="2200" b="1" dirty="0" smtClean="0"/>
              <a:t>, “</a:t>
            </a:r>
            <a:r>
              <a:rPr lang="ko-KR" altLang="en-US" sz="2200" b="1" dirty="0" smtClean="0"/>
              <a:t>한국의 미 특강” </a:t>
            </a:r>
            <a:r>
              <a:rPr lang="en-US" altLang="ko-KR" sz="2200" b="1" dirty="0" smtClean="0"/>
              <a:t>-</a:t>
            </a:r>
            <a:endParaRPr lang="ko-KR" altLang="en-US" sz="2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사회 현상의 분석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모서리가 둥근 직사각형 19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0980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(29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사회 현상의 분석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899592" y="1124744"/>
            <a:ext cx="79208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600" b="1" dirty="0"/>
              <a:t>풍속화에 드러난 조선 시대의 사회상</a:t>
            </a:r>
            <a:endParaRPr lang="ko-KR" altLang="en-US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5652120" y="6021288"/>
            <a:ext cx="221368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b="1" dirty="0" smtClean="0"/>
              <a:t>◀ 김홍도의 </a:t>
            </a:r>
            <a:r>
              <a:rPr lang="en-US" altLang="ko-KR" b="1" dirty="0" smtClean="0"/>
              <a:t>‘</a:t>
            </a:r>
            <a:r>
              <a:rPr lang="ko-KR" altLang="en-US" b="1" dirty="0" smtClean="0"/>
              <a:t>씨름</a:t>
            </a:r>
            <a:r>
              <a:rPr lang="en-US" altLang="ko-KR" b="1" dirty="0" smtClean="0"/>
              <a:t>’</a:t>
            </a:r>
            <a:endParaRPr lang="ko-KR" altLang="en-US" b="1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117" y="1735640"/>
            <a:ext cx="3906995" cy="486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07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(29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290491" y="1857013"/>
            <a:ext cx="8818013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활동① 풍속화 이외에 조선 시대의 사회상을 알 수 있는 </a:t>
            </a:r>
            <a:r>
              <a:rPr lang="ko-KR" altLang="en-US" sz="2400" b="1" dirty="0" smtClean="0"/>
              <a:t>자료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</a:t>
            </a:r>
            <a:r>
              <a:rPr lang="ko-KR" altLang="en-US" sz="2400" b="1" dirty="0" smtClean="0"/>
              <a:t>에는 </a:t>
            </a:r>
            <a:r>
              <a:rPr lang="ko-KR" altLang="en-US" sz="2400" b="1" dirty="0"/>
              <a:t>어떤 것이 있는지 찾아보자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3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조선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시대에 발간된 역사서나 소설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시 등의 문학 작품과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개인이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작성한 일기 등을 통해 파악할 수 있다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활동② </a:t>
            </a:r>
            <a:r>
              <a:rPr lang="en-US" altLang="ko-KR" sz="2400" b="1" dirty="0"/>
              <a:t>100</a:t>
            </a:r>
            <a:r>
              <a:rPr lang="ko-KR" altLang="en-US" sz="2400" b="1" dirty="0"/>
              <a:t>년 후의 사람들이 오늘날 우리 사회를 </a:t>
            </a:r>
            <a:r>
              <a:rPr lang="ko-KR" altLang="en-US" sz="2400" b="1" dirty="0" smtClean="0"/>
              <a:t>연구한다고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가정할 때 어떤 질적 자료를 활용하게 될지 토의해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3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‘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장기하와 얼굴들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’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의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‘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싸구려 커피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’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라는 노래를 통해 청년 실업이 심각했던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2000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년대의 사회상을 엿볼 수 있고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누구나 커피를 즐겨 마셨다는 점도 파악할 수 있다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사회 현상의 분석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899592" y="1124744"/>
            <a:ext cx="79208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600" b="1" dirty="0"/>
              <a:t>풍속화에 드러난 조선 시대의 사회상</a:t>
            </a:r>
            <a:endParaRPr lang="ko-KR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006799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5021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(30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2" name="직사각형 1"/>
          <p:cNvSpPr/>
          <p:nvPr/>
        </p:nvSpPr>
        <p:spPr>
          <a:xfrm>
            <a:off x="323528" y="1236349"/>
            <a:ext cx="8640960" cy="2264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통계 오류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누군가의 의도적 조작으로 통계의 해석 방향이 달라질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수 </a:t>
            </a:r>
            <a:r>
              <a:rPr lang="ko-KR" altLang="en-US" sz="2400" b="1" dirty="0"/>
              <a:t>있음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통계를 해석하는 사람의 사소한 실수가 엄청난 오류를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초래</a:t>
            </a:r>
            <a:endParaRPr lang="ko-KR" alt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사회 현상의 분석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6294001"/>
            <a:ext cx="3578217" cy="37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700" b="1" dirty="0" smtClean="0"/>
              <a:t>▲ 고등학생의 월평균 용돈 액수</a:t>
            </a:r>
            <a:endParaRPr lang="ko-KR" altLang="en-US" sz="17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99" y="3749162"/>
            <a:ext cx="7471925" cy="248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02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697</Words>
  <Application>Microsoft Office PowerPoint</Application>
  <PresentationFormat>화면 슬라이드 쇼(4:3)</PresentationFormat>
  <Paragraphs>113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ygp</dc:creator>
  <cp:lastModifiedBy>김영권</cp:lastModifiedBy>
  <cp:revision>309</cp:revision>
  <dcterms:created xsi:type="dcterms:W3CDTF">2013-04-05T04:18:36Z</dcterms:created>
  <dcterms:modified xsi:type="dcterms:W3CDTF">2014-02-21T13:27:09Z</dcterms:modified>
</cp:coreProperties>
</file>