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92" r:id="rId7"/>
    <p:sldId id="278" r:id="rId8"/>
    <p:sldId id="293" r:id="rId9"/>
    <p:sldId id="294" r:id="rId10"/>
    <p:sldId id="295" r:id="rId11"/>
    <p:sldId id="296" r:id="rId12"/>
    <p:sldId id="298" r:id="rId13"/>
    <p:sldId id="266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세상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사실 판단과 가치 판단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2204864"/>
            <a:ext cx="88180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지리산 케이블카 사업에 찬성하는 이유와 반대하는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이유를 </a:t>
            </a:r>
            <a:r>
              <a:rPr lang="ko-KR" altLang="en-US" sz="2400" b="1" dirty="0"/>
              <a:t>사실 판단과 가치 판단으로 구분하여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케이블카 사업에 대한 찬성과 반대의 의견들 중에서 객관적인 근거가 뒷받침되고 참과 거짓이 분명한 것은 사실 판단으로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참과 거짓이 분명하지 못하고 관련된 문제에서 정답을 찾기가 어려운 것은 가치 판단으로 구분하도록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9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512" y="2148761"/>
            <a:ext cx="881801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지방 자치 단체들이 제출한 케이블카 사업 계획에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국립 공원 위원회가 부적격 판정을 내린 배경을 알아보자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부적격 판정 사례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구례군 케이블카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산동 온천 지구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~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성삼재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~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노고단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계획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① 상부 정류장 예정지가 생태 경관 보전 지역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국립 공원 특별 보호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 구역 안에 위치 → 환경부 제시 기준 중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환경성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항목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위반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②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성삼재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도로 폐쇄 계획은 전라북도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뱀사골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주민들의 동의 없이는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실현 불가능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남원시에서는 폐쇄 계획에 이미 반대 입장을 공식화함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③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노고단은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연간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만 명이 찾는 지역으로 케이블카 이용객과 도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보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탐방객의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동선 분리는 현실적으로 불가능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512" y="2148761"/>
            <a:ext cx="88180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③ 사실 판단과 가치 판단을 달리하는 집단이 대립한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    </a:t>
            </a:r>
            <a:r>
              <a:rPr lang="ko-KR" altLang="en-US" sz="2400" b="1" dirty="0"/>
              <a:t>사례가 더 있는지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조사해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방사성 폐기물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처분장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유치를 둘러싼 지방 자치 단체와 환경 단체 간의 갈등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동중국해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남서부에 위치한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센카쿠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열도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중국명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댜오위다오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를 둘러싼 일본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대만의 영유권 분쟁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2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78400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객관적인 근거가 뒷받침되므로 참과 거짓이 </a:t>
            </a:r>
            <a:r>
              <a:rPr lang="ko-KR" altLang="en-US" sz="2400" b="1" dirty="0" smtClean="0"/>
              <a:t>분명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관련된 문제의 정답이 하나이다</a:t>
            </a:r>
            <a:r>
              <a:rPr lang="en-US" altLang="ko-KR" sz="2400" b="1" dirty="0" smtClean="0"/>
              <a:t>.</a:t>
            </a: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사실 판단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좋고 나쁨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옳고 그름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아름다움과 추함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고귀함과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저속함 등 사람의 주관적 가치에 따라 현상을 파악하는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것으로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관련된 문제에서 정답을 찾기가 어렵다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가치 판단</a:t>
            </a:r>
          </a:p>
        </p:txBody>
      </p:sp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29200"/>
            <a:ext cx="2448272" cy="1218627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2448272" cy="121862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사회적 논쟁이 발생한 경우 우리는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)</a:t>
            </a:r>
            <a:r>
              <a:rPr lang="ko-KR" altLang="en-US" sz="2400" b="1" dirty="0"/>
              <a:t>을 분석하여 그것이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사실 </a:t>
            </a:r>
            <a:r>
              <a:rPr lang="ko-KR" altLang="en-US" sz="2400" b="1" dirty="0"/>
              <a:t>판단에서 비롯한 것인지 가치 판단에서 비롯한 </a:t>
            </a:r>
            <a:r>
              <a:rPr lang="ko-KR" altLang="en-US" sz="2400" b="1" dirty="0" smtClean="0"/>
              <a:t>것인지를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구분해야 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쟁점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 ) </a:t>
            </a:r>
            <a:r>
              <a:rPr lang="ko-KR" altLang="en-US" sz="2400" b="1" dirty="0"/>
              <a:t>간의 충돌은 객관적이고 신뢰할 만한 자료가 있으면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해결할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사실 판단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01208"/>
            <a:ext cx="2448272" cy="12186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442" y="2625997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가치 판단의 차이에서 발생한 사회적 논쟁은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 smtClean="0"/>
              <a:t>이고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가치를 특수하고 일시적인 가치보다 중시해야 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보편적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영원한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어떤 사회 현상을 대할 때에 개인의 감정이나 가치 </a:t>
            </a:r>
            <a:r>
              <a:rPr lang="ko-KR" altLang="en-US" sz="2400" b="1" dirty="0" smtClean="0"/>
              <a:t>판단을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배제하는 </a:t>
            </a:r>
            <a:r>
              <a:rPr lang="ko-KR" altLang="en-US" sz="2400" b="1" dirty="0"/>
              <a:t>것을 무엇이라고 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가치 중립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924" y="4520239"/>
            <a:ext cx="2448272" cy="12186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13748"/>
            <a:ext cx="3384376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8" y="2967335"/>
            <a:ext cx="6408712" cy="461665"/>
            <a:chOff x="1249346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1647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사회 현상의 분석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24934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7338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사실과 가치의 의미를 이해하고</a:t>
            </a:r>
            <a:r>
              <a:rPr lang="en-US" altLang="ko-KR" b="1" dirty="0"/>
              <a:t>, </a:t>
            </a:r>
            <a:r>
              <a:rPr lang="ko-KR" altLang="en-US" b="1" dirty="0"/>
              <a:t>일상생활에서 일어나는 사례에서 사실과 가치를 </a:t>
            </a:r>
            <a:r>
              <a:rPr lang="ko-KR" altLang="en-US" b="1" dirty="0" smtClean="0"/>
              <a:t>구분하여 </a:t>
            </a:r>
            <a:r>
              <a:rPr lang="ko-KR" altLang="en-US" b="1" dirty="0"/>
              <a:t>비교할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원시림 개발을 둘러싼 서로 상반된 두 사람의 주장에 대한 근거는 각각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949656" cy="312343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71600" y="1640252"/>
            <a:ext cx="18002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벌목으로 목재 산업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조림 사업이 함께 발전하니 원시림 개발과 환경 보전이 조화를 이루게 돼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2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922170" y="1568244"/>
            <a:ext cx="211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벌목하면 원시림 내 원주민 마을의 문화가 파괴돼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개발보다 문화 다양성 유지가 더 중요해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70080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사실과 가치의 의미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있는 그대로의 상태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개인의 감정이나 태도가 </a:t>
            </a:r>
            <a:r>
              <a:rPr lang="ko-KR" altLang="en-US" sz="2400" b="1" dirty="0" smtClean="0"/>
              <a:t>개입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되지 </a:t>
            </a:r>
            <a:r>
              <a:rPr lang="ko-KR" altLang="en-US" sz="2400" b="1" dirty="0"/>
              <a:t>않은 객관적 상태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가치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사람들이 소중하게 생각하여 추구하려는 것</a:t>
            </a:r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판단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어떤 사람의 행동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또는 어떤 사물의 상태에 대해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파악하여 </a:t>
            </a:r>
            <a:r>
              <a:rPr lang="ko-KR" altLang="en-US" sz="2400" b="1" dirty="0"/>
              <a:t>판가름하는 </a:t>
            </a:r>
            <a:r>
              <a:rPr lang="ko-KR" altLang="en-US" sz="2400" b="1" dirty="0" smtClean="0"/>
              <a:t>것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340768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사실 판단과 가치 판단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사실 판단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존재하는 현상을 객관적으로 서술하는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가치 판단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어떤 현상을 주관적으로 평가하여 좋다거나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나쁘다는 </a:t>
            </a:r>
            <a:r>
              <a:rPr lang="ko-KR" altLang="en-US" sz="2400" b="1" dirty="0"/>
              <a:t>식으로 서술하는 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1" y="6300028"/>
            <a:ext cx="25202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ea typeface="나눔고딕 ExtraBold"/>
              </a:rPr>
              <a:t>사실 판단과 가치 판단 ▶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171386"/>
            <a:ext cx="4453466" cy="351809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524328" y="3356992"/>
            <a:ext cx="12851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그래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정말 예뻐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내 마음까지 신선해지네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72000" y="3379058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저 산을 좀 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불타는 듯 붉은색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단풍으로 물들어 있어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052736"/>
            <a:ext cx="8640960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사실 판단과 가치 판단의 불일치 해소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사실 판단의 충돌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객관적이고 신뢰할 만한 자료를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토대로 </a:t>
            </a:r>
            <a:r>
              <a:rPr lang="ko-KR" altLang="en-US" sz="2400" b="1" dirty="0"/>
              <a:t>판단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가치 판단의 충돌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어떤 가치가 우선하는 것인지를 결정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사회적 의사 결정 과정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구성원의 합의를 도출하기 </a:t>
            </a:r>
            <a:r>
              <a:rPr lang="ko-KR" altLang="en-US" sz="2400" b="1" dirty="0" smtClean="0"/>
              <a:t>위하여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노력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의견 수렴 및 정리 → 대안 모색 → 가장 바람직한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대안 </a:t>
            </a:r>
            <a:r>
              <a:rPr lang="ko-KR" altLang="en-US" sz="2400" b="1" dirty="0"/>
              <a:t>선택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90" y="4137451"/>
            <a:ext cx="3023001" cy="22542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86" y="4143545"/>
            <a:ext cx="3023002" cy="2247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6388644"/>
            <a:ext cx="3472369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/>
              <a:t>▲ 신념에 따른 병역 거부 찬성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9502" y="6381328"/>
            <a:ext cx="3184337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/>
              <a:t>▲ 신념에 따른 병역 거부 반대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9986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520" y="2394519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/>
              <a:t> 2010</a:t>
            </a:r>
            <a:r>
              <a:rPr lang="ko-KR" altLang="en-US" sz="2400" b="1" dirty="0"/>
              <a:t>년 </a:t>
            </a:r>
            <a:r>
              <a:rPr lang="ko-KR" altLang="en-US" sz="2400" b="1" dirty="0" err="1"/>
              <a:t>자연공원법</a:t>
            </a:r>
            <a:r>
              <a:rPr lang="ko-KR" altLang="en-US" sz="2400" b="1" dirty="0"/>
              <a:t> 시행령의 개정으로 국립 공원 자연 보존 지구에서도 </a:t>
            </a:r>
            <a:r>
              <a:rPr lang="en-US" altLang="ko-KR" sz="2400" b="1" dirty="0"/>
              <a:t>5km</a:t>
            </a:r>
            <a:r>
              <a:rPr lang="ko-KR" altLang="en-US" sz="2400" b="1" dirty="0"/>
              <a:t>까지는 케이블카를 건설하는 것이 가능해졌다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지리산 인근 지방 자치 단체들은 케이블카가 꺼져 가는 지역 사회의 관광 경기를 되살릴 것이라는 기대감을 가지고 앞다투어 유치 경쟁에 돌입하였다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지방 자치 단체들은 “국가 균형 발전을 위해 케이블카를 설치하자</a:t>
            </a:r>
            <a:r>
              <a:rPr lang="en-US" altLang="ko-KR" sz="2400" b="1" dirty="0" smtClean="0"/>
              <a:t>.”, “</a:t>
            </a:r>
            <a:r>
              <a:rPr lang="ko-KR" altLang="en-US" sz="2400" b="1" dirty="0" smtClean="0"/>
              <a:t>지역 경제를 살리는 길은 케이블카 설치뿐이다</a:t>
            </a:r>
            <a:r>
              <a:rPr lang="en-US" altLang="ko-KR" sz="2400" b="1" dirty="0" smtClean="0"/>
              <a:t>.”</a:t>
            </a:r>
            <a:r>
              <a:rPr lang="ko-KR" altLang="en-US" sz="2400" b="1" dirty="0" smtClean="0"/>
              <a:t>라는 주장을 펼쳤다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79512" y="2145045"/>
            <a:ext cx="88180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/>
              <a:t>그러나 경제 논리를 앞세운 주장에 대응해 일부 환경 </a:t>
            </a:r>
            <a:r>
              <a:rPr lang="ko-KR" altLang="en-US" sz="2400" b="1" dirty="0" smtClean="0"/>
              <a:t>단체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에서는 “</a:t>
            </a:r>
            <a:r>
              <a:rPr lang="ko-KR" altLang="en-US" sz="2400" b="1" dirty="0"/>
              <a:t>많은 생명의 삶의 터전이 훼손되는 것에 적극 반대한다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라는 의견을 밝히고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지금 </a:t>
            </a:r>
            <a:r>
              <a:rPr lang="ko-KR" altLang="en-US" sz="2400" b="1" dirty="0"/>
              <a:t>그대로의 지리산을 보존하는 것이 중요하다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라고 주장하였다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/>
              <a:t>한편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국립 공원 위원회는 </a:t>
            </a:r>
            <a:r>
              <a:rPr lang="en-US" altLang="ko-KR" sz="2400" b="1" dirty="0"/>
              <a:t>2012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26</a:t>
            </a:r>
            <a:r>
              <a:rPr lang="ko-KR" altLang="en-US" sz="2400" b="1" dirty="0"/>
              <a:t>일 지방 자치 단체들이 제출한 지리산 케이블카 사업 계획에 대해 환경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공익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경제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/>
              <a:t>·</a:t>
            </a:r>
            <a:r>
              <a:rPr lang="ko-KR" altLang="en-US" sz="2400" b="1" dirty="0" err="1"/>
              <a:t>기술성</a:t>
            </a:r>
            <a:r>
              <a:rPr lang="ko-KR" altLang="en-US" sz="2400" b="1" dirty="0"/>
              <a:t> 등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개 기준으로 심사하여 모두 부적격 판정을 내렸다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각 지방 자치 단체들의 계획안이 환경부가 제시한 기준에서 벗어난 것으로 판단하였기 때문이다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       </a:t>
            </a:r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    - ‘</a:t>
            </a:r>
            <a:r>
              <a:rPr lang="ko-KR" altLang="en-US" sz="2400" b="1" dirty="0" smtClean="0"/>
              <a:t>월간 </a:t>
            </a:r>
            <a:r>
              <a:rPr lang="ko-KR" altLang="en-US" sz="2400" b="1" dirty="0"/>
              <a:t>산’</a:t>
            </a:r>
            <a:r>
              <a:rPr lang="en-US" altLang="ko-KR" sz="2400" b="1" dirty="0"/>
              <a:t>, 2012. 8. -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89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지리산 </a:t>
            </a:r>
            <a:r>
              <a:rPr lang="ko-KR" altLang="en-US" sz="2600" b="1" dirty="0"/>
              <a:t>국립 공원 내 케이블카 사업을 통해 본 사실 판단과 가치 판단</a:t>
            </a:r>
            <a:endParaRPr lang="ko-KR" alt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사실 판단과 가치 판단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82" y="5376670"/>
            <a:ext cx="3960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▲ 지리산 케이블카 사업에 찬성하는 지방 자치 단체와 지역 주민들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80657" y="5376670"/>
            <a:ext cx="3939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▲ 지리산 정상에서 케이블카 반대 운동을 펼치는 환경 운동가들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986</Words>
  <Application>Microsoft Office PowerPoint</Application>
  <PresentationFormat>화면 슬라이드 쇼(4:3)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285</cp:revision>
  <dcterms:created xsi:type="dcterms:W3CDTF">2013-04-05T04:18:36Z</dcterms:created>
  <dcterms:modified xsi:type="dcterms:W3CDTF">2014-02-21T13:24:36Z</dcterms:modified>
</cp:coreProperties>
</file>