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78" r:id="rId7"/>
    <p:sldId id="282" r:id="rId8"/>
    <p:sldId id="283" r:id="rId9"/>
    <p:sldId id="275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1" r:id="rId18"/>
    <p:sldId id="266" r:id="rId19"/>
    <p:sldId id="271" r:id="rId20"/>
    <p:sldId id="272" r:id="rId21"/>
    <p:sldId id="26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개인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인간과 자연의 공존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2111595"/>
            <a:ext cx="865870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자신이 살고 있는 지역에서 인간과 자연이 </a:t>
            </a:r>
            <a:r>
              <a:rPr lang="ko-KR" altLang="en-US" sz="2400" b="1" dirty="0" smtClean="0"/>
              <a:t>공존하기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위해 노력하는 사례를 조사하여 발표해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하천 및 생태 공원의 조성 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자연환경과의 관계 변화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39219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44824"/>
            <a:ext cx="88027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다음은 </a:t>
            </a:r>
            <a:r>
              <a:rPr lang="ko-KR" altLang="en-US" sz="2400" b="1" dirty="0"/>
              <a:t>인간이 자연환경을 바라보는 서로 다른 관점이 </a:t>
            </a:r>
            <a:r>
              <a:rPr lang="ko-KR" altLang="en-US" sz="2400" b="1" dirty="0" smtClean="0"/>
              <a:t>나타난 </a:t>
            </a:r>
            <a:r>
              <a:rPr lang="ko-KR" altLang="en-US" sz="2400" b="1" dirty="0"/>
              <a:t>만화이다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만화를 보고 인간과 자연이 공존하기 위한 방법을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모색해 </a:t>
            </a:r>
            <a:r>
              <a:rPr lang="ko-KR" altLang="en-US" sz="2400" b="1" dirty="0"/>
              <a:t>본다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자연의 공존을 꿈꾸다</a:t>
            </a:r>
            <a:r>
              <a:rPr lang="en-US" altLang="ko-KR" sz="2600" b="1" dirty="0"/>
              <a:t>!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2" y="3376431"/>
            <a:ext cx="8464820" cy="314891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95536" y="3429000"/>
            <a:ext cx="3816424" cy="28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중국 </a:t>
            </a:r>
            <a:r>
              <a:rPr lang="ko-KR" altLang="en-US" sz="1220" b="1" dirty="0" err="1" smtClean="0">
                <a:latin typeface="맑은 고딕" pitchFamily="50" charset="-127"/>
                <a:ea typeface="맑은 고딕" pitchFamily="50" charset="-127"/>
              </a:rPr>
              <a:t>제나라의</a:t>
            </a:r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전 씨 집안으로 손님이 모여들었다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2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23928" y="3645024"/>
            <a:ext cx="2448272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아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하늘의 은총은 참으로 </a:t>
            </a:r>
            <a:endParaRPr lang="en-US" altLang="ko-KR" sz="122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깊도다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인간을 위해 오곡을 만들고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물고기와 새를 길러 인간에게 쓰이게 해 주시는구나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2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33075" y="4869160"/>
            <a:ext cx="931826" cy="28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50" b="1" dirty="0" smtClean="0">
                <a:latin typeface="맑은 고딕" pitchFamily="50" charset="-127"/>
                <a:ea typeface="맑은 고딕" pitchFamily="50" charset="-127"/>
              </a:rPr>
              <a:t>맞습니다</a:t>
            </a:r>
            <a:r>
              <a:rPr lang="en-US" altLang="ko-KR" sz="1150" b="1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1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96336" y="4725144"/>
            <a:ext cx="792088" cy="28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맞아요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22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71800" y="5249988"/>
            <a:ext cx="1574103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 물고기와 </a:t>
            </a:r>
            <a:endParaRPr lang="en-US" altLang="ko-KR" sz="122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기러기를 </a:t>
            </a:r>
            <a:endParaRPr lang="en-US" altLang="ko-KR" sz="122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선물로 </a:t>
            </a:r>
            <a:endParaRPr lang="en-US" altLang="ko-KR" sz="122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220" b="1" dirty="0" smtClean="0">
                <a:latin typeface="맑은 고딕" pitchFamily="50" charset="-127"/>
                <a:ea typeface="맑은 고딕" pitchFamily="50" charset="-127"/>
              </a:rPr>
              <a:t>가져왔습니다</a:t>
            </a:r>
            <a:r>
              <a:rPr lang="en-US" altLang="ko-KR" sz="122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2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37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27057"/>
            <a:ext cx="262778" cy="3763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66" y="1572377"/>
            <a:ext cx="6364586" cy="506621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923928" y="2092786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어르신의 말씀은 옳지 않습니다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27984" y="1628800"/>
            <a:ext cx="3304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 이때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dirty="0" smtClean="0">
                <a:latin typeface="맑은 고딕" pitchFamily="50" charset="-127"/>
                <a:ea typeface="맑은 고딕" pitchFamily="50" charset="-127"/>
              </a:rPr>
              <a:t>포 씨의 열두 살 난 아들이 나서며 말했다</a:t>
            </a:r>
            <a:r>
              <a:rPr lang="en-US" altLang="ko-KR" sz="11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271592" y="2147952"/>
            <a:ext cx="13247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천지 만물은 모두 우리들의 동료입니다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동료 사이에 귀천은 없습니다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다만 크고 작은 차이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지혜와 힘의 차이에 따라 서로 잡아먹고 있을 뿐이지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다른 것에 사용되기 위해 만들어진 것은 아닙니다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29745" y="4439434"/>
            <a:ext cx="15741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인간이 제멋대로 먹을 수 있는 것을 잡아먹을 따름이지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하늘이 인간에게 먹이기 위해 그것을 만든 것은 아닙니다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436096" y="4405898"/>
            <a:ext cx="223224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 모기가 인간의 피를 빨고</a:t>
            </a:r>
            <a:r>
              <a:rPr lang="en-US" altLang="ko-KR" sz="9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호랑이와 늑대가 동물을 잡아먹는다고 해서</a:t>
            </a:r>
            <a:r>
              <a:rPr lang="en-US" altLang="ko-KR" sz="9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하늘이 모기를 위하여 인간을 만들고</a:t>
            </a:r>
            <a:r>
              <a:rPr lang="en-US" altLang="ko-KR" sz="95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50" b="1" dirty="0" smtClean="0">
                <a:latin typeface="맑은 고딕" pitchFamily="50" charset="-127"/>
                <a:ea typeface="맑은 고딕" pitchFamily="50" charset="-127"/>
              </a:rPr>
              <a:t>호랑이와 늑대를 위해서 동물을 만든 것은 아니지요</a:t>
            </a:r>
            <a:r>
              <a:rPr lang="en-US" altLang="ko-KR" sz="95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9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55576" y="1052736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자연의 공존을 꿈꾸다</a:t>
            </a:r>
            <a:r>
              <a:rPr lang="en-US" altLang="ko-KR" sz="2600" b="1" dirty="0"/>
              <a:t>!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3497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806" y="1259460"/>
            <a:ext cx="262778" cy="3763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3" name="직사각형 2"/>
          <p:cNvSpPr/>
          <p:nvPr/>
        </p:nvSpPr>
        <p:spPr>
          <a:xfrm>
            <a:off x="323528" y="1916832"/>
            <a:ext cx="8496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인간과 자연의 관계를 바라보는 전 씨와 포 씨 </a:t>
            </a:r>
            <a:r>
              <a:rPr lang="ko-KR" altLang="en-US" sz="2400" b="1" dirty="0" smtClean="0"/>
              <a:t>아들의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관점의 차이점을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씨는 모든 자연이 인간을 위해 존재한다고 보고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인간에 의한 자연의 적극적인 이용을 중시한다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반면 포 씨 아들은 자연은 그 자체로 소중한 가치를 지니고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자연이 인간을 위해서 존재하는 것이 아니라고 보고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인간과 자연을 함께 공존하는 관계로 보고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7584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자연의 공존을 꿈꾸다</a:t>
            </a:r>
            <a:r>
              <a:rPr lang="en-US" altLang="ko-KR" sz="2600" b="1" dirty="0"/>
              <a:t>!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876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806" y="1259460"/>
            <a:ext cx="262778" cy="37630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27584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자연의 공존을 꿈꾸다</a:t>
            </a:r>
            <a:r>
              <a:rPr lang="en-US" altLang="ko-KR" sz="2600" b="1" dirty="0"/>
              <a:t>!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3" name="직사각형 2"/>
          <p:cNvSpPr/>
          <p:nvPr/>
        </p:nvSpPr>
        <p:spPr>
          <a:xfrm>
            <a:off x="323528" y="19127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ko-KR" altLang="en-US" sz="2400" b="1" dirty="0" err="1"/>
              <a:t>모둠별로</a:t>
            </a:r>
            <a:r>
              <a:rPr lang="ko-KR" altLang="en-US" sz="2400" b="1" dirty="0"/>
              <a:t> 전 씨와 포 씨 아들의 역할을 나누어 맡아 </a:t>
            </a:r>
            <a:r>
              <a:rPr lang="ko-KR" altLang="en-US" sz="2400" b="1" dirty="0" smtClean="0"/>
              <a:t>역할극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을 </a:t>
            </a:r>
            <a:r>
              <a:rPr lang="ko-KR" altLang="en-US" sz="2400" b="1" dirty="0"/>
              <a:t>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인간과 자연이 공존하기 위한 바람직한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자연관은 </a:t>
            </a:r>
            <a:r>
              <a:rPr lang="ko-KR" altLang="en-US" sz="2400" b="1" dirty="0"/>
              <a:t>무엇인지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7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357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2078145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사례를 읽고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내가 지향하는 </a:t>
            </a:r>
            <a:r>
              <a:rPr lang="ko-KR" altLang="en-US" sz="2400" b="1" dirty="0" smtClean="0"/>
              <a:t>가치는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무엇이고 </a:t>
            </a:r>
            <a:r>
              <a:rPr lang="ko-KR" altLang="en-US" sz="2400" b="1" dirty="0"/>
              <a:t>어떤 행동을 실천에 옮겨야 하는지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학교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폭력은 학생들이 교우 관계에서 다른 사람을 인정하고 존중하는 자세를 갖추지 못할 경우 발생한다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교우 관계에서 지향해야 하는 가치는 인간 존중의 자세이다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이를 위해서는 친구들과 마음을 터놓고 이야기 하는 것부터 시작하여 서로를 이해하기 위한 노력을 해야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1247148"/>
            <a:ext cx="786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청소년의 바람직한 교우 관계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형성 방식은 무엇인가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652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357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2078145"/>
            <a:ext cx="8532440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에서 파악되는 핵심 쟁점을 오프라인과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온라인에서의 </a:t>
            </a:r>
            <a:r>
              <a:rPr lang="ko-KR" altLang="en-US" sz="2400" b="1" dirty="0"/>
              <a:t>사회적 관계 형성 방식으로 정리해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87888"/>
              </p:ext>
            </p:extLst>
          </p:nvPr>
        </p:nvGraphicFramePr>
        <p:xfrm>
          <a:off x="698638" y="3434951"/>
          <a:ext cx="7689786" cy="2030615"/>
        </p:xfrm>
        <a:graphic>
          <a:graphicData uri="http://schemas.openxmlformats.org/drawingml/2006/table">
            <a:tbl>
              <a:tblPr/>
              <a:tblGrid>
                <a:gridCol w="3945370"/>
                <a:gridCol w="3744416"/>
              </a:tblGrid>
              <a:tr h="64758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오프라인에서의 사회적 관계 형성 방식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온라인에서의 사회적 관계 형성 방식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1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 [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1]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학교 폭력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 [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3]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청소년 </a:t>
                      </a:r>
                      <a:r>
                        <a:rPr lang="ko-KR" altLang="en-US" sz="1700" b="1" kern="0" spc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멘토링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봉사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활동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 [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2]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휴대 전화 </a:t>
                      </a:r>
                      <a:r>
                        <a:rPr lang="ko-KR" altLang="en-US" sz="1700" b="1" kern="0" spc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대화창을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통한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언어폭력</a:t>
                      </a: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 [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자료</a:t>
                      </a:r>
                      <a:r>
                        <a:rPr lang="en-US" altLang="ko-KR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4]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 가상 공간에서의 </a:t>
                      </a:r>
                      <a:r>
                        <a:rPr lang="ko-KR" altLang="en-US" sz="17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사회적 </a:t>
                      </a:r>
                      <a:r>
                        <a:rPr lang="ko-KR" altLang="en-US" sz="17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755576" y="1247148"/>
            <a:ext cx="786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청소년의 바람직한 교우 관계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형성 방식은 무엇인가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5302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357" y="282134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2078145"/>
            <a:ext cx="865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청소년의 바람직한 교우 관계 형성 방식에 대한 자신의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견해를</a:t>
            </a:r>
            <a:r>
              <a:rPr lang="ko-KR" altLang="en-US" sz="2400" b="1" dirty="0"/>
              <a:t>‘사회적 관계에서 인간 존중의 자세 확립’을 </a:t>
            </a:r>
            <a:r>
              <a:rPr lang="ko-KR" altLang="en-US" sz="2400" b="1" dirty="0" smtClean="0"/>
              <a:t>중심으로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논술해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1247148"/>
            <a:ext cx="7866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청소년의 바람직한 교우 관계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형성 방식은 무엇인가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994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99933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(       )</a:t>
            </a:r>
            <a:r>
              <a:rPr lang="ko-KR" altLang="en-US" sz="2400" b="1" dirty="0"/>
              <a:t>은 인간 삶의 터전으로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인간은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으로부터 </a:t>
            </a:r>
            <a:r>
              <a:rPr lang="ko-KR" altLang="en-US" sz="2400" b="1" dirty="0" smtClean="0"/>
              <a:t>먹고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 입고 </a:t>
            </a:r>
            <a:r>
              <a:rPr lang="ko-KR" altLang="en-US" sz="2400" b="1" dirty="0"/>
              <a:t>자는 것과 관련된 모든 것을 얻어 왔다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자연환경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인간이 자연환경에 적응한 예로는 울릉도의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가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우데기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658645"/>
            <a:ext cx="2448272" cy="12186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214" y="2498405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인간이 자연환경을 적극 이용한 사례로는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)</a:t>
            </a:r>
            <a:r>
              <a:rPr lang="ko-KR" altLang="en-US" sz="2400" b="1" dirty="0"/>
              <a:t>이 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댐 건설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간척 사업 등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인간과 자연환경은 서로 영향을 주고받는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관계를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맺고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유기적인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2448272" cy="12186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58726"/>
            <a:ext cx="3384376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8058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개인을 둘러싼 자연 생태 환경을 이해하고</a:t>
            </a:r>
            <a:r>
              <a:rPr lang="en-US" altLang="ko-KR" b="1" dirty="0"/>
              <a:t>, </a:t>
            </a:r>
            <a:r>
              <a:rPr lang="ko-KR" altLang="en-US" b="1" dirty="0"/>
              <a:t>자연환경과의 공존 필요성을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인간과 자연은 서로 대립하는 관계가 아니라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관계이다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공존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인간이 </a:t>
            </a:r>
            <a:r>
              <a:rPr lang="ko-KR" altLang="en-US" sz="2400" b="1" dirty="0"/>
              <a:t>만든 시설물에 의해 야생 동물의 서식지가 </a:t>
            </a:r>
            <a:r>
              <a:rPr lang="ko-KR" altLang="en-US" sz="2400" b="1" dirty="0" smtClean="0"/>
              <a:t>분리되는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것을 </a:t>
            </a:r>
            <a:r>
              <a:rPr lang="ko-KR" altLang="en-US" sz="2400" b="1" dirty="0"/>
              <a:t>막기 위해 만들어 놓은 길을 무엇이라고 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생태 통로</a:t>
            </a: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99069"/>
            <a:ext cx="2448272" cy="1218627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31317"/>
            <a:ext cx="2448272" cy="12186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7579" y="2967335"/>
            <a:ext cx="6334781" cy="461665"/>
            <a:chOff x="946847" y="2967335"/>
            <a:chExt cx="669767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235811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사실 판단과 가치 판단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6847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682519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우리 조상들은 인간과 자연의 관계를 어떻게 인식하고 있었을까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12204"/>
            <a:ext cx="504056" cy="504056"/>
          </a:xfrm>
          <a:prstGeom prst="rect">
            <a:avLst/>
          </a:prstGeom>
          <a:noFill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8236"/>
            <a:ext cx="8827427" cy="246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인간의 삶과 자연환경과의 관계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자연환경에 순응 또는 적응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자연환경의 영향을 받음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예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울릉도의 </a:t>
            </a:r>
            <a:r>
              <a:rPr lang="ko-KR" altLang="en-US" sz="2400" b="1" dirty="0" err="1"/>
              <a:t>우데기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자연환경을 개발 또는 정복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자연환경을 이용함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예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댐 건설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간척 사업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유기적 관계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자연환경과 영향을 </a:t>
            </a:r>
            <a:r>
              <a:rPr lang="ko-KR" altLang="en-US" sz="2400" b="1" dirty="0" smtClean="0"/>
              <a:t>주고받음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207121"/>
            <a:ext cx="8800055" cy="24200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0" y="5315792"/>
            <a:ext cx="737316" cy="345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340768"/>
            <a:ext cx="864096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인간과 자연의 공존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인간과 자연은 서로 공존하는 관계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인간은 자연에서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태어나 </a:t>
            </a:r>
            <a:r>
              <a:rPr lang="ko-KR" altLang="en-US" sz="2400" b="1" dirty="0"/>
              <a:t>살다가 다시 자연으로 돌아가는 존재로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자연의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일부임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자연은 인간에 의해 가치가 평가되는 것이 아니라 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자체로 </a:t>
            </a:r>
            <a:r>
              <a:rPr lang="ko-KR" altLang="en-US" sz="2400" b="1" dirty="0"/>
              <a:t>소중한 가치를 지니고 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인간은 자연환경을 소중히 여기고 보존해야 함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예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도로에 </a:t>
            </a:r>
            <a:r>
              <a:rPr lang="ko-KR" altLang="en-US" sz="2400" b="1" dirty="0"/>
              <a:t>설치된 생태 통로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댐과 보에 설치된 어도 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자연환경과의 관계 변화</a:t>
            </a:r>
            <a:endParaRPr lang="ko-KR" alt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02501"/>
            <a:ext cx="4811257" cy="283801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788024" y="2564904"/>
            <a:ext cx="4032448" cy="3708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24</a:t>
            </a:r>
            <a:r>
              <a:rPr lang="ko-KR" altLang="en-US" sz="2200" b="1" dirty="0"/>
              <a:t>절기는 태양의 움직임에 따라 변화하는 기후를 구분한 것이다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농경 사회에서는 씨앗을 뿌리고 추수를 하기에 유리한 기후를 아는 것이 중요했는데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우리나라에서 사용했던 음력은 계절과 날짜가 잘 맞지 않아서 </a:t>
            </a:r>
            <a:r>
              <a:rPr lang="en-US" altLang="ko-KR" sz="2200" b="1" dirty="0"/>
              <a:t>24</a:t>
            </a:r>
            <a:r>
              <a:rPr lang="ko-KR" altLang="en-US" sz="2200" b="1" dirty="0"/>
              <a:t>절기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양력</a:t>
            </a:r>
            <a:r>
              <a:rPr lang="en-US" altLang="ko-KR" sz="2200" b="1" dirty="0"/>
              <a:t>)</a:t>
            </a:r>
            <a:r>
              <a:rPr lang="ko-KR" altLang="en-US" sz="2200" b="1" dirty="0"/>
              <a:t>를 농사짓는 데 이용하였다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81520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24</a:t>
            </a:r>
            <a:r>
              <a:rPr lang="ko-KR" altLang="en-US" sz="2400" b="1" dirty="0"/>
              <a:t>절기와 농부의 달력</a:t>
            </a: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자연환경과의 관계 변화</a:t>
            </a:r>
            <a:endParaRPr lang="ko-KR" alt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1815207"/>
            <a:ext cx="646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우리나라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남한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국토 면적 변화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149304" cy="375142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860032" y="2718909"/>
            <a:ext cx="4032448" cy="330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</a:t>
            </a:r>
            <a:r>
              <a:rPr lang="ko-KR" altLang="en-US" sz="2200" b="1" dirty="0"/>
              <a:t>우리나라는 인구 증가와 도시화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산업화로 인해 농경지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주택지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공장 용지 등 각종 용지에 대한 수요가 늘어나면서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국토를 적극적으로 개발하며 이용해 왔다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특히 갯벌을 매립하는 간척 사업을 통해 국토 면적이 지속적으로 증가해 왔다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8121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자연환경과의 관계 변화</a:t>
            </a:r>
            <a:endParaRPr lang="ko-KR" alt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19" y="1815207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/>
              <a:t>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사람과 동물이 함께 이용할 수 있는 길을 만들다</a:t>
            </a:r>
            <a:r>
              <a:rPr lang="en-US" altLang="ko-KR" sz="2400" b="1" dirty="0"/>
              <a:t>!</a:t>
            </a:r>
            <a:endParaRPr lang="ko-KR" altLang="en-US" sz="2400" b="1" dirty="0"/>
          </a:p>
        </p:txBody>
      </p:sp>
      <p:sp>
        <p:nvSpPr>
          <p:cNvPr id="11" name="직사각형 10"/>
          <p:cNvSpPr/>
          <p:nvPr/>
        </p:nvSpPr>
        <p:spPr>
          <a:xfrm>
            <a:off x="611560" y="2471761"/>
            <a:ext cx="8026854" cy="167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 smtClean="0"/>
              <a:t> </a:t>
            </a:r>
            <a:r>
              <a:rPr lang="ko-KR" altLang="en-US" sz="2200" b="1" dirty="0"/>
              <a:t>생태 통로는 인간이 만든 시설물에 의해 야생 동물의 서식지가 분리되는 것을 막기 위해 만들어 놓은 길을 말하며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사람과 물자의 이동을 위한 도로에 설치되어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또한 댐과 보 등에서는 물고기가 이동할 수 있도록 만들어진 </a:t>
            </a:r>
            <a:r>
              <a:rPr lang="ko-KR" altLang="en-US" sz="2200" b="1" dirty="0" err="1"/>
              <a:t>어도를</a:t>
            </a:r>
            <a:r>
              <a:rPr lang="ko-KR" altLang="en-US" sz="2200" b="1" dirty="0"/>
              <a:t> 볼 수 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09314"/>
            <a:ext cx="2159397" cy="2208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35194" y="6172620"/>
            <a:ext cx="10852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/>
              <a:t>◀ </a:t>
            </a:r>
            <a:r>
              <a:rPr lang="ko-KR" altLang="en-US" b="1" dirty="0" smtClean="0"/>
              <a:t>어도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46762" y="6172620"/>
            <a:ext cx="16099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◀ 생태 통로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1" y="4309314"/>
            <a:ext cx="3136589" cy="2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2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844824"/>
            <a:ext cx="851469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통해 알 수 있는 인간과 자연의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관계를 </a:t>
            </a:r>
            <a:r>
              <a:rPr lang="ko-KR" altLang="en-US" sz="2400" b="1" dirty="0"/>
              <a:t>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은 인간이 기후라는 자연환경의 영향을 받는 모습을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는 인간이 필요에 의해 자연환경을 적극적으로 이용하는 모습을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3]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은 인간과 자연환경의 조화와 균형을 중시하는 모습을 보여 주고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0152" y="188640"/>
            <a:ext cx="30243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인간과 자연의 공존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/>
              <a:t>인간과 자연환경과의 관계 변화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410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1156</Words>
  <Application>Microsoft Office PowerPoint</Application>
  <PresentationFormat>화면 슬라이드 쇼(4:3)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261</cp:revision>
  <dcterms:created xsi:type="dcterms:W3CDTF">2013-04-05T04:18:36Z</dcterms:created>
  <dcterms:modified xsi:type="dcterms:W3CDTF">2014-02-21T13:22:16Z</dcterms:modified>
</cp:coreProperties>
</file>