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3" r:id="rId5"/>
    <p:sldId id="268" r:id="rId6"/>
    <p:sldId id="270" r:id="rId7"/>
    <p:sldId id="278" r:id="rId8"/>
    <p:sldId id="275" r:id="rId9"/>
    <p:sldId id="277" r:id="rId10"/>
    <p:sldId id="273" r:id="rId11"/>
    <p:sldId id="279" r:id="rId12"/>
    <p:sldId id="281" r:id="rId13"/>
    <p:sldId id="280" r:id="rId14"/>
    <p:sldId id="266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3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1835696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          1. </a:t>
              </a:r>
              <a:r>
                <a:rPr lang="ko-KR" altLang="en-US" sz="2400" b="1" dirty="0" smtClean="0">
                  <a:latin typeface="+mj-lt"/>
                </a:rPr>
                <a:t>개인 이해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2339752" y="4149080"/>
              <a:ext cx="3384376" cy="358624"/>
              <a:chOff x="2494372" y="4485452"/>
              <a:chExt cx="3384376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94372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사회적 관계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86460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관계 형성의 바람직한 모습</a:t>
            </a:r>
            <a:endParaRPr lang="ko-KR" altLang="en-US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447017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부모 </a:t>
            </a:r>
            <a:r>
              <a:rPr lang="en-US" altLang="ko-KR" b="1" dirty="0" smtClean="0">
                <a:ea typeface="나눔고딕 ExtraBold"/>
              </a:rPr>
              <a:t>– </a:t>
            </a:r>
            <a:r>
              <a:rPr lang="ko-KR" altLang="en-US" b="1" dirty="0" smtClean="0">
                <a:ea typeface="나눔고딕 ExtraBold"/>
              </a:rPr>
              <a:t>자녀 관계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99045" y="4475946"/>
            <a:ext cx="191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교우 관계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44998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교사 </a:t>
            </a:r>
            <a:r>
              <a:rPr lang="en-US" altLang="ko-KR" b="1" dirty="0" smtClean="0">
                <a:ea typeface="나눔고딕 ExtraBold"/>
              </a:rPr>
              <a:t>– </a:t>
            </a:r>
            <a:r>
              <a:rPr lang="ko-KR" altLang="en-US" b="1" dirty="0" smtClean="0">
                <a:ea typeface="나눔고딕 ExtraBold"/>
              </a:rPr>
              <a:t>학생 관계</a:t>
            </a:r>
            <a:endParaRPr lang="ko-KR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48264" y="44998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온라인 인간관계</a:t>
            </a:r>
            <a:endParaRPr lang="ko-KR" altLang="en-US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128"/>
            <a:ext cx="9144000" cy="2221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2132856"/>
            <a:ext cx="8658708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ko-KR" altLang="en-US" sz="2400" b="1" dirty="0" smtClean="0"/>
              <a:t>자신이 </a:t>
            </a:r>
            <a:r>
              <a:rPr lang="ko-KR" altLang="en-US" sz="2400" b="1" dirty="0"/>
              <a:t>맺고 있는 다양한 인간관계와 각각의 관계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형성에서 </a:t>
            </a:r>
            <a:r>
              <a:rPr lang="ko-KR" altLang="en-US" sz="2400" b="1" dirty="0"/>
              <a:t>드러난 자신의 모습을 긍정적 측면과 </a:t>
            </a:r>
            <a:r>
              <a:rPr lang="ko-KR" altLang="en-US" sz="2400" b="1" dirty="0" smtClean="0"/>
              <a:t>부정적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  측면으로 </a:t>
            </a:r>
            <a:r>
              <a:rPr lang="ko-KR" altLang="en-US" sz="2400" b="1" dirty="0"/>
              <a:t>나누어 살펴본 후 이상적이라고 생각하는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관계 </a:t>
            </a:r>
            <a:r>
              <a:rPr lang="ko-KR" altLang="en-US" sz="2400" b="1" dirty="0"/>
              <a:t>형성에 대하여 적어 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관계 형성의 바람직한 모습</a:t>
            </a:r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4178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87560"/>
              </p:ext>
            </p:extLst>
          </p:nvPr>
        </p:nvGraphicFramePr>
        <p:xfrm>
          <a:off x="539552" y="1467925"/>
          <a:ext cx="8136905" cy="4553363"/>
        </p:xfrm>
        <a:graphic>
          <a:graphicData uri="http://schemas.openxmlformats.org/drawingml/2006/table">
            <a:tbl>
              <a:tblPr/>
              <a:tblGrid>
                <a:gridCol w="1176484"/>
                <a:gridCol w="1683036"/>
                <a:gridCol w="1683036"/>
                <a:gridCol w="1683036"/>
                <a:gridCol w="1911313"/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부모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자녀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교우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교사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학생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온라인 인간관계 또는 기타 사회적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8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모습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긍정적 측면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부모님의 기대에 부합하기 위해 노력하는 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친구를 따뜻하게 배려하는 나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좋아하는 선생님이 해 주신 말씀을 행동으로 옮기려는 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사람에게 상처 주지 않기 위해 바르고 고운 말만 사용하는 모습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7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나의 모습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부정적 측면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부모님이 내 공부에 도움을 주지 못하는 것에 짜증내는 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친구가 고의로 한 일이 아닌데도 화가 나서 분풀이를 하는 속 좁은 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좋아하지 않는 선생님 과목은 열심히 공부하지 않는 불성실한 나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온라인 동아리에 가입하여 목적 달성 후 탈퇴해 버리는 나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69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바람직한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관계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형성 방식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부모와 자녀가 서로를 이해하고 배려하는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친구들 간에 상대방을 이해하고 배려하는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-2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인생의 모범이 되려는 선생님과 선생님의 기대에 부응하려고 바르게 생활하는 학생</a:t>
                      </a:r>
                      <a:endParaRPr lang="ko-KR" altLang="en-US" sz="1400" b="1" kern="0" spc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다른 사람들을 배려하는 관계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5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772816"/>
            <a:ext cx="8658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바람직한 사회적 관계의 형성을 위해 필요한 </a:t>
            </a:r>
            <a:r>
              <a:rPr lang="ko-KR" altLang="en-US" sz="2400" b="1" dirty="0" smtClean="0"/>
              <a:t>자세는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무엇인지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인간적으로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상대방을 존중하고 배려하는 자세를 갖추면서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사회적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상호 작용이 순조롭게 지속되어야 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관계 형성의 바람직한 모습</a:t>
            </a:r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86369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78400"/>
            <a:ext cx="883822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개인 </a:t>
            </a:r>
            <a:r>
              <a:rPr lang="ko-KR" altLang="en-US" sz="2400" b="1" dirty="0"/>
              <a:t>또는 사회 집단이 사회생활을 하면서 서로 주고받는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행위를 </a:t>
            </a:r>
            <a:r>
              <a:rPr lang="ko-KR" altLang="en-US" sz="2400" b="1" dirty="0"/>
              <a:t>무엇이라고 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상호 작용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목표를 달성했을 때 주어지는 혜택이 참여자 모두에게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골고루 </a:t>
            </a:r>
            <a:r>
              <a:rPr lang="ko-KR" altLang="en-US" sz="2400" b="1" dirty="0"/>
              <a:t>나누어질 경우 </a:t>
            </a:r>
            <a:r>
              <a:rPr lang="en-US" altLang="ko-KR" sz="2400" b="1" dirty="0" smtClean="0"/>
              <a:t>(      )</a:t>
            </a:r>
            <a:r>
              <a:rPr lang="ko-KR" altLang="en-US" sz="2400" b="1" dirty="0"/>
              <a:t>이 잘 이루어진다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협동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222" y="5222033"/>
            <a:ext cx="2448272" cy="1218627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214" y="2269705"/>
            <a:ext cx="3384376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340768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동일한 목표를 서로 차지하기 위해 노력하는 것을 </a:t>
            </a:r>
            <a:r>
              <a:rPr lang="ko-KR" altLang="en-US" sz="2400" b="1" dirty="0" smtClean="0"/>
              <a:t>무엇이라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고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경쟁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en-US" altLang="ko-KR" sz="2400" b="1" dirty="0" smtClean="0"/>
              <a:t>(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은 주로 상대방의 목표나 이해관계에 반하는 </a:t>
            </a:r>
            <a:r>
              <a:rPr lang="ko-KR" altLang="en-US" sz="2400" b="1" dirty="0" smtClean="0"/>
              <a:t>행동을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할 때 발생하게 된다</a:t>
            </a:r>
            <a:r>
              <a:rPr lang="en-US" altLang="ko-KR" sz="2400" b="1" dirty="0"/>
              <a:t>.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갈등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30817"/>
            <a:ext cx="2448272" cy="1218627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66521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284" y="1413814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사회적 상호 작용이 반복적으로 장기간 지속되어 뚜렷한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방향이나 </a:t>
            </a:r>
            <a:r>
              <a:rPr lang="ko-KR" altLang="en-US" sz="2400" b="1" dirty="0"/>
              <a:t>성격으로 고정된 것을 무엇이라고 하는가</a:t>
            </a:r>
            <a:r>
              <a:rPr lang="en-US" altLang="ko-KR" sz="2400" b="1" dirty="0"/>
              <a:t>? 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사회적 관계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/>
              <a:t>의 자세를 바탕으로 한 사회적 관계가 이루어질 </a:t>
            </a:r>
            <a:r>
              <a:rPr lang="ko-KR" altLang="en-US" sz="2400" b="1" dirty="0" smtClean="0"/>
              <a:t>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바람직한 공동체 형성과 사회 질서가 </a:t>
            </a:r>
            <a:r>
              <a:rPr lang="ko-KR" altLang="en-US" sz="2400" b="1" dirty="0" smtClean="0"/>
              <a:t>유지된다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인간 존중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76872"/>
            <a:ext cx="2448272" cy="1218627"/>
          </a:xfrm>
          <a:prstGeom prst="rect">
            <a:avLst/>
          </a:prstGeom>
          <a:noFill/>
        </p:spPr>
      </p:pic>
      <p:pic>
        <p:nvPicPr>
          <p:cNvPr id="1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09120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9673" y="2967335"/>
            <a:ext cx="6061473" cy="830997"/>
            <a:chOff x="1097081" y="2967335"/>
            <a:chExt cx="6408711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1097081" y="2967335"/>
              <a:ext cx="64087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인간과 자연의 공존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112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924944"/>
            <a:ext cx="480586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개인을 둘러싼 다양한 인간관계 및 사회 </a:t>
            </a:r>
            <a:r>
              <a:rPr lang="ko-KR" altLang="en-US" b="1" dirty="0" smtClean="0"/>
              <a:t>공동체를 </a:t>
            </a:r>
            <a:r>
              <a:rPr lang="ko-KR" altLang="en-US" b="1" dirty="0"/>
              <a:t>이해하고</a:t>
            </a:r>
            <a:r>
              <a:rPr lang="en-US" altLang="ko-KR" b="1" dirty="0"/>
              <a:t>, </a:t>
            </a:r>
            <a:r>
              <a:rPr lang="ko-KR" altLang="en-US" b="1" dirty="0"/>
              <a:t>이들과 효과적으로 상호 </a:t>
            </a:r>
            <a:r>
              <a:rPr lang="ko-KR" altLang="en-US" b="1" dirty="0" smtClean="0"/>
              <a:t>작용하는 </a:t>
            </a:r>
            <a:r>
              <a:rPr lang="ko-KR" altLang="en-US" b="1" dirty="0"/>
              <a:t>방법을 파악하며 사회적 관계 </a:t>
            </a:r>
            <a:r>
              <a:rPr lang="ko-KR" altLang="en-US" b="1" dirty="0" smtClean="0"/>
              <a:t>안에서 </a:t>
            </a:r>
            <a:r>
              <a:rPr lang="ko-KR" altLang="en-US" b="1" dirty="0"/>
              <a:t>인간 존중의 필요성을 인식할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085184"/>
            <a:ext cx="78488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사회적 상호 작용과 사회적 관계 형성의 방식에는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2261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개인과 개인</a:t>
            </a:r>
            <a:endParaRPr lang="ko-KR" altLang="en-US" b="1" dirty="0"/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14869"/>
            <a:ext cx="504056" cy="50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42319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개인과 집단</a:t>
            </a:r>
            <a:endParaRPr lang="ko-KR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7100" y="4255856"/>
            <a:ext cx="179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집단과 집단</a:t>
            </a:r>
            <a:endParaRPr lang="ko-KR" altLang="en-US" b="1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880"/>
            <a:ext cx="9144000" cy="2871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124744"/>
            <a:ext cx="864096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사회적 </a:t>
            </a:r>
            <a:r>
              <a:rPr lang="ko-KR" altLang="en-US" sz="2400" b="1" dirty="0">
                <a:solidFill>
                  <a:srgbClr val="0070C0"/>
                </a:solidFill>
              </a:rPr>
              <a:t>행위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개인이 다른 사람의 행동을 유발하기 </a:t>
            </a:r>
            <a:r>
              <a:rPr lang="ko-KR" altLang="en-US" sz="2400" b="1" dirty="0" smtClean="0"/>
              <a:t>위하여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한 행동</a:t>
            </a:r>
            <a:endParaRPr lang="en-US" altLang="ko-KR" sz="2400" b="1" dirty="0" smtClean="0"/>
          </a:p>
          <a:p>
            <a:pPr fontAlgn="base">
              <a:lnSpc>
                <a:spcPct val="8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상호 작용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사람들이 사회적 행위를 서로 주고받는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기능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상대방의 행동을 예측하고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그 행동의 의미를 </a:t>
            </a:r>
            <a:r>
              <a:rPr lang="ko-KR" altLang="en-US" sz="2400" b="1" dirty="0" smtClean="0"/>
              <a:t>파악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하여 </a:t>
            </a:r>
            <a:r>
              <a:rPr lang="ko-KR" altLang="en-US" sz="2400" b="1" dirty="0"/>
              <a:t>원활한 사회생활 유지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주체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개인 대 개인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개인 대 집단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집단 대 집단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59787"/>
            <a:ext cx="2346262" cy="14271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48760"/>
            <a:ext cx="2459148" cy="20206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4" y="4810180"/>
            <a:ext cx="2594206" cy="185918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21" y="5552167"/>
            <a:ext cx="944115" cy="4423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2" name="직사각형 1"/>
          <p:cNvSpPr/>
          <p:nvPr/>
        </p:nvSpPr>
        <p:spPr>
          <a:xfrm>
            <a:off x="323528" y="1340768"/>
            <a:ext cx="86409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상호 작용의 형태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협동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동일한 목표를 달성하기 위해 여러 사람이 힘을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합쳐 </a:t>
            </a:r>
            <a:r>
              <a:rPr lang="ko-KR" altLang="en-US" sz="2400" b="1" dirty="0"/>
              <a:t>함께 노력하는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경쟁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동일한 목표를 서로 차지하기 위하여 노력하는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갈등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서로 다른 목표를 달성하기 위하여 상대방을 </a:t>
            </a:r>
            <a:r>
              <a:rPr lang="ko-KR" altLang="en-US" sz="2400" b="1" dirty="0" smtClean="0"/>
              <a:t>힘으로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제압하거나 제거하려는 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상호 작용의 사례 찾기</a:t>
            </a:r>
            <a:endParaRPr lang="ko-KR" alt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44701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협</a:t>
            </a:r>
            <a:r>
              <a:rPr lang="ko-KR" altLang="en-US" b="1" dirty="0">
                <a:ea typeface="나눔고딕 ExtraBold"/>
              </a:rPr>
              <a:t>동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51920" y="447594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경쟁</a:t>
            </a:r>
            <a:endParaRPr lang="ko-KR" alt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4499828"/>
            <a:ext cx="11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갈등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772816"/>
            <a:ext cx="8658708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사회적 상호 작용의 사례를 우리의 일상생활에서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찾아보자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09992"/>
              </p:ext>
            </p:extLst>
          </p:nvPr>
        </p:nvGraphicFramePr>
        <p:xfrm>
          <a:off x="395536" y="2866076"/>
          <a:ext cx="8329244" cy="34085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4"/>
                <a:gridCol w="2424588"/>
                <a:gridCol w="2736304"/>
                <a:gridCol w="2232248"/>
              </a:tblGrid>
              <a:tr h="432049"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구분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협동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경쟁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effectLst/>
                        </a:rPr>
                        <a:t>갈등</a:t>
                      </a:r>
                      <a:endParaRPr lang="ko-KR" altLang="en-US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70" marR="64770" marT="17907" marB="17907" anchor="ctr"/>
                </a:tc>
              </a:tr>
              <a:tr h="1009202"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개인과 </a:t>
                      </a:r>
                    </a:p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개인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중간고사 준비를 위해 학습 동아리를 만들어 공부하는 학생들</a:t>
                      </a:r>
                      <a:endParaRPr lang="ko-KR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en-US" altLang="ko-KR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미터 달리기 시합에</a:t>
                      </a:r>
                      <a:endParaRPr lang="en-US" altLang="ko-KR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 fontAlgn="base" latinLnBrk="1"/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나선 사람들</a:t>
                      </a:r>
                      <a:endParaRPr lang="ko-KR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부모의 상속 재산 분배를 둘러싸고 다툼을 하는 형제들</a:t>
                      </a:r>
                      <a:endParaRPr lang="ko-KR" alt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</a:tr>
              <a:tr h="1367700"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개인과 </a:t>
                      </a:r>
                    </a:p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집단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야학에서 가르치고 배우는 교사와 근로 청소년들</a:t>
                      </a:r>
                      <a:endParaRPr lang="ko-KR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노벨상을 수상한 학자와 그의 학설에 나타난 한계를 뛰어넘기 위해 연구하는 젊은 연구자들</a:t>
                      </a:r>
                      <a:endParaRPr lang="ko-KR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기업의 주요 의사 결정을 둘러싸고 의견이 나뉜 경영자와 그 회사 근로자들</a:t>
                      </a:r>
                      <a:endParaRPr lang="ko-KR" altLang="en-US" sz="16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</a:tr>
              <a:tr h="84579">
                <a:tc>
                  <a:txBody>
                    <a:bodyPr/>
                    <a:lstStyle/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집단과 </a:t>
                      </a:r>
                    </a:p>
                    <a:p>
                      <a:pPr algn="l" fontAlgn="base" latinLnBrk="1"/>
                      <a:r>
                        <a:rPr lang="ko-KR" altLang="en-US" sz="1600" b="1" kern="1200" dirty="0" smtClean="0">
                          <a:effectLst/>
                        </a:rPr>
                        <a:t>집단</a:t>
                      </a:r>
                      <a:endParaRPr lang="ko-KR" alt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각자의 목표 달성을 위해 협력하는 기업들</a:t>
                      </a:r>
                      <a:endParaRPr lang="ko-KR" alt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우승하기 위해 노력하는 </a:t>
                      </a:r>
                      <a:endParaRPr lang="en-US" altLang="ko-KR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프로야구팀들</a:t>
                      </a:r>
                      <a:endParaRPr lang="ko-KR" alt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영토를 둘러싸고 분쟁 중인 두 나라</a:t>
                      </a:r>
                      <a:endParaRPr lang="ko-KR" altLang="en-US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" marR="18000" marT="7200" marB="720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상호 작용의 사례 찾기</a:t>
            </a:r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6098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780" y="1980938"/>
            <a:ext cx="8658708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ko-KR" altLang="en-US" sz="2400" b="1" dirty="0" smtClean="0"/>
              <a:t>우리 </a:t>
            </a:r>
            <a:r>
              <a:rPr lang="ko-KR" altLang="en-US" sz="2400" b="1" dirty="0"/>
              <a:t>주변에서 협동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갈등이 동시에 </a:t>
            </a:r>
            <a:r>
              <a:rPr lang="ko-KR" altLang="en-US" sz="2400" b="1" dirty="0" smtClean="0"/>
              <a:t>나타나거나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동일한 상황에서 다른 형태로 변모한 사례를 </a:t>
            </a:r>
            <a:r>
              <a:rPr lang="ko-KR" altLang="en-US" sz="2400" b="1" dirty="0" err="1" smtClean="0"/>
              <a:t>모둠별로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찾아보자</a:t>
            </a:r>
            <a:r>
              <a:rPr lang="en-US" altLang="ko-KR" sz="2400" b="1" dirty="0"/>
              <a:t>.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endParaRPr lang="en-US" altLang="ko-KR" sz="2300" b="1" dirty="0" smtClean="0">
              <a:solidFill>
                <a:srgbClr val="C0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월드컵 축구 대표팀은 월드컵 우승을 위해 선수들 간에 협동을 하는 동시에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주전 확보를 위해 경쟁을 하기도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하지만 이 과정에서 경쟁이 지나칠 경우 갈등으로 확대되기도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99592" y="1124744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사회적 상호 작용의 사례 찾기</a:t>
            </a:r>
            <a:endParaRPr lang="ko-KR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410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(18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88640"/>
            <a:ext cx="2592288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사회적 관계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6807100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2" y="2159671"/>
            <a:ext cx="2387076" cy="278149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0" y="1652139"/>
            <a:ext cx="69127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사회적 관계의 의미와 인간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존중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사회적 상호 작용이 </a:t>
            </a:r>
            <a:r>
              <a:rPr lang="ko-KR" altLang="en-US" sz="2400" b="1" dirty="0" smtClean="0"/>
              <a:t>반복적으로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장기간 지속되어 </a:t>
            </a:r>
            <a:r>
              <a:rPr lang="ko-KR" altLang="en-US" sz="2400" b="1" dirty="0" smtClean="0"/>
              <a:t>뚜렷한 </a:t>
            </a:r>
            <a:r>
              <a:rPr lang="ko-KR" altLang="en-US" sz="2400" b="1" dirty="0"/>
              <a:t>방향이나 </a:t>
            </a:r>
            <a:r>
              <a:rPr lang="ko-KR" altLang="en-US" sz="2400" b="1" dirty="0" smtClean="0"/>
              <a:t>성격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고정된 것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사회적 관계는 사회를 구성하는 기본 단위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개인은 다른 사람이나 사회와 분리되어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혼자서 </a:t>
            </a:r>
            <a:r>
              <a:rPr lang="ko-KR" altLang="en-US" sz="2400" b="1" dirty="0"/>
              <a:t>살아갈 </a:t>
            </a:r>
            <a:r>
              <a:rPr lang="ko-KR" altLang="en-US" sz="2400" b="1" dirty="0" smtClean="0"/>
              <a:t>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없는 </a:t>
            </a:r>
            <a:r>
              <a:rPr lang="ko-KR" altLang="en-US" sz="2400" b="1" dirty="0"/>
              <a:t>사회적 존재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사회적 관계를 맺을 때 상대방을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소중히 </a:t>
            </a:r>
            <a:r>
              <a:rPr lang="ko-KR" altLang="en-US" sz="2400" b="1" dirty="0"/>
              <a:t>여기는 인간 존중의 자세를 가져야 함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826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825</Words>
  <Application>Microsoft Office PowerPoint</Application>
  <PresentationFormat>화면 슬라이드 쇼(4:3)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185</cp:revision>
  <dcterms:created xsi:type="dcterms:W3CDTF">2013-04-05T04:18:36Z</dcterms:created>
  <dcterms:modified xsi:type="dcterms:W3CDTF">2014-02-21T13:19:41Z</dcterms:modified>
</cp:coreProperties>
</file>