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6" r:id="rId2"/>
    <p:sldId id="287" r:id="rId3"/>
    <p:sldId id="299" r:id="rId4"/>
    <p:sldId id="288" r:id="rId5"/>
    <p:sldId id="289" r:id="rId6"/>
    <p:sldId id="290" r:id="rId7"/>
    <p:sldId id="291" r:id="rId8"/>
    <p:sldId id="292" r:id="rId9"/>
    <p:sldId id="293" r:id="rId10"/>
    <p:sldId id="300" r:id="rId11"/>
    <p:sldId id="294" r:id="rId12"/>
    <p:sldId id="295" r:id="rId13"/>
    <p:sldId id="296" r:id="rId14"/>
    <p:sldId id="297" r:id="rId15"/>
    <p:sldId id="29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BCA"/>
    <a:srgbClr val="F9F3EB"/>
    <a:srgbClr val="FAF9F9"/>
    <a:srgbClr val="E1F2F3"/>
    <a:srgbClr val="FADEDA"/>
    <a:srgbClr val="F1F1F8"/>
    <a:srgbClr val="C1C3DF"/>
    <a:srgbClr val="64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75" d="100"/>
          <a:sy n="75" d="100"/>
        </p:scale>
        <p:origin x="80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2016169" y="2315124"/>
            <a:ext cx="5386198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-540568" y="-324042"/>
            <a:ext cx="6696744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     </a:t>
            </a:r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Ⅸ. </a:t>
            </a:r>
            <a:r>
              <a:rPr lang="ko-KR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미래와 지속 가능한 삶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지구촌의 미래와 우리의 삶</a:t>
            </a:r>
          </a:p>
        </p:txBody>
      </p:sp>
    </p:spTree>
    <p:extLst>
      <p:ext uri="{BB962C8B-B14F-4D97-AF65-F5344CB8AC3E}">
        <p14:creationId xmlns:p14="http://schemas.microsoft.com/office/powerpoint/2010/main" val="17379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3" name="제목 1"/>
              <p:cNvSpPr txBox="1">
                <a:spLocks/>
              </p:cNvSpPr>
              <p:nvPr/>
            </p:nvSpPr>
            <p:spPr>
              <a:xfrm>
                <a:off x="1331640" y="33896"/>
                <a:ext cx="662473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차 산업의 혁명과 미래 사회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1532518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5536" y="1844824"/>
            <a:ext cx="8424936" cy="4281923"/>
          </a:xfrm>
          <a:prstGeom prst="rect">
            <a:avLst/>
          </a:prstGeom>
          <a:solidFill>
            <a:srgbClr val="F9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4212000" bIns="7200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혁명은 우리의 행동 양식뿐 아니라 정체성도 변화시킨다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4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혁명이 개인에게 미칠 영향은 다양하다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정체성뿐 아니라 개인의 사생활과 소유권에 대한 개념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소비 패턴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일과 여가에 할애하는 시간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경력을 개발하고 능력을 키우는 방식 등 정체성과 관련된 여러 측면에도 영향을 끼친다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또한 우리가 사람을 만나고 관계를 쌓는 방법과 사회적 계급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그리고 건강에까지 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영향을 미칠 것이고</a:t>
            </a: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우리가 생각하는 것보다 </a:t>
            </a:r>
            <a:r>
              <a:rPr lang="ko-KR" altLang="en-US" sz="1600" spc="-5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빠</a:t>
            </a:r>
            <a:endParaRPr lang="en-US" altLang="ko-KR" sz="1600" spc="-5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600" spc="-5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600" spc="-5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600" spc="-5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716016" y="2218676"/>
            <a:ext cx="3810000" cy="2722492"/>
            <a:chOff x="4788024" y="2460132"/>
            <a:chExt cx="3810000" cy="2722492"/>
          </a:xfrm>
        </p:grpSpPr>
        <p:sp>
          <p:nvSpPr>
            <p:cNvPr id="17" name="TextBox 16"/>
            <p:cNvSpPr txBox="1"/>
            <p:nvPr/>
          </p:nvSpPr>
          <p:spPr>
            <a:xfrm>
              <a:off x="4788024" y="4797152"/>
              <a:ext cx="3528392" cy="38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첨단 과학 기술로 ‘증강 현실’을 체험하고 있는 모습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2460132"/>
              <a:ext cx="3810000" cy="2266950"/>
            </a:xfrm>
            <a:prstGeom prst="roundRect">
              <a:avLst>
                <a:gd name="adj" fmla="val 5743"/>
              </a:avLst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12000"/>
                </a:prst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452304" y="4948788"/>
            <a:ext cx="822415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spc="-5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르게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첨단 과학 기술로 인간의 능력이 향상된 ‘증강 인간’을 실현하여 인간 존재의 본질에 대한 의문을 불러일으키게 될 것이다</a:t>
            </a: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lvl="0" algn="r">
              <a:lnSpc>
                <a:spcPct val="140000"/>
              </a:lnSpc>
            </a:pP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1600" spc="-5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클라우스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600" spc="-5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슈밥</a:t>
            </a: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(Schwab, k.), 『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</a:t>
            </a:r>
            <a:r>
              <a:rPr lang="en-US" altLang="ko-KR" sz="1600" spc="-5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073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96752"/>
            <a:ext cx="8640960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읽고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차 산업 혁명으로 인해 미래 사회가 어떻게 변화될지 예측해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33652"/>
            <a:ext cx="8640960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관련하여 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차 산업 혁명이 개인의 삶에 미칠 영향은 무엇인지 말해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955917"/>
            <a:ext cx="6840760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온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오프라인 세계가 완전히 통합되어 무선을 통해 지능적으로 사물을 제어하고 사이버 세계의 도움을 언제 어디서든지 받을 수 있는 혁명적인 생활의 변화가 일어날 것이다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4820012"/>
            <a:ext cx="6840760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원격 로봇과 인간의 가상통합을 통해 </a:t>
            </a:r>
            <a:r>
              <a:rPr lang="ko-KR" altLang="en-US" sz="1500" spc="-50" dirty="0" err="1" smtClean="0">
                <a:solidFill>
                  <a:srgbClr val="FF0000"/>
                </a:solidFill>
                <a:latin typeface="+mn-ea"/>
              </a:rPr>
              <a:t>아바타의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 구현과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역량 확대를 통한 상황 </a:t>
            </a:r>
            <a:r>
              <a:rPr lang="ko-KR" altLang="en-US" sz="1500" spc="-50" dirty="0" err="1" smtClean="0">
                <a:solidFill>
                  <a:srgbClr val="FF0000"/>
                </a:solidFill>
                <a:latin typeface="+mn-ea"/>
              </a:rPr>
              <a:t>적응형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 슈퍼맨이 가능해지지만 인간의 존엄성과 정체성에 대한 철학적 의문이 제기될 수 있고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인간 존재의 본질에 대한 혼란이 야기될 수 있다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5684108"/>
            <a:ext cx="6840760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차 산업 혁명의 성공으로 유전공학 등 특정 분야를 통해 인간이 근본적으로 개선되어 이득을 누리게 되지만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이로 인해 새로운 계층이 생겨나고 이러한 이점을 받지 못한 사람들과 갈등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500" spc="-50" dirty="0" smtClean="0">
                <a:solidFill>
                  <a:srgbClr val="FF0000"/>
                </a:solidFill>
                <a:latin typeface="+mn-ea"/>
              </a:rPr>
              <a:t>충돌이 일어날 수 있다</a:t>
            </a:r>
            <a:r>
              <a:rPr lang="en-US" altLang="ko-KR" sz="15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1949931"/>
            <a:ext cx="828092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자동화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로봇화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개인화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맞춤화 등이 일어나고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산업 현장에서는 효율성과 생산성이 향상될 것이다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또 기계나 장비에 내장되어 있는 프로그램이 인공지능으로 바뀌고 다른 장비와 센서를 통해 하나의 네트워크로 연결됨으로써 지구촌의 모든 사물이 기계적으로 연결될 것이다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8" name="제목 1"/>
              <p:cNvSpPr txBox="1">
                <a:spLocks/>
              </p:cNvSpPr>
              <p:nvPr/>
            </p:nvSpPr>
            <p:spPr>
              <a:xfrm>
                <a:off x="1331640" y="33896"/>
                <a:ext cx="662473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차 산업의 혁명과 미래 사회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9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3568" y="3952511"/>
            <a:ext cx="8064896" cy="7920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83568" y="4816606"/>
            <a:ext cx="8064896" cy="7920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83568" y="5680702"/>
            <a:ext cx="8064896" cy="79208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678044" y="4168535"/>
            <a:ext cx="1157652" cy="360040"/>
            <a:chOff x="678044" y="4138032"/>
            <a:chExt cx="1157652" cy="36004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678044" y="4138032"/>
              <a:ext cx="1157652" cy="360040"/>
            </a:xfrm>
            <a:prstGeom prst="roundRect">
              <a:avLst>
                <a:gd name="adj" fmla="val 24603"/>
              </a:avLst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78044" y="4138032"/>
              <a:ext cx="465282" cy="360040"/>
            </a:xfrm>
            <a:prstGeom prst="rect">
              <a:avLst/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4149080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 algn="ctr"/>
              <a:r>
                <a:rPr lang="ko-KR" altLang="en-US" sz="1500" dirty="0" smtClean="0">
                  <a:latin typeface="나눔고딕 ExtraBold" pitchFamily="50" charset="-127"/>
                  <a:ea typeface="나눔고딕 ExtraBold" pitchFamily="50" charset="-127"/>
                </a:rPr>
                <a:t>생활 양식</a:t>
              </a:r>
              <a:endParaRPr lang="ko-KR" altLang="en-US" sz="150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83568" y="5032630"/>
            <a:ext cx="1157652" cy="360040"/>
            <a:chOff x="678044" y="4138032"/>
            <a:chExt cx="1157652" cy="360040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678044" y="4138032"/>
              <a:ext cx="1157652" cy="360040"/>
            </a:xfrm>
            <a:prstGeom prst="roundRect">
              <a:avLst>
                <a:gd name="adj" fmla="val 24603"/>
              </a:avLst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78044" y="4138032"/>
              <a:ext cx="465282" cy="360040"/>
            </a:xfrm>
            <a:prstGeom prst="rect">
              <a:avLst/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3568" y="4149080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 algn="ctr"/>
              <a:r>
                <a:rPr lang="ko-KR" altLang="en-US" sz="1500" dirty="0" smtClean="0">
                  <a:latin typeface="나눔고딕 ExtraBold" pitchFamily="50" charset="-127"/>
                  <a:ea typeface="나눔고딕 ExtraBold" pitchFamily="50" charset="-127"/>
                </a:rPr>
                <a:t>정체성</a:t>
              </a:r>
              <a:endParaRPr lang="ko-KR" altLang="en-US" sz="150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683568" y="5896726"/>
            <a:ext cx="1157652" cy="360040"/>
            <a:chOff x="678044" y="4138032"/>
            <a:chExt cx="1157652" cy="36004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678044" y="4138032"/>
              <a:ext cx="1157652" cy="360040"/>
            </a:xfrm>
            <a:prstGeom prst="roundRect">
              <a:avLst>
                <a:gd name="adj" fmla="val 24603"/>
              </a:avLst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78044" y="4138032"/>
              <a:ext cx="465282" cy="360040"/>
            </a:xfrm>
            <a:prstGeom prst="rect">
              <a:avLst/>
            </a:prstGeom>
            <a:solidFill>
              <a:srgbClr val="F8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568" y="4149080"/>
              <a:ext cx="11521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 algn="ctr"/>
              <a:r>
                <a:rPr lang="ko-KR" altLang="en-US" sz="1500" dirty="0" smtClean="0">
                  <a:latin typeface="나눔고딕 ExtraBold" pitchFamily="50" charset="-127"/>
                  <a:ea typeface="나눔고딕 ExtraBold" pitchFamily="50" charset="-127"/>
                </a:rPr>
                <a:t>대인 관계</a:t>
              </a:r>
              <a:endParaRPr lang="ko-KR" altLang="en-US" sz="150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212" y="1543803"/>
            <a:ext cx="8628260" cy="18928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1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국가 간의 교류 증대</a:t>
            </a:r>
            <a:endParaRPr lang="en-US" altLang="ko-KR" sz="21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 간의 정치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경제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등 사회 여러 분야에서의 교류 증대</a:t>
            </a:r>
            <a:endParaRPr lang="en-US" altLang="ko-KR" sz="19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이에 따라 국가 간의 협력이 강화되기도 하나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 간의 경제 격차가 심화하고 정치 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경제 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문화적 갈등이 발생할 수 도 있음</a:t>
            </a:r>
            <a:endParaRPr lang="en-US" altLang="ko-KR" sz="19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12" y="3388781"/>
            <a:ext cx="8763768" cy="320857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과학 기술 및 정보 통신 기술의 발달 </a:t>
            </a:r>
            <a:endParaRPr lang="en-US" altLang="ko-KR" sz="21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생활 공간 세계로 확장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가상 현실로 삶의 공간 개념 확대</a:t>
            </a:r>
            <a:endParaRPr lang="en-US" altLang="ko-KR" sz="19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생명 공학 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난치병 치료나 환자의 생명 연장에 이바지하여 미래 산업 발전을 주도할 것으로 예측됨</a:t>
            </a:r>
            <a:endParaRPr lang="en-US" altLang="ko-KR" sz="19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부정적 측면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정보 격차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전자 감시 체계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개인 정보 유출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인터넷 중독과 같은 문제가 심화될 수 있으며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생명 공학의 발달로 인간의 정체성과 도덕적 가치의 혼란이 발생할 수 있음</a:t>
            </a:r>
            <a:r>
              <a:rPr lang="en-US" altLang="ko-KR" sz="19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6" name="그림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지구촌의 미래 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8032" y="1162844"/>
            <a:ext cx="449999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미래의 우리 사회는 어떻게 변화할까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3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212" y="1544092"/>
            <a:ext cx="8763768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생태 환경의 변화</a:t>
            </a:r>
            <a:endParaRPr lang="en-US" altLang="ko-KR" sz="28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생태 환경의 변화 속도 역시 빨라질 것으로 예측됨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소비 증가 → 활용할 수 있는 자원과 개발 가능한 환경의 범위 축소될 수 있음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문제가 심화될 경우</a:t>
            </a:r>
            <a:r>
              <a:rPr lang="en-US" altLang="ko-KR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생태계 교란 문제가 발생할 수도 있음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최근의 환경 문제 </a:t>
            </a:r>
            <a:r>
              <a:rPr lang="en-US" altLang="ko-KR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지역이나 국가 수준을 넘어 전 지구적 차원에서 인류의 생존을 위협하는 문제가 발생하기도 함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032" y="1162844"/>
            <a:ext cx="449999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미래의 우리 사회는 어떻게 변화할까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6" name="그림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지구촌의 미래 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생체 모방 공학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289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1268760"/>
            <a:ext cx="8496944" cy="5256584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생체 모방 공학</a:t>
            </a:r>
            <a:r>
              <a:rPr lang="en-US" altLang="ko-KR" sz="2000" spc="-150" dirty="0" smtClean="0">
                <a:latin typeface="+mn-ea"/>
              </a:rPr>
              <a:t>(</a:t>
            </a:r>
            <a:r>
              <a:rPr lang="en-US" altLang="ko-KR" sz="2000" spc="-150" dirty="0" err="1" smtClean="0">
                <a:latin typeface="+mn-ea"/>
              </a:rPr>
              <a:t>biomimetics</a:t>
            </a:r>
            <a:r>
              <a:rPr lang="en-US" altLang="ko-KR" sz="2000" spc="-150" dirty="0" smtClean="0">
                <a:latin typeface="+mn-ea"/>
              </a:rPr>
              <a:t>)</a:t>
            </a:r>
            <a:r>
              <a:rPr lang="ko-KR" altLang="en-US" sz="2000" spc="-150" dirty="0" smtClean="0">
                <a:latin typeface="+mn-ea"/>
              </a:rPr>
              <a:t>은 ‘생체</a:t>
            </a:r>
            <a:r>
              <a:rPr lang="en-US" altLang="ko-KR" sz="2000" spc="-150" dirty="0" smtClean="0">
                <a:latin typeface="+mn-ea"/>
              </a:rPr>
              <a:t>(bio)’</a:t>
            </a:r>
            <a:r>
              <a:rPr lang="ko-KR" altLang="en-US" sz="2000" spc="-150" dirty="0" smtClean="0">
                <a:latin typeface="+mn-ea"/>
              </a:rPr>
              <a:t>와 ‘모방</a:t>
            </a:r>
            <a:r>
              <a:rPr lang="en-US" altLang="ko-KR" sz="2000" spc="-150" dirty="0" smtClean="0">
                <a:latin typeface="+mn-ea"/>
              </a:rPr>
              <a:t>(</a:t>
            </a:r>
            <a:r>
              <a:rPr lang="en-US" altLang="ko-KR" sz="2000" spc="-150" dirty="0" err="1" smtClean="0">
                <a:latin typeface="+mn-ea"/>
              </a:rPr>
              <a:t>mimetics</a:t>
            </a:r>
            <a:r>
              <a:rPr lang="en-US" altLang="ko-KR" sz="2000" spc="-150" dirty="0" smtClean="0">
                <a:latin typeface="+mn-ea"/>
              </a:rPr>
              <a:t>)’</a:t>
            </a:r>
            <a:r>
              <a:rPr lang="ko-KR" altLang="en-US" sz="2000" spc="-150" dirty="0" smtClean="0">
                <a:latin typeface="+mn-ea"/>
              </a:rPr>
              <a:t>이 결합된 단어로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자연의 생물 구조와 기능을 모방하여 인간의 기술로 활용하거나 </a:t>
            </a:r>
            <a:r>
              <a:rPr lang="ko-KR" altLang="en-US" sz="2000" spc="-150" dirty="0" err="1" smtClean="0">
                <a:latin typeface="+mn-ea"/>
              </a:rPr>
              <a:t>재탄생시키는</a:t>
            </a:r>
            <a:r>
              <a:rPr lang="ko-KR" altLang="en-US" sz="2000" spc="-150" dirty="0" smtClean="0">
                <a:latin typeface="+mn-ea"/>
              </a:rPr>
              <a:t> 기술을 말한다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예를 들면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육식 동물의 날카로운 발톱을 모방하여 만든 칼과 화살촉 같은 사냥 도구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홍합을 바위에 잘 붙어 있게 하는 접착 단백질의 특성을 이용하여 수술 복합 시 실 대신 사용하는 것은 생체 모방 기술의 하나라고 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그리고 돌기 구조를 가진 상어 피부를 모방하여 만든 수영복은 수영 선수가 기록을 끌어올리는 데 많은 도움을 주기도 하였다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이러한 생채 모방 기술은 더 섬 세하고 새로운 방향으로 바뀌면서 미래를 주도할 유망 기술로 </a:t>
            </a:r>
            <a:r>
              <a:rPr lang="ko-KR" altLang="en-US" sz="2000" spc="-150" dirty="0" err="1" smtClean="0">
                <a:latin typeface="+mn-ea"/>
              </a:rPr>
              <a:t>주목받고</a:t>
            </a:r>
            <a:r>
              <a:rPr lang="ko-KR" altLang="en-US" sz="2000" spc="-150" dirty="0" smtClean="0">
                <a:latin typeface="+mn-ea"/>
              </a:rPr>
              <a:t>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자연에는 현재 밝혀져 있는 것보다 인간을 이롭게 할 수 있는 원리가 더 많이 숨겨져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이러한 원리와 인간이 만들어 낸 기술의 결합인 생체 모방 공학은 다가올 미래에 얼마나 더 많은 발전을 보여 줄지 기대되고 있다</a:t>
            </a:r>
            <a:r>
              <a:rPr lang="en-US" altLang="ko-KR" sz="2000" spc="-15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672408" cy="545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2348880"/>
            <a:ext cx="4824536" cy="24006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60" dirty="0" smtClean="0"/>
              <a:t>◀ </a:t>
            </a:r>
            <a:r>
              <a:rPr lang="ko-KR" altLang="en-US" sz="2000" b="1" spc="-60" dirty="0"/>
              <a:t>도마뱀 로봇 </a:t>
            </a:r>
            <a:r>
              <a:rPr lang="en-US" altLang="ko-KR" sz="2000" b="1" spc="-60" dirty="0"/>
              <a:t>‘</a:t>
            </a:r>
            <a:r>
              <a:rPr lang="ko-KR" altLang="en-US" sz="2000" b="1" spc="-60" dirty="0" err="1"/>
              <a:t>스티키</a:t>
            </a:r>
            <a:r>
              <a:rPr lang="ko-KR" altLang="en-US" sz="2000" b="1" spc="-60" dirty="0"/>
              <a:t> </a:t>
            </a:r>
            <a:r>
              <a:rPr lang="ko-KR" altLang="en-US" sz="2000" b="1" spc="-60" dirty="0" err="1"/>
              <a:t>봇</a:t>
            </a:r>
            <a:r>
              <a:rPr lang="en-US" altLang="ko-KR" sz="2000" b="1" spc="-60" dirty="0"/>
              <a:t>’ </a:t>
            </a:r>
            <a:endParaRPr lang="en-US" altLang="ko-KR" sz="2000" b="1" spc="-60" dirty="0" smtClean="0"/>
          </a:p>
          <a:p>
            <a:pPr>
              <a:lnSpc>
                <a:spcPct val="150000"/>
              </a:lnSpc>
            </a:pPr>
            <a:r>
              <a:rPr lang="ko-KR" altLang="en-US" sz="2000" spc="-60" dirty="0" smtClean="0"/>
              <a:t>강력한 </a:t>
            </a:r>
            <a:r>
              <a:rPr lang="ko-KR" altLang="en-US" sz="2000" spc="-60" dirty="0"/>
              <a:t>접착력과 부드럽게 떨어지는 도마뱀의 발바닥에서 아이디어를 얻어 </a:t>
            </a:r>
            <a:r>
              <a:rPr lang="ko-KR" altLang="en-US" sz="2000" spc="-60" dirty="0" err="1"/>
              <a:t>유리벽을</a:t>
            </a:r>
            <a:r>
              <a:rPr lang="ko-KR" altLang="en-US" sz="2000" spc="-60" dirty="0"/>
              <a:t> 수직으로 타고 </a:t>
            </a:r>
            <a:r>
              <a:rPr lang="ko-KR" altLang="en-US" sz="2000" spc="-60" dirty="0" smtClean="0"/>
              <a:t>올라갈 </a:t>
            </a:r>
            <a:r>
              <a:rPr lang="ko-KR" altLang="en-US" sz="2000" spc="-60" dirty="0"/>
              <a:t>수 있는 로봇 </a:t>
            </a:r>
            <a:r>
              <a:rPr lang="en-US" altLang="ko-KR" sz="2000" spc="-60" dirty="0"/>
              <a:t>‘</a:t>
            </a:r>
            <a:r>
              <a:rPr lang="ko-KR" altLang="en-US" sz="2000" spc="-60" dirty="0" err="1"/>
              <a:t>스티키</a:t>
            </a:r>
            <a:r>
              <a:rPr lang="ko-KR" altLang="en-US" sz="2000" spc="-60" dirty="0"/>
              <a:t> </a:t>
            </a:r>
            <a:r>
              <a:rPr lang="ko-KR" altLang="en-US" sz="2000" spc="-60" dirty="0" err="1"/>
              <a:t>봇을</a:t>
            </a:r>
            <a:r>
              <a:rPr lang="en-US" altLang="ko-KR" sz="2000" spc="-60" dirty="0"/>
              <a:t>’ </a:t>
            </a:r>
            <a:r>
              <a:rPr lang="ko-KR" altLang="en-US" sz="2000" spc="-60" dirty="0"/>
              <a:t>개발하였다</a:t>
            </a:r>
            <a:r>
              <a:rPr lang="en-US" altLang="ko-KR" sz="2000" spc="-60" dirty="0"/>
              <a:t>.</a:t>
            </a:r>
            <a:endParaRPr lang="ko-KR" altLang="en-US" sz="2000" spc="-60" dirty="0"/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생체 모방 공학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289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289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사회에 대비하는 데 필요한 자세를 이해할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협력을 기반으로 한 세계 시민 의식을 갖는다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510218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개방성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관용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보편적 가치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시민 의식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023357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40634" y="12124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미래 사회에 대비하는 우리의 자세 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4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56792"/>
            <a:ext cx="5076312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1" y="1536370"/>
            <a:ext cx="3685526" cy="26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9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40634" y="12124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미래 사회에 대비하는 우리의 자세 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71600" y="4509120"/>
            <a:ext cx="784887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밝은 미래를 만들기 위해 우리는 어떤 준비를 해야 할까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636124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229200"/>
            <a:ext cx="7416824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미래 사회에서 나타날 수 있는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사이버 범죄 문제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복제 인간 문제 등 여러 문제점들을 예측해 보고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체계적이고 합리적인 대비 방안들을 만들어야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2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3528" y="1634024"/>
            <a:ext cx="8496944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불확실한 미래 사회</a:t>
            </a:r>
            <a:endParaRPr lang="en-US" altLang="ko-KR" sz="2100" b="1" spc="-7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불확실한 미래에 대비하기 위해 현대 사회의 변화 양상을 분석</a:t>
            </a:r>
            <a:r>
              <a:rPr lang="en-US" altLang="ko-KR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파악하고 사회 현상을 비판적으로 바라보아야 함</a:t>
            </a:r>
            <a:endParaRPr lang="en-US" altLang="ko-KR" sz="2000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이를 종합하여 합리적인 문제 해결 과정에 적극적으로 참여해야 함</a:t>
            </a:r>
            <a:endParaRPr lang="en-US" altLang="ko-KR" sz="2000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371" y="3591014"/>
            <a:ext cx="8496944" cy="2862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b="1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미래 사회에 대한 준비</a:t>
            </a:r>
            <a:endParaRPr lang="en-US" altLang="ko-KR" sz="2100" b="1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개방성과 관용의 정신</a:t>
            </a:r>
            <a:r>
              <a:rPr lang="en-US" altLang="ko-KR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세계화와 다원화를 기반으로 한 미래 사회에</a:t>
            </a:r>
            <a:r>
              <a:rPr lang="en-US" altLang="ko-KR" sz="2000" spc="-7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열린 자세를 바탕으로 다양한 사람들을 배려할 줄 아는 성숙한 시민 의식을 함양해야 함</a:t>
            </a:r>
            <a:endParaRPr lang="en-US" altLang="ko-KR" sz="2000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보편적 가치인 인간의 존엄성</a:t>
            </a:r>
            <a:r>
              <a:rPr lang="en-US" altLang="ko-KR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자유의 평등</a:t>
            </a:r>
            <a:r>
              <a:rPr lang="en-US" altLang="ko-KR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000" spc="-7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정의 등을 전 지구적 차원에서 실현하려는 자세를 지녀야 함</a:t>
            </a:r>
            <a:endParaRPr lang="en-US" altLang="ko-KR" sz="2000" spc="-7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5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0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40634" y="12124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미래 사회에 대비하는 우리의 자세 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7" name="직사각형 16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196752"/>
            <a:ext cx="601216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미래의 삶을 위해 우리는 어떤 준비를 해야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591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알아보기</a:t>
                </a:r>
                <a:r>
                  <a:rPr lang="en-US" altLang="ko-KR" sz="2800" b="1" dirty="0" smtClean="0">
                    <a:solidFill>
                      <a:srgbClr val="C000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 </a:t>
                </a:r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미래 사회의 변화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290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1340768"/>
            <a:ext cx="8496944" cy="5256584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인간은 적대적 경쟁보다는 유대감을 가장 고차원적 욕구로 지향하는 존재이며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앞으로는 분산된 네트워크를 기반으로 하는 협업의 경제 체제에 동승한 개인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기업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나라가 살아남을 수 있다</a:t>
            </a:r>
            <a:r>
              <a:rPr lang="en-US" altLang="ko-KR" sz="2400" spc="-150" dirty="0" smtClean="0">
                <a:latin typeface="+mn-ea"/>
              </a:rPr>
              <a:t>. 21</a:t>
            </a:r>
            <a:r>
              <a:rPr lang="ko-KR" altLang="en-US" sz="2400" spc="-150" dirty="0" smtClean="0">
                <a:latin typeface="+mn-ea"/>
              </a:rPr>
              <a:t>세기는 승자와 패자를 가르는 게임에서 </a:t>
            </a:r>
            <a:r>
              <a:rPr lang="ko-KR" altLang="en-US" sz="2400" spc="-150" dirty="0" err="1" smtClean="0">
                <a:latin typeface="+mn-ea"/>
              </a:rPr>
              <a:t>윈윈</a:t>
            </a:r>
            <a:r>
              <a:rPr lang="en-US" altLang="ko-KR" sz="2400" spc="-150" dirty="0" smtClean="0">
                <a:latin typeface="+mn-ea"/>
              </a:rPr>
              <a:t>(win-win) </a:t>
            </a:r>
            <a:r>
              <a:rPr lang="ko-KR" altLang="en-US" sz="2400" spc="-150" dirty="0" smtClean="0">
                <a:latin typeface="+mn-ea"/>
              </a:rPr>
              <a:t>전략으로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폐쇄적 경영에서 투명 경영으로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이기적 경쟁에서 이타적 협업으로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화석 에너지에서 재생 가능한 에너지로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석유를 둘러싼 국가 간 경쟁에서 에너지 협력 관계로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소유의 시대에서 접속의 시대로 변화하고 있다</a:t>
            </a:r>
            <a:r>
              <a:rPr lang="en-US" altLang="ko-KR" sz="2400" spc="-150" dirty="0" smtClean="0">
                <a:latin typeface="+mn-ea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en-US" altLang="ko-KR" sz="2400" spc="-150" dirty="0" smtClean="0">
                <a:latin typeface="+mn-ea"/>
              </a:rPr>
              <a:t>- </a:t>
            </a:r>
            <a:r>
              <a:rPr lang="ko-KR" altLang="en-US" sz="2400" spc="-150" dirty="0" err="1" smtClean="0">
                <a:latin typeface="+mn-ea"/>
              </a:rPr>
              <a:t>제레미</a:t>
            </a:r>
            <a:r>
              <a:rPr lang="ko-KR" altLang="en-US" sz="2400" spc="-150" dirty="0" smtClean="0">
                <a:latin typeface="+mn-ea"/>
              </a:rPr>
              <a:t> </a:t>
            </a:r>
            <a:r>
              <a:rPr lang="ko-KR" altLang="en-US" sz="2400" spc="-150" dirty="0" err="1" smtClean="0">
                <a:latin typeface="+mn-ea"/>
              </a:rPr>
              <a:t>리프킨</a:t>
            </a:r>
            <a:r>
              <a:rPr lang="en-US" altLang="ko-KR" sz="2400" spc="-150" dirty="0" smtClean="0">
                <a:latin typeface="+mn-ea"/>
              </a:rPr>
              <a:t>(Rifkin, J.), 『</a:t>
            </a:r>
            <a:r>
              <a:rPr lang="ko-KR" altLang="en-US" sz="2400" spc="-150" dirty="0" smtClean="0">
                <a:latin typeface="+mn-ea"/>
              </a:rPr>
              <a:t>공감의 시대</a:t>
            </a:r>
            <a:r>
              <a:rPr lang="en-US" altLang="ko-KR" sz="2400" spc="-150" dirty="0" smtClean="0">
                <a:latin typeface="+mn-ea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38830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581128"/>
            <a:ext cx="475252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나는 미래에 어떻게 살아가게 될까</a:t>
            </a:r>
            <a:r>
              <a:rPr lang="en-US" altLang="ko-KR" sz="22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065" y="4992165"/>
            <a:ext cx="8244407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아침에 일어나면 가사 도우미 로봇이 요리한 아침 식사를 하고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자동 제조되어 나오는 모닝커피를 마실 것이다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그리고 인공지능 컴퓨터를 통해 직장 업무를 처리하고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비행 </a:t>
            </a:r>
            <a:r>
              <a:rPr lang="ko-KR" altLang="en-US" spc="-120" dirty="0" err="1" smtClean="0">
                <a:solidFill>
                  <a:srgbClr val="FF0000"/>
                </a:solidFill>
                <a:latin typeface="+mn-ea"/>
              </a:rPr>
              <a:t>슈트를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 입고 공원으로 날아가서 산책을 할 것이다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20" dirty="0" smtClean="0">
                <a:solidFill>
                  <a:srgbClr val="FF0000"/>
                </a:solidFill>
                <a:latin typeface="+mn-ea"/>
              </a:rPr>
              <a:t>산책을 한 후 집으로 돌아오면 가상 현실 프로그램을 이용하여 친구들과 함께 게임을 한 후 인공지능 숙면 침대에서 잠을 자게 될 것이다</a:t>
            </a:r>
            <a:r>
              <a:rPr lang="en-US" altLang="ko-KR" spc="-12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940" y="980728"/>
            <a:ext cx="5652120" cy="34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8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12429"/>
            <a:ext cx="8784976" cy="87100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                 다음과 같은 다양한 영역의 전문가가 되어 ‘미래 사회의 변화 양상’을 주제로 기사문을 작성해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291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 사회에 대한 예측과 준비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11560" y="1268760"/>
            <a:ext cx="1800200" cy="360040"/>
          </a:xfrm>
          <a:prstGeom prst="roundRect">
            <a:avLst>
              <a:gd name="adj" fmla="val 44542"/>
            </a:avLst>
          </a:prstGeom>
          <a:solidFill>
            <a:srgbClr val="FE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전문가 집단 활동</a:t>
            </a:r>
            <a:endParaRPr lang="ko-KR" altLang="en-US" spc="-15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84430" y="2222952"/>
            <a:ext cx="2253825" cy="2167584"/>
            <a:chOff x="517975" y="2222952"/>
            <a:chExt cx="2253825" cy="216758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975" y="2222952"/>
              <a:ext cx="2253825" cy="1800000"/>
            </a:xfrm>
            <a:prstGeom prst="roundRect">
              <a:avLst>
                <a:gd name="adj" fmla="val 799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39552" y="4005064"/>
              <a:ext cx="1224136" cy="38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생명공학자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437261" y="2204864"/>
            <a:ext cx="2265290" cy="2159191"/>
            <a:chOff x="3131840" y="2204864"/>
            <a:chExt cx="2265290" cy="215919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305" y="2204864"/>
              <a:ext cx="2253825" cy="1800000"/>
            </a:xfrm>
            <a:prstGeom prst="roundRect">
              <a:avLst>
                <a:gd name="adj" fmla="val 737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131840" y="4005064"/>
              <a:ext cx="122413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사회학자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6134599" y="2213708"/>
            <a:ext cx="2253825" cy="2150347"/>
            <a:chOff x="5868144" y="2213708"/>
            <a:chExt cx="2253825" cy="215034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8144" y="2213708"/>
              <a:ext cx="2253825" cy="1800000"/>
            </a:xfrm>
            <a:prstGeom prst="roundRect">
              <a:avLst>
                <a:gd name="adj" fmla="val 737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868144" y="4005064"/>
              <a:ext cx="122413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환경학자</a:t>
              </a:r>
              <a:endPara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784430" y="4428268"/>
            <a:ext cx="2253825" cy="2168035"/>
            <a:chOff x="517975" y="4428268"/>
            <a:chExt cx="2253825" cy="216803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7975" y="4428268"/>
              <a:ext cx="2253825" cy="1800000"/>
            </a:xfrm>
            <a:prstGeom prst="roundRect">
              <a:avLst>
                <a:gd name="adj" fmla="val 861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39552" y="6237312"/>
              <a:ext cx="122413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경제학자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437261" y="4428268"/>
            <a:ext cx="2265290" cy="2168035"/>
            <a:chOff x="3131840" y="4428268"/>
            <a:chExt cx="2265290" cy="216803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43305" y="4428268"/>
              <a:ext cx="2253825" cy="1800000"/>
            </a:xfrm>
            <a:prstGeom prst="roundRect">
              <a:avLst>
                <a:gd name="adj" fmla="val 799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131840" y="6237312"/>
              <a:ext cx="122413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정치외교학자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134599" y="4437112"/>
            <a:ext cx="2253825" cy="2159191"/>
            <a:chOff x="5868144" y="4437112"/>
            <a:chExt cx="2253825" cy="2159191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8144" y="4437112"/>
              <a:ext cx="2253825" cy="1800000"/>
            </a:xfrm>
            <a:prstGeom prst="roundRect">
              <a:avLst>
                <a:gd name="adj" fmla="val 7994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868144" y="6237312"/>
              <a:ext cx="1224136" cy="35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교육학자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통합사회(001~312)ok(웹용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3898122"/>
          </a:xfrm>
          <a:prstGeom prst="rect">
            <a:avLst/>
          </a:prstGeom>
        </p:spPr>
      </p:pic>
      <p:grpSp>
        <p:nvGrpSpPr>
          <p:cNvPr id="8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291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 사회에 대한 예측과 준비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636912"/>
            <a:ext cx="4896544" cy="26130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올해는 인간의 평균 수명이 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120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세로 늘어나게 될 것으로 예상합니다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그리고 운전자 없는 로봇 택시가 확대되어 어디든 편안하고 안전하게 이동할 수 있게 됩니다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애완 로봇을 키우는 인구가 무려 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1,000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만 명에 이르게 되어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50" dirty="0" smtClean="0">
                <a:solidFill>
                  <a:srgbClr val="FF0000"/>
                </a:solidFill>
                <a:latin typeface="+mn-ea"/>
              </a:rPr>
              <a:t>이를 수리하거나 성형을 전담하는 로봇미용사가 인기직업이 될 것으로 보입니다</a:t>
            </a:r>
            <a:r>
              <a:rPr lang="en-US" altLang="ko-KR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544" y="2564904"/>
            <a:ext cx="5040560" cy="2808312"/>
          </a:xfrm>
          <a:prstGeom prst="roundRect">
            <a:avLst>
              <a:gd name="adj" fmla="val 418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652120" y="2564904"/>
            <a:ext cx="2880320" cy="2808312"/>
          </a:xfrm>
          <a:prstGeom prst="roundRect">
            <a:avLst>
              <a:gd name="adj" fmla="val 418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467544" y="2348880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63888" y="1971789"/>
            <a:ext cx="4896544" cy="37709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ko-KR" altLang="en-US" sz="1600" spc="-150" dirty="0" smtClean="0">
                <a:solidFill>
                  <a:sysClr val="windowText" lastClr="000000"/>
                </a:solidFill>
                <a:latin typeface="+mn-ea"/>
              </a:rPr>
              <a:t>○○○○년</a:t>
            </a:r>
            <a:r>
              <a:rPr lang="en-US" altLang="ko-KR" sz="1600" spc="-150" dirty="0" smtClean="0">
                <a:solidFill>
                  <a:sysClr val="windowText" lastClr="000000"/>
                </a:solidFill>
                <a:latin typeface="+mn-ea"/>
              </a:rPr>
              <a:t>.</a:t>
            </a:r>
            <a:r>
              <a:rPr lang="ko-KR" altLang="en-US" sz="1600" spc="-150" dirty="0" smtClean="0">
                <a:solidFill>
                  <a:sysClr val="windowText" lastClr="000000"/>
                </a:solidFill>
                <a:latin typeface="+mn-ea"/>
              </a:rPr>
              <a:t> ○월</a:t>
            </a:r>
            <a:r>
              <a:rPr lang="en-US" altLang="ko-KR" sz="1600" spc="-150" dirty="0" smtClean="0">
                <a:solidFill>
                  <a:sysClr val="windowText" lastClr="000000"/>
                </a:solidFill>
                <a:latin typeface="+mn-ea"/>
              </a:rPr>
              <a:t>.</a:t>
            </a:r>
            <a:r>
              <a:rPr lang="ko-KR" altLang="en-US" sz="1600" spc="-150" dirty="0" smtClean="0">
                <a:solidFill>
                  <a:sysClr val="windowText" lastClr="000000"/>
                </a:solidFill>
                <a:latin typeface="+mn-ea"/>
              </a:rPr>
              <a:t> ○일</a:t>
            </a:r>
            <a:r>
              <a:rPr lang="en-US" altLang="ko-KR" sz="1600" spc="-150" dirty="0" smtClean="0">
                <a:solidFill>
                  <a:sysClr val="windowText" lastClr="00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3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291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8280920" cy="187948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다양한 측면에서 일어날 수 있는 미래 지구촌의 변화 양상에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대한 여러 관점의 통합적 이해가 필요하다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그리고 지속 가능한 사회가 될 수 있도록 공동체의 일원으로서 어떻게 살 것인지 실천방안을 모색하며 세계 시민 의식을 함양해야 한다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 사회에 대한 예측과 준비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1245882"/>
            <a:ext cx="8784976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                   미래 사회에 대비하기 위해 어떤 준비를 해야 할지 </a:t>
            </a: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정리해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11560" y="1268760"/>
            <a:ext cx="1440160" cy="360040"/>
          </a:xfrm>
          <a:prstGeom prst="roundRect">
            <a:avLst>
              <a:gd name="adj" fmla="val 44542"/>
            </a:avLst>
          </a:prstGeom>
          <a:solidFill>
            <a:srgbClr val="FEE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모집단 활동</a:t>
            </a:r>
            <a:endParaRPr lang="ko-KR" altLang="en-US" spc="-15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39552" y="4365104"/>
            <a:ext cx="7992888" cy="2138397"/>
            <a:chOff x="467544" y="5832781"/>
            <a:chExt cx="7992888" cy="2312417"/>
          </a:xfrm>
        </p:grpSpPr>
        <p:sp>
          <p:nvSpPr>
            <p:cNvPr id="19" name="양쪽 모서리가 둥근 사각형 18"/>
            <p:cNvSpPr/>
            <p:nvPr/>
          </p:nvSpPr>
          <p:spPr>
            <a:xfrm>
              <a:off x="467544" y="5832781"/>
              <a:ext cx="1296144" cy="700811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0" name="제목 1"/>
            <p:cNvSpPr txBox="1">
              <a:spLocks/>
            </p:cNvSpPr>
            <p:nvPr/>
          </p:nvSpPr>
          <p:spPr>
            <a:xfrm>
              <a:off x="467544" y="6206621"/>
              <a:ext cx="7992888" cy="1938577"/>
            </a:xfrm>
            <a:prstGeom prst="roundRect">
              <a:avLst>
                <a:gd name="adj" fmla="val 4489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 구성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한 </a:t>
              </a: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모둠을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여섯 명으로 구성하고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각 </a:t>
              </a: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모둠원은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관심 있는 학자를 하나씩 맡는다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집단으로 이동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모집단은 같은 영역의 학자로 구성된 전문가 집단으로 </a:t>
              </a: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모둠원을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파견한다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 활동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예를 들어 경제학자 전문가 집단은 경제학의 관점에서 미래 사회가 어떻게 변화할지 탐구한다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자료 수집 과정을 거쳐 전문성을 높이고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탐구를 바탕으로 기사문을 작성한다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 활동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 활동이 끝나면 모집단으로 이동하여 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번 활동을 수행한다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집단에서 학습한 내용을 공유한 후 종합적인 대안을 제시한다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1520" y="1667703"/>
            <a:ext cx="8496944" cy="20928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세계 시민 의식</a:t>
            </a:r>
            <a:endParaRPr lang="en-US" altLang="ko-KR" sz="20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개개인의 시민은 국가를 넘어서는 의미 있는 행위 주체</a:t>
            </a:r>
            <a:endParaRPr lang="en-US" altLang="ko-KR" sz="19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세계화 시대의 행위 주체로서 주인 의식을 가져야 함</a:t>
            </a:r>
            <a:endParaRPr lang="en-US" altLang="ko-KR" sz="19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시민 의식을 바탕으로 지구촌 문제를 인식하고 문제 해결에 적극적으로 나서야 함</a:t>
            </a:r>
            <a:endParaRPr lang="en-US" altLang="ko-KR" sz="19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688576"/>
            <a:ext cx="8496944" cy="169277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국제 관계에서의 협력</a:t>
            </a:r>
            <a:endParaRPr lang="en-US" altLang="ko-KR" sz="20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관계에서 경쟁보다는 협력을 우선시해야 함</a:t>
            </a:r>
            <a:endParaRPr lang="en-US" altLang="ko-KR" sz="19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특히 인권</a:t>
            </a:r>
            <a:r>
              <a:rPr lang="en-US" altLang="ko-KR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평화</a:t>
            </a:r>
            <a:r>
              <a:rPr lang="en-US" altLang="ko-KR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</a:t>
            </a:r>
            <a:r>
              <a:rPr lang="en-US" altLang="ko-KR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9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개발 등과 관련된 문제에 대한 세계의 공존과 공익을 추구하는 협력의 자세가 필요함</a:t>
            </a:r>
            <a:endParaRPr lang="en-US" altLang="ko-KR" sz="19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44760"/>
            <a:ext cx="8496944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자신의 일상 문제와 세계 문제를 분리하지 말고 밀접한 관련이 있는 것으로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생각하는 태도가 중요함 </a:t>
            </a:r>
            <a:endParaRPr lang="en-US" altLang="ko-KR" sz="20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9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1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40634" y="12124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9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미래 사회에 대비하는 우리의 자세 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200234"/>
            <a:ext cx="673224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지구촌 구성원으로서 어떤 태도와 자질을 갖추어야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257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대각선 방향의 모서리가 둥근 사각형 20"/>
          <p:cNvSpPr/>
          <p:nvPr/>
        </p:nvSpPr>
        <p:spPr>
          <a:xfrm>
            <a:off x="251520" y="1997298"/>
            <a:ext cx="5112568" cy="3968710"/>
          </a:xfrm>
          <a:prstGeom prst="round2DiagRect">
            <a:avLst>
              <a:gd name="adj1" fmla="val 9066"/>
              <a:gd name="adj2" fmla="val 0"/>
            </a:avLst>
          </a:prstGeom>
          <a:solidFill>
            <a:srgbClr val="F3F2E8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spc="-150" dirty="0" smtClean="0">
                <a:latin typeface="+mn-ea"/>
              </a:rPr>
              <a:t>‘깨끗한 옷 입기 운동’은 북유럽에서 전개되고 있는 시민 단체 운동 중 하나이다</a:t>
            </a:r>
            <a:r>
              <a:rPr lang="en-US" altLang="ko-KR" sz="1600" spc="-150" dirty="0" smtClean="0">
                <a:latin typeface="+mn-ea"/>
              </a:rPr>
              <a:t>. </a:t>
            </a:r>
            <a:r>
              <a:rPr lang="ko-KR" altLang="en-US" sz="1600" spc="-150" dirty="0" smtClean="0">
                <a:latin typeface="+mn-ea"/>
              </a:rPr>
              <a:t>자원 봉사자로 구성된 이 단체는 인터넷과 홍보 </a:t>
            </a:r>
            <a:r>
              <a:rPr lang="ko-KR" altLang="en-US" sz="1600" spc="-150" dirty="0" err="1" smtClean="0">
                <a:latin typeface="+mn-ea"/>
              </a:rPr>
              <a:t>전단지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길거리 홍보 등을 통해 평화적인 캠페인을 펼치고 있다</a:t>
            </a:r>
            <a:r>
              <a:rPr lang="en-US" altLang="ko-KR" sz="1600" spc="-150" dirty="0" smtClean="0">
                <a:latin typeface="+mn-ea"/>
              </a:rPr>
              <a:t>. </a:t>
            </a:r>
            <a:r>
              <a:rPr lang="ko-KR" altLang="en-US" sz="1600" spc="-150" dirty="0" smtClean="0">
                <a:latin typeface="+mn-ea"/>
              </a:rPr>
              <a:t>이들이 말하는 ‘깨끗한 옷’이란 단지 상태가 좋은 옷이 아니라 옷이 생산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유통되는 과정이 얼마나 도덕적으로 정당한가를 따져 그 가치를 인정받은 옷을 말한다</a:t>
            </a:r>
            <a:r>
              <a:rPr lang="en-US" altLang="ko-KR" sz="1600" spc="-150" dirty="0" smtClean="0">
                <a:latin typeface="+mn-ea"/>
              </a:rPr>
              <a:t>. </a:t>
            </a:r>
            <a:r>
              <a:rPr lang="ko-KR" altLang="en-US" sz="1600" spc="-150" dirty="0" smtClean="0">
                <a:latin typeface="+mn-ea"/>
              </a:rPr>
              <a:t>수천 마리의 동물을 희생해서 만든 고가의 털옷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저개발 국가의 아동 노동력을 착취하여 만든 옷</a:t>
            </a:r>
            <a:r>
              <a:rPr lang="en-US" altLang="ko-KR" sz="1600" spc="-150" dirty="0" smtClean="0">
                <a:latin typeface="+mn-ea"/>
              </a:rPr>
              <a:t>, </a:t>
            </a:r>
            <a:r>
              <a:rPr lang="ko-KR" altLang="en-US" sz="1600" spc="-150" dirty="0" smtClean="0">
                <a:latin typeface="+mn-ea"/>
              </a:rPr>
              <a:t>싼 값으로 염색하기 위해 오 </a:t>
            </a:r>
            <a:r>
              <a:rPr lang="en-US" altLang="ko-KR" sz="1600" spc="-150" dirty="0" smtClean="0">
                <a:latin typeface="+mn-ea"/>
              </a:rPr>
              <a:t>· </a:t>
            </a:r>
            <a:r>
              <a:rPr lang="ko-KR" altLang="en-US" sz="1600" spc="-150" dirty="0" smtClean="0">
                <a:latin typeface="+mn-ea"/>
              </a:rPr>
              <a:t>폐수를 마구 하천에 방류해 환경을 파괴한 가죽옷 등이 그들이 말하는 ‘더러운 옷’에 속한다</a:t>
            </a:r>
            <a:r>
              <a:rPr lang="en-US" altLang="ko-KR" sz="1600" spc="-150" dirty="0" smtClean="0">
                <a:latin typeface="+mn-ea"/>
              </a:rPr>
              <a:t>.</a:t>
            </a:r>
            <a:endParaRPr lang="ko-KR" altLang="en-US" sz="1600" spc="-15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0" t="1706" r="1151" b="2737"/>
          <a:stretch>
            <a:fillRect/>
          </a:stretch>
        </p:blipFill>
        <p:spPr bwMode="auto">
          <a:xfrm rot="271177">
            <a:off x="5408533" y="1925180"/>
            <a:ext cx="3383778" cy="252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0" y="-23153"/>
            <a:ext cx="9144000" cy="1129377"/>
            <a:chOff x="0" y="-23153"/>
            <a:chExt cx="9144000" cy="1129377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19" name="그룹 18"/>
            <p:cNvGrpSpPr/>
            <p:nvPr/>
          </p:nvGrpSpPr>
          <p:grpSpPr>
            <a:xfrm>
              <a:off x="0" y="-23153"/>
              <a:ext cx="9144000" cy="1129377"/>
              <a:chOff x="0" y="-23153"/>
              <a:chExt cx="9144000" cy="1129377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grpSp>
            <p:nvGrpSpPr>
              <p:cNvPr id="2" name="그룹 19"/>
              <p:cNvGrpSpPr/>
              <p:nvPr/>
            </p:nvGrpSpPr>
            <p:grpSpPr>
              <a:xfrm>
                <a:off x="217612" y="-23153"/>
                <a:ext cx="8165520" cy="807913"/>
                <a:chOff x="204912" y="-23153"/>
                <a:chExt cx="8165520" cy="807913"/>
              </a:xfrm>
            </p:grpSpPr>
            <p:sp>
              <p:nvSpPr>
                <p:cNvPr id="34" name="제목 1"/>
                <p:cNvSpPr txBox="1">
                  <a:spLocks/>
                </p:cNvSpPr>
                <p:nvPr/>
              </p:nvSpPr>
              <p:spPr>
                <a:xfrm>
                  <a:off x="204912" y="6524"/>
                  <a:ext cx="1584176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통</a:t>
                  </a:r>
                  <a:r>
                    <a:rPr lang="ko-KR" altLang="en-US" sz="1900" b="1" spc="-150" dirty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합</a:t>
                  </a:r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 </a:t>
                  </a:r>
                  <a:endParaRPr lang="en-US" altLang="ko-KR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  <a:p>
                  <a:pPr algn="l"/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주제 탐</a:t>
                  </a:r>
                  <a:r>
                    <a:rPr lang="ko-KR" altLang="en-US" sz="1900" b="1" spc="-150" dirty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구</a:t>
                  </a:r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 </a:t>
                  </a:r>
                  <a:endParaRPr lang="en-US" altLang="ko-KR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1313646" y="-23153"/>
                  <a:ext cx="7056786" cy="8079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700"/>
                    </a:lnSpc>
                  </a:pPr>
                  <a:r>
                    <a:rPr lang="ko-KR" altLang="en-US" sz="2400" b="1" dirty="0" smtClean="0">
                      <a:latin typeface="나눔고딕 ExtraBold" pitchFamily="50" charset="-127"/>
                      <a:ea typeface="나눔고딕 ExtraBold" pitchFamily="50" charset="-127"/>
                    </a:rPr>
                    <a:t>깨끗한 옷 입기 운동</a:t>
                  </a:r>
                </a:p>
                <a:p>
                  <a:pPr>
                    <a:lnSpc>
                      <a:spcPts val="2700"/>
                    </a:lnSpc>
                  </a:pPr>
                  <a:r>
                    <a:rPr lang="en-US" altLang="ko-KR" sz="2400" b="1" spc="-100" dirty="0" smtClean="0">
                      <a:latin typeface="나눔고딕 ExtraBold" pitchFamily="50" charset="-127"/>
                      <a:ea typeface="나눔고딕 ExtraBold" pitchFamily="50" charset="-127"/>
                    </a:rPr>
                    <a:t>(clean clothes campaign)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7596336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5925490" y="78134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340768"/>
            <a:ext cx="10763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1734779"/>
            <a:ext cx="899621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나는 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깨끗한 옷 입기 운동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 동참할 의사가 있는가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 </a:t>
            </a:r>
            <a:endParaRPr lang="ko-KR" altLang="en-US" sz="20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2348880"/>
            <a:ext cx="899621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번과 같이 생각한 이유는 무엇인지 써 보자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968188"/>
            <a:ext cx="8640960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3"/>
            </a:pP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깨끗한 옷 입기 운동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은 미래 사회의 변화 모습에 어떠한 영향을 줄 수 있는지 써 보자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1171882" cy="5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5477162"/>
            <a:ext cx="899621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4"/>
            </a:pP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깨끗한 옷 입기 운동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홍보하는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홍보물을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제작하여 교실에 전시해 보자</a:t>
            </a:r>
            <a:r>
              <a:rPr lang="en-US" altLang="ko-KR" sz="20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708920"/>
            <a:ext cx="7992888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옷은 실용적 목적 외에도 자신의 내면 세계를 드러내는 가치를 담고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소비자가 나의 삶뿐만 아니라 생산자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지구 환경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나아가 미래 세대에도 영향을 끼칠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따라서 이를 고려하여 환경을 고려하고 생산자와 미래를 위한 책임 있는 소비를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해야한다고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생각한다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552" y="4653136"/>
            <a:ext cx="784887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미래 사회의 깨끗한 생태 환경 보존과 개발 도상국 사람들의 인권 보호에 좋은 영향을 미칠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2" y="1196752"/>
            <a:ext cx="10887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/>
          <p:cNvGrpSpPr/>
          <p:nvPr/>
        </p:nvGrpSpPr>
        <p:grpSpPr>
          <a:xfrm>
            <a:off x="0" y="-23153"/>
            <a:ext cx="9144000" cy="1129377"/>
            <a:chOff x="0" y="-23153"/>
            <a:chExt cx="9144000" cy="1129377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42" name="그룹 41"/>
            <p:cNvGrpSpPr/>
            <p:nvPr/>
          </p:nvGrpSpPr>
          <p:grpSpPr>
            <a:xfrm>
              <a:off x="0" y="-23153"/>
              <a:ext cx="9144000" cy="1129377"/>
              <a:chOff x="0" y="-23153"/>
              <a:chExt cx="9144000" cy="1129377"/>
            </a:xfrm>
          </p:grpSpPr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grpSp>
            <p:nvGrpSpPr>
              <p:cNvPr id="44" name="그룹 19"/>
              <p:cNvGrpSpPr/>
              <p:nvPr/>
            </p:nvGrpSpPr>
            <p:grpSpPr>
              <a:xfrm>
                <a:off x="217612" y="-23153"/>
                <a:ext cx="8165520" cy="807913"/>
                <a:chOff x="204912" y="-23153"/>
                <a:chExt cx="8165520" cy="807913"/>
              </a:xfrm>
            </p:grpSpPr>
            <p:sp>
              <p:nvSpPr>
                <p:cNvPr id="46" name="제목 1"/>
                <p:cNvSpPr txBox="1">
                  <a:spLocks/>
                </p:cNvSpPr>
                <p:nvPr/>
              </p:nvSpPr>
              <p:spPr>
                <a:xfrm>
                  <a:off x="204912" y="6524"/>
                  <a:ext cx="1584176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통</a:t>
                  </a:r>
                  <a:r>
                    <a:rPr lang="ko-KR" altLang="en-US" sz="1900" b="1" spc="-150" dirty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합</a:t>
                  </a:r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 </a:t>
                  </a:r>
                  <a:endParaRPr lang="en-US" altLang="ko-KR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  <a:p>
                  <a:pPr algn="l"/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주제 탐</a:t>
                  </a:r>
                  <a:r>
                    <a:rPr lang="ko-KR" altLang="en-US" sz="1900" b="1" spc="-150" dirty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구</a:t>
                  </a:r>
                  <a:r>
                    <a:rPr lang="ko-KR" altLang="en-US" sz="1900" b="1" spc="-150" dirty="0" smtClean="0">
                      <a:solidFill>
                        <a:srgbClr val="6B6BB5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 </a:t>
                  </a:r>
                  <a:endParaRPr lang="en-US" altLang="ko-KR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1313646" y="-23153"/>
                  <a:ext cx="7056786" cy="8079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700"/>
                    </a:lnSpc>
                  </a:pPr>
                  <a:r>
                    <a:rPr lang="ko-KR" altLang="en-US" sz="2400" b="1" dirty="0" smtClean="0">
                      <a:latin typeface="나눔고딕 ExtraBold" pitchFamily="50" charset="-127"/>
                      <a:ea typeface="나눔고딕 ExtraBold" pitchFamily="50" charset="-127"/>
                    </a:rPr>
                    <a:t>깨끗한 옷 입기 운동</a:t>
                  </a:r>
                </a:p>
                <a:p>
                  <a:pPr>
                    <a:lnSpc>
                      <a:spcPts val="2700"/>
                    </a:lnSpc>
                  </a:pPr>
                  <a:r>
                    <a:rPr lang="en-US" altLang="ko-KR" sz="2400" b="1" dirty="0" smtClean="0">
                      <a:latin typeface="나눔고딕 ExtraBold" pitchFamily="50" charset="-127"/>
                      <a:ea typeface="나눔고딕 ExtraBold" pitchFamily="50" charset="-127"/>
                    </a:rPr>
                    <a:t>(clean clothes campaign)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7596336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293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5925490" y="78134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3" name="타원 22"/>
          <p:cNvSpPr/>
          <p:nvPr/>
        </p:nvSpPr>
        <p:spPr>
          <a:xfrm>
            <a:off x="6012160" y="1650008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8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23528" y="2420888"/>
            <a:ext cx="8568952" cy="2448272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bIns="72000" rtlCol="0" anchor="ctr"/>
          <a:lstStyle/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우리의 고유한 영토인 독도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!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우리는 독도에 대해 얼마나 잘 알고 있을까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?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우리의 고유 영토인 독도에 대한 우리의 주권을 지속적으로 수호하고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독도를 지속적으로 발전시키기 위해서는 어떻게 해야 할까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spc="-1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135809"/>
            <a:ext cx="6480720" cy="22467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 부근은 난류와 한류가 서로 교차하는 조경 수역으로 플랑크톤이 풍부하여 좋은 어장을 형성한다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겨울철과 봄철에는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한류성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 어족인 연어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대구가 많이 잡히고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여름과 가을철에는 난류성 어족인 오징어와 꽁치 잡이가 활발하게 이루어지고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128" y="1556792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독도는 우리 어민들의 삶의 터전이다</a:t>
            </a:r>
            <a:r>
              <a:rPr lang="en-US" altLang="ko-KR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15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132856"/>
            <a:ext cx="6552000" cy="26776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독도에서는 오랜 형성 과정을 거쳐 만들어진 다양한 암석과 지형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지질 경관을 관찰할 수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또한 토양이 잘 발달하지 못해 식생이 많지 않지만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희귀한 해양 동식물이 많이 서식하고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독도는 환경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생태학적으로 가치를 인정받아 섬 전체가 천연기념물로 지정되어 보전되고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128" y="1553839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독도에서 무엇을 볼 수 있을까</a:t>
            </a:r>
            <a:r>
              <a:rPr lang="en-US" altLang="ko-KR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36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132856"/>
            <a:ext cx="6552000" cy="176407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독도는 해저 화산 폭발로 형성된 화산섬이다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독도의 해저 화산 활동은 약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460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만 년 전부터</a:t>
            </a:r>
          </a:p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시작되었으며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해저 약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2,000 m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에서 솟아 오른 용암이 굳어져 형성되었다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8128" y="1553839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독도는 어떻게 형성되었을까</a:t>
            </a:r>
            <a:r>
              <a:rPr lang="en-US" altLang="ko-KR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25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4581128"/>
            <a:ext cx="8868863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buFont typeface="+mj-lt"/>
              <a:buAutoNum type="arabicPeriod" startAt="2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지구촌의 미래 모습을 생각해 보면서 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지구촌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으로 삼행시를 지어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013176"/>
            <a:ext cx="7272808" cy="14773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구상에서 가장 멋진 휴양지로 순간 이동하여</a:t>
            </a:r>
            <a:endParaRPr lang="en-US" altLang="ko-KR" sz="20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슬 모양의 개인용 잠수함을 타고 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 smtClean="0">
                <a:solidFill>
                  <a:srgbClr val="FF0000"/>
                </a:solidFill>
                <a:latin typeface="+mn-ea"/>
              </a:rPr>
              <a:t>락공동체를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 이루고 사는 바다 속 인공 마을에 간다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5940" y="980728"/>
            <a:ext cx="5652120" cy="34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타원 10"/>
          <p:cNvSpPr/>
          <p:nvPr/>
        </p:nvSpPr>
        <p:spPr>
          <a:xfrm>
            <a:off x="827584" y="5589240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</a:rPr>
              <a:t>구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27584" y="6021288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</a:rPr>
              <a:t>촌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27584" y="5141952"/>
            <a:ext cx="360040" cy="3600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b="1" dirty="0" smtClean="0">
                <a:solidFill>
                  <a:sysClr val="windowText" lastClr="000000"/>
                </a:solidFill>
              </a:rPr>
              <a:t>지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6552000" cy="30567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독도가 가지고 있는 자원 중의 하나는 해양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심층수이다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해양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심층수는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 햇빛이 도달하지 않는 깊은 곳에 있어 온도가 일정하고 무균 상태인 청정수로 마그네슘과 칼륨 등의 미네랄이 풍부하다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또한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 주변의 깊은 바다에는 가스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하이드레이트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(gas hydrate)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가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가스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하이드레이트는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 에너지 효율이 높고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다른 연료보다 공해가 적어 차세대 에너지원으로 높은 관심을 받고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128" y="1553839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독도에는 우리가 모르는 자원이 숨어 있다</a:t>
            </a:r>
            <a:r>
              <a:rPr lang="en-US" altLang="ko-KR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81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6552000" cy="176407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정부는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2005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 「독도의 지속 가능한 이용에 관한 법률」을 제정하여 독도와 주변 해역의 생태계 및 해양 수산 자</a:t>
            </a:r>
          </a:p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원의 관리와 보호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해양 광물 자원 연구와 개발은 물론이고 독도 내 시설 관리와 재원 조달을 위해 노력하고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128" y="1553839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독도의 지속 가능한 발전</a:t>
            </a:r>
            <a:endParaRPr lang="en-US" altLang="ko-KR" sz="2400" b="1" spc="-100" dirty="0" smtClean="0">
              <a:solidFill>
                <a:srgbClr val="FFC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32856"/>
            <a:ext cx="6552000" cy="34876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독도는 역사적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지리적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국제법적으로 명백한 우리의 영토이다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그럼에도 일본에서는 독도를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다케시마라고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 부르며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우리나라가 독도를 불법으로 점거하고 있다는 주장을 펼치고 있다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이러한 도발에 대해서 우리는 이성적이고 논리적으로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차분하면서도 단호하게 대응해야 한다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또한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독도를 수호하기 위해 우리는 지속적으로 독도에 관심을 가지고 독도를 세계에 바로 알리기 위한 홍보 활동을 해 나가야 할 것이다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128" y="1553839"/>
            <a:ext cx="85689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독도는 명백한 우리의 영토</a:t>
            </a:r>
            <a:r>
              <a:rPr lang="en-US" altLang="ko-KR" sz="2400" b="1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749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2726" y="1942609"/>
            <a:ext cx="8196212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독도가 우리나라 영토임을 전 세계에 알릴 방법에는 무엇이 있을까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161228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87585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92280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우리의 소중한 영토</a:t>
            </a:r>
            <a:r>
              <a:rPr lang="en-US" altLang="ko-KR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독도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176888" y="78134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아홉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지속 가능한 발전 그리고 독도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415194"/>
            <a:ext cx="7848872" cy="8697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수출 상품에 독도 그림과 홍보 문구 넣기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방송 광고 및 온라인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소셜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네트워크 배너 등을 통해 홍보하기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51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556792"/>
            <a:ext cx="9036496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b="1" spc="-30" dirty="0">
                <a:latin typeface="나눔고딕 ExtraBold" pitchFamily="50" charset="-127"/>
                <a:ea typeface="나눔고딕 ExtraBold" pitchFamily="50" charset="-127"/>
              </a:rPr>
              <a:t>세계의 인구 문제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(</a:t>
            </a:r>
            <a:r>
              <a:rPr lang="en-US" altLang="ko-KR" spc="-30" dirty="0">
                <a:latin typeface="+mn-ea"/>
              </a:rPr>
              <a:t>1) </a:t>
            </a:r>
            <a:r>
              <a:rPr lang="ko-KR" altLang="en-US" spc="-30" dirty="0">
                <a:latin typeface="+mn-ea"/>
              </a:rPr>
              <a:t>인구의 의미와 인구 구조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	        )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spc="-30" dirty="0">
                <a:latin typeface="+mn-ea"/>
              </a:rPr>
              <a:t>어느 한 시점에 일정한 지역에서 사는 사람의 </a:t>
            </a:r>
            <a:r>
              <a:rPr lang="ko-KR" altLang="en-US" spc="-30" dirty="0" smtClean="0">
                <a:latin typeface="+mn-ea"/>
              </a:rPr>
              <a:t>수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en-US" altLang="ko-KR" spc="-30" dirty="0">
                <a:latin typeface="+mn-ea"/>
              </a:rPr>
              <a:t>( </a:t>
            </a:r>
            <a:r>
              <a:rPr lang="en-US" altLang="ko-KR" spc="-30" dirty="0" smtClean="0">
                <a:latin typeface="+mn-ea"/>
              </a:rPr>
              <a:t>	        )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spc="-30" dirty="0">
                <a:latin typeface="+mn-ea"/>
              </a:rPr>
              <a:t>인구의 국가별 또는 지역별 분포를 </a:t>
            </a:r>
            <a:r>
              <a:rPr lang="ko-KR" altLang="en-US" spc="-30" dirty="0" smtClean="0">
                <a:latin typeface="+mn-ea"/>
              </a:rPr>
              <a:t>말함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en-US" altLang="ko-KR" spc="-30" dirty="0">
                <a:latin typeface="+mn-ea"/>
              </a:rPr>
              <a:t>( </a:t>
            </a:r>
            <a:r>
              <a:rPr lang="en-US" altLang="ko-KR" spc="-30" dirty="0" smtClean="0">
                <a:latin typeface="+mn-ea"/>
              </a:rPr>
              <a:t>	        )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spc="-30" dirty="0">
                <a:latin typeface="+mn-ea"/>
              </a:rPr>
              <a:t>인구 집단의 연령별</a:t>
            </a:r>
            <a:r>
              <a:rPr lang="en-US" altLang="ko-KR" spc="-30" dirty="0">
                <a:latin typeface="+mn-ea"/>
              </a:rPr>
              <a:t>, </a:t>
            </a:r>
            <a:r>
              <a:rPr lang="ko-KR" altLang="en-US" spc="-30" dirty="0">
                <a:latin typeface="+mn-ea"/>
              </a:rPr>
              <a:t>성별 인구 구성 상태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	</a:t>
            </a:r>
          </a:p>
          <a:p>
            <a:pPr fontAlgn="base"/>
            <a:r>
              <a:rPr lang="en-US" altLang="ko-KR" spc="-30" dirty="0" smtClean="0">
                <a:latin typeface="+mn-ea"/>
              </a:rPr>
              <a:t> (</a:t>
            </a:r>
            <a:r>
              <a:rPr lang="en-US" altLang="ko-KR" spc="-30" dirty="0">
                <a:latin typeface="+mn-ea"/>
              </a:rPr>
              <a:t>2) </a:t>
            </a:r>
            <a:r>
              <a:rPr lang="ko-KR" altLang="en-US" spc="-30" dirty="0">
                <a:latin typeface="+mn-ea"/>
              </a:rPr>
              <a:t>인구 문제의 해결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>
                <a:latin typeface="+mn-ea"/>
              </a:rPr>
              <a:t>선진국의 인구 정책 </a:t>
            </a:r>
            <a:r>
              <a:rPr lang="en-US" altLang="ko-KR" spc="-30" dirty="0">
                <a:latin typeface="+mn-ea"/>
              </a:rPr>
              <a:t>: </a:t>
            </a:r>
            <a:r>
              <a:rPr lang="en-US" altLang="ko-KR" spc="-30" dirty="0" smtClean="0">
                <a:latin typeface="+mn-ea"/>
              </a:rPr>
              <a:t>(	        </a:t>
            </a:r>
            <a:r>
              <a:rPr lang="en-US" altLang="ko-KR" spc="-30" dirty="0">
                <a:latin typeface="+mn-ea"/>
              </a:rPr>
              <a:t>) · </a:t>
            </a:r>
            <a:r>
              <a:rPr lang="ko-KR" altLang="en-US" spc="-30" dirty="0">
                <a:latin typeface="+mn-ea"/>
              </a:rPr>
              <a:t>고령화 문제를 해결하기 위해 출산 </a:t>
            </a:r>
            <a:r>
              <a:rPr lang="ko-KR" altLang="en-US" spc="-30" dirty="0" smtClean="0">
                <a:latin typeface="+mn-ea"/>
              </a:rPr>
              <a:t>장려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</a:t>
            </a:r>
            <a:r>
              <a:rPr lang="ko-KR" altLang="en-US" spc="-30" dirty="0" smtClean="0">
                <a:latin typeface="+mn-ea"/>
              </a:rPr>
              <a:t>  정책과 </a:t>
            </a:r>
            <a:r>
              <a:rPr lang="ko-KR" altLang="en-US" spc="-30" dirty="0">
                <a:latin typeface="+mn-ea"/>
              </a:rPr>
              <a:t>고령화 문제의 해결 방안을 모색함 </a:t>
            </a:r>
          </a:p>
          <a:p>
            <a:pPr fontAlgn="base">
              <a:lnSpc>
                <a:spcPct val="120000"/>
              </a:lnSpc>
            </a:pP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>
                <a:latin typeface="+mn-ea"/>
              </a:rPr>
              <a:t>개발 도상국의 인구 정책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spc="-30" dirty="0">
                <a:latin typeface="+mn-ea"/>
              </a:rPr>
              <a:t>과인 인구 문제를 해결하기 위해 </a:t>
            </a:r>
            <a:r>
              <a:rPr lang="en-US" altLang="ko-KR" spc="-30" dirty="0" smtClean="0">
                <a:latin typeface="+mn-ea"/>
              </a:rPr>
              <a:t>(         )</a:t>
            </a:r>
            <a:r>
              <a:rPr lang="ko-KR" altLang="en-US" spc="-30" dirty="0" smtClean="0">
                <a:latin typeface="+mn-ea"/>
              </a:rPr>
              <a:t>을</a:t>
            </a:r>
            <a:r>
              <a:rPr lang="en-US" altLang="ko-KR" spc="-30" dirty="0">
                <a:latin typeface="+mn-ea"/>
              </a:rPr>
              <a:t>/</a:t>
            </a:r>
            <a:r>
              <a:rPr lang="ko-KR" altLang="en-US" spc="-30" dirty="0">
                <a:latin typeface="+mn-ea"/>
              </a:rPr>
              <a:t>를 </a:t>
            </a:r>
            <a:r>
              <a:rPr lang="ko-KR" altLang="en-US" spc="-30" dirty="0" smtClean="0">
                <a:latin typeface="+mn-ea"/>
              </a:rPr>
              <a:t>낮추고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   대도시에 </a:t>
            </a:r>
            <a:r>
              <a:rPr lang="ko-KR" altLang="en-US" spc="-30" dirty="0">
                <a:latin typeface="+mn-ea"/>
              </a:rPr>
              <a:t>집중되어 있는 </a:t>
            </a:r>
            <a:r>
              <a:rPr lang="ko-KR" altLang="en-US" spc="-30" dirty="0" smtClean="0">
                <a:latin typeface="+mn-ea"/>
              </a:rPr>
              <a:t>인구를 </a:t>
            </a:r>
            <a:r>
              <a:rPr lang="en-US" altLang="ko-KR" spc="-30" dirty="0" smtClean="0">
                <a:latin typeface="+mn-ea"/>
              </a:rPr>
              <a:t>(         )</a:t>
            </a:r>
            <a:r>
              <a:rPr lang="ko-KR" altLang="en-US" spc="-30" dirty="0" smtClean="0">
                <a:latin typeface="+mn-ea"/>
              </a:rPr>
              <a:t>시키는 </a:t>
            </a:r>
            <a:r>
              <a:rPr lang="ko-KR" altLang="en-US" spc="-30" dirty="0">
                <a:latin typeface="+mn-ea"/>
              </a:rPr>
              <a:t>정책이 필요함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44" y="2710409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44" y="3035613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인구 분포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44" y="3374167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인구 구조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58" y="4569190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저출</a:t>
            </a:r>
            <a:r>
              <a:rPr lang="ko-KR" altLang="en-US" sz="1600" dirty="0" err="1">
                <a:solidFill>
                  <a:srgbClr val="FF0000"/>
                </a:solidFill>
                <a:latin typeface="+mn-ea"/>
              </a:rPr>
              <a:t>산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6908" y="5547462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출산율 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5287" y="5890734"/>
            <a:ext cx="97001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분산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179512" y="1115063"/>
            <a:ext cx="2699792" cy="404413"/>
            <a:chOff x="179512" y="1052347"/>
            <a:chExt cx="2699792" cy="404413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1087428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내용 정리하기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1052347"/>
              <a:ext cx="648072" cy="36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281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90364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자원 이용과 지속 가능한 발전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(1) </a:t>
            </a:r>
            <a:r>
              <a:rPr lang="ko-KR" altLang="en-US" spc="-30" dirty="0" smtClean="0">
                <a:latin typeface="+mn-ea"/>
              </a:rPr>
              <a:t>자원의 의미와 자원 문제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 • (	 ) : </a:t>
            </a:r>
            <a:r>
              <a:rPr lang="ko-KR" altLang="en-US" spc="-30" dirty="0" smtClean="0">
                <a:latin typeface="+mn-ea"/>
              </a:rPr>
              <a:t>인간이 생활을 유지하기 위해 필요한 유용하고 가치 있는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 </a:t>
            </a:r>
            <a:r>
              <a:rPr lang="en-US" altLang="ko-KR" spc="-30" dirty="0" smtClean="0">
                <a:latin typeface="+mn-ea"/>
              </a:rPr>
              <a:t>• ( 		 ) : </a:t>
            </a:r>
            <a:r>
              <a:rPr lang="ko-KR" altLang="en-US" spc="-30" dirty="0" smtClean="0">
                <a:latin typeface="+mn-ea"/>
              </a:rPr>
              <a:t>자민족이나 자국이 보유하고 있는 자원을 전략적으로 사용하는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 </a:t>
            </a:r>
            <a:r>
              <a:rPr lang="ko-KR" altLang="en-US" spc="-30" dirty="0" smtClean="0">
                <a:latin typeface="+mn-ea"/>
              </a:rPr>
              <a:t> 것으로 국가 간 갈등의 원인이 되기도 함</a:t>
            </a:r>
          </a:p>
          <a:p>
            <a:pPr fontAlgn="base">
              <a:lnSpc>
                <a:spcPct val="120000"/>
              </a:lnSpc>
            </a:pPr>
            <a:endParaRPr lang="ko-KR" altLang="en-US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(2) </a:t>
            </a:r>
            <a:r>
              <a:rPr lang="ko-KR" altLang="en-US" spc="-30" dirty="0" smtClean="0">
                <a:latin typeface="+mn-ea"/>
              </a:rPr>
              <a:t>자원 문제 해결의 자세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			 ) : </a:t>
            </a:r>
            <a:r>
              <a:rPr lang="ko-KR" altLang="en-US" spc="-30" dirty="0" smtClean="0">
                <a:latin typeface="+mn-ea"/>
              </a:rPr>
              <a:t>미래 세대가 필요한 자원과 환경을 손상하지 않으면서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 </a:t>
            </a:r>
            <a:r>
              <a:rPr lang="ko-KR" altLang="en-US" spc="-30" dirty="0" smtClean="0">
                <a:latin typeface="+mn-ea"/>
              </a:rPr>
              <a:t> 현재의 욕구를 동시에 충족하는 발전</a:t>
            </a:r>
          </a:p>
          <a:p>
            <a:pPr fontAlgn="base">
              <a:lnSpc>
                <a:spcPct val="120000"/>
              </a:lnSpc>
            </a:pP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355" y="2488982"/>
            <a:ext cx="737577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자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2814836"/>
            <a:ext cx="156977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자원 민족주의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4348490"/>
            <a:ext cx="2520280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지속 가능한 발전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46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903649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지구촌의 미래와 우리의 삶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(1) </a:t>
            </a:r>
            <a:r>
              <a:rPr lang="ko-KR" altLang="en-US" spc="-30" dirty="0" smtClean="0">
                <a:latin typeface="+mn-ea"/>
              </a:rPr>
              <a:t>미래 사회의 모습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 • </a:t>
            </a:r>
            <a:r>
              <a:rPr lang="ko-KR" altLang="en-US" spc="-30" dirty="0" smtClean="0">
                <a:latin typeface="+mn-ea"/>
              </a:rPr>
              <a:t>국가 간 </a:t>
            </a:r>
            <a:r>
              <a:rPr lang="en-US" altLang="ko-KR" spc="-30" dirty="0" smtClean="0">
                <a:latin typeface="+mn-ea"/>
              </a:rPr>
              <a:t>(	 ) </a:t>
            </a:r>
            <a:r>
              <a:rPr lang="ko-KR" altLang="en-US" spc="-30" dirty="0" smtClean="0">
                <a:latin typeface="+mn-ea"/>
              </a:rPr>
              <a:t>확대로 정치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경제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문화적 갈등도 함께 증가 </a:t>
            </a: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 </a:t>
            </a:r>
            <a:r>
              <a:rPr lang="en-US" altLang="ko-KR" spc="-30" dirty="0" smtClean="0">
                <a:latin typeface="+mn-ea"/>
              </a:rPr>
              <a:t>• </a:t>
            </a:r>
            <a:r>
              <a:rPr lang="ko-KR" altLang="en-US" spc="-30" dirty="0" smtClean="0">
                <a:latin typeface="+mn-ea"/>
              </a:rPr>
              <a:t>교통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en-US" altLang="ko-KR" dirty="0" smtClean="0">
                <a:latin typeface="+mn-ea"/>
              </a:rPr>
              <a:t>( 		), ( 		) </a:t>
            </a:r>
            <a:r>
              <a:rPr lang="ko-KR" altLang="en-US" spc="-30" dirty="0" smtClean="0">
                <a:latin typeface="+mn-ea"/>
              </a:rPr>
              <a:t>의 급속한 발달로 사회 문제 증가</a:t>
            </a:r>
          </a:p>
          <a:p>
            <a:pPr fontAlgn="base">
              <a:lnSpc>
                <a:spcPct val="120000"/>
              </a:lnSpc>
            </a:pPr>
            <a:endParaRPr lang="ko-KR" altLang="en-US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(2) </a:t>
            </a:r>
            <a:r>
              <a:rPr lang="ko-KR" altLang="en-US" spc="-30" dirty="0" smtClean="0">
                <a:latin typeface="+mn-ea"/>
              </a:rPr>
              <a:t>미래 사회에 대비하는 태도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미래 사회의 성숙한 시민 의식으로 </a:t>
            </a:r>
            <a:r>
              <a:rPr lang="en-US" altLang="ko-KR" spc="-30" dirty="0" smtClean="0">
                <a:latin typeface="+mn-ea"/>
              </a:rPr>
              <a:t>(	    )</a:t>
            </a:r>
            <a:r>
              <a:rPr lang="ko-KR" altLang="en-US" spc="-30" dirty="0" smtClean="0">
                <a:latin typeface="+mn-ea"/>
              </a:rPr>
              <a:t>와</a:t>
            </a:r>
            <a:r>
              <a:rPr lang="en-US" altLang="ko-KR" spc="-30" dirty="0" smtClean="0">
                <a:latin typeface="+mn-ea"/>
              </a:rPr>
              <a:t>/</a:t>
            </a:r>
            <a:r>
              <a:rPr lang="ko-KR" altLang="en-US" spc="-30" dirty="0" smtClean="0">
                <a:latin typeface="+mn-ea"/>
              </a:rPr>
              <a:t>과 </a:t>
            </a:r>
            <a:r>
              <a:rPr lang="en-US" altLang="ko-KR" spc="-30" dirty="0" smtClean="0">
                <a:latin typeface="+mn-ea"/>
              </a:rPr>
              <a:t>(           )</a:t>
            </a:r>
            <a:r>
              <a:rPr lang="ko-KR" altLang="en-US" spc="-30" dirty="0" smtClean="0">
                <a:latin typeface="+mn-ea"/>
              </a:rPr>
              <a:t>을 갖추는 것이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 </a:t>
            </a:r>
            <a:r>
              <a:rPr lang="ko-KR" altLang="en-US" spc="-30" dirty="0" smtClean="0">
                <a:latin typeface="+mn-ea"/>
              </a:rPr>
              <a:t> 중요함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• </a:t>
            </a:r>
            <a:r>
              <a:rPr lang="ko-KR" altLang="en-US" spc="-30" dirty="0" smtClean="0">
                <a:latin typeface="+mn-ea"/>
              </a:rPr>
              <a:t>지구촌 시대를 맞아 세계의 주인으로서 책임 있게 행동하기 위해서는 자신이 속한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</a:t>
            </a:r>
            <a:r>
              <a:rPr lang="ko-KR" altLang="en-US" spc="-30" dirty="0" smtClean="0">
                <a:latin typeface="+mn-ea"/>
              </a:rPr>
              <a:t> 각 국가의 경계를 넘어서는 </a:t>
            </a:r>
            <a:r>
              <a:rPr lang="en-US" altLang="ko-KR" spc="-30" dirty="0" smtClean="0">
                <a:latin typeface="+mn-ea"/>
              </a:rPr>
              <a:t>( 			)</a:t>
            </a:r>
            <a:r>
              <a:rPr lang="ko-KR" altLang="en-US" spc="-30" dirty="0" smtClean="0">
                <a:latin typeface="+mn-ea"/>
              </a:rPr>
              <a:t>이</a:t>
            </a:r>
            <a:r>
              <a:rPr lang="en-US" altLang="ko-KR" spc="-30" dirty="0" smtClean="0">
                <a:latin typeface="+mn-ea"/>
              </a:rPr>
              <a:t>/</a:t>
            </a:r>
            <a:r>
              <a:rPr lang="ko-KR" altLang="en-US" spc="-30" dirty="0" smtClean="0">
                <a:latin typeface="+mn-ea"/>
              </a:rPr>
              <a:t>가 필요함</a:t>
            </a:r>
          </a:p>
          <a:p>
            <a:pPr fontAlgn="base">
              <a:lnSpc>
                <a:spcPct val="120000"/>
              </a:lnSpc>
            </a:pP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216" y="2476858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교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2850" y="2837826"/>
            <a:ext cx="156977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과학 기술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634" y="2829117"/>
            <a:ext cx="156977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정보 </a:t>
            </a:r>
            <a:r>
              <a:rPr lang="en-US" altLang="ko-KR" sz="1600" dirty="0" smtClean="0">
                <a:solidFill>
                  <a:srgbClr val="FF0000"/>
                </a:solidFill>
                <a:latin typeface="08서울남산체 EB"/>
                <a:ea typeface="08서울남산체 EB"/>
              </a:rPr>
              <a:t>·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통신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5136" y="4022694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개방</a:t>
            </a:r>
            <a:r>
              <a:rPr lang="ko-KR" altLang="en-US" sz="1600">
                <a:solidFill>
                  <a:srgbClr val="FF0000"/>
                </a:solidFill>
                <a:latin typeface="+mn-ea"/>
              </a:rPr>
              <a:t>성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953" y="4031682"/>
            <a:ext cx="129614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관용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5916" y="5013176"/>
            <a:ext cx="1702080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세계 시민 의식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07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251520" y="1099344"/>
            <a:ext cx="2627784" cy="396000"/>
            <a:chOff x="251520" y="1099344"/>
            <a:chExt cx="2627784" cy="420132"/>
          </a:xfrm>
        </p:grpSpPr>
        <p:sp>
          <p:nvSpPr>
            <p:cNvPr id="23" name="TextBox 22"/>
            <p:cNvSpPr txBox="1"/>
            <p:nvPr/>
          </p:nvSpPr>
          <p:spPr>
            <a:xfrm>
              <a:off x="251520" y="1150144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스스로 확인하기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099344"/>
              <a:ext cx="549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그룹 25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이 단원에서 배운 내용을 바탕으로 빙고 게임을 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8" name="육각형 27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7613" r="75354" b="3574"/>
          <a:stretch>
            <a:fillRect/>
          </a:stretch>
        </p:blipFill>
        <p:spPr bwMode="auto">
          <a:xfrm>
            <a:off x="179512" y="2492895"/>
            <a:ext cx="2952328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269952" y="2924944"/>
            <a:ext cx="5472608" cy="720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1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인구 </a:t>
            </a:r>
            <a:r>
              <a:rPr lang="ko-KR" altLang="en-US" sz="1400" spc="-50" dirty="0" err="1" smtClean="0">
                <a:solidFill>
                  <a:prstClr val="black"/>
                </a:solidFill>
              </a:rPr>
              <a:t>부양력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중위 연령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err="1" smtClean="0">
                <a:solidFill>
                  <a:prstClr val="black"/>
                </a:solidFill>
              </a:rPr>
              <a:t>저출산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고령화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자원 민족주의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지속 가능한 발전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세계화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미래학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생태 환경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, 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지구촌 민주주의</a:t>
            </a:r>
            <a:endParaRPr lang="ko-KR" altLang="en-US" sz="1400" spc="-5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3269952" y="2564904"/>
            <a:ext cx="1080120" cy="360040"/>
          </a:xfrm>
          <a:prstGeom prst="roundRect">
            <a:avLst/>
          </a:prstGeom>
          <a:solidFill>
            <a:srgbClr val="F1F1F8"/>
          </a:solidFill>
          <a:ln w="19050">
            <a:solidFill>
              <a:srgbClr val="C1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30" dirty="0" smtClean="0">
                <a:solidFill>
                  <a:prstClr val="black"/>
                </a:solidFill>
              </a:rPr>
              <a:t>핵심 용어</a:t>
            </a:r>
            <a:endParaRPr lang="ko-KR" altLang="en-US" sz="1400" b="1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3269952" y="3861048"/>
            <a:ext cx="1080120" cy="360040"/>
          </a:xfrm>
          <a:prstGeom prst="roundRect">
            <a:avLst/>
          </a:prstGeom>
          <a:solidFill>
            <a:srgbClr val="FADE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30" dirty="0" smtClean="0">
                <a:solidFill>
                  <a:prstClr val="black"/>
                </a:solidFill>
              </a:rPr>
              <a:t>게임 방법</a:t>
            </a:r>
            <a:endParaRPr lang="ko-KR" altLang="en-US" sz="1400" b="1" dirty="0"/>
          </a:p>
        </p:txBody>
      </p:sp>
      <p:sp>
        <p:nvSpPr>
          <p:cNvPr id="33" name="직사각형 32"/>
          <p:cNvSpPr/>
          <p:nvPr/>
        </p:nvSpPr>
        <p:spPr>
          <a:xfrm>
            <a:off x="3168352" y="4187180"/>
            <a:ext cx="5868144" cy="12961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① 핵심 용어 중에 마음에 드는 것을 골라 빙고 칸을 채우세요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② </a:t>
            </a:r>
            <a:r>
              <a:rPr lang="ko-KR" altLang="en-US" sz="1400" spc="-50" dirty="0" err="1" smtClean="0">
                <a:solidFill>
                  <a:prstClr val="black"/>
                </a:solidFill>
              </a:rPr>
              <a:t>모둠별로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 돌아가며 본인이 선택한 단어를 말하고 빙고를 완성하세요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③ 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3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줄의 빙고를 제일 먼저 완성한 사람이 우승자가 됩니다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50" dirty="0" smtClean="0">
                <a:solidFill>
                  <a:prstClr val="black"/>
                </a:solidFill>
              </a:rPr>
              <a:t>④ 우승자는 자신이 완성한 </a:t>
            </a:r>
            <a:r>
              <a:rPr lang="ko-KR" altLang="en-US" sz="1400" spc="-50" dirty="0" err="1" smtClean="0">
                <a:solidFill>
                  <a:prstClr val="black"/>
                </a:solidFill>
              </a:rPr>
              <a:t>빙고판</a:t>
            </a:r>
            <a:r>
              <a:rPr lang="ko-KR" altLang="en-US" sz="1400" spc="-50" dirty="0" smtClean="0">
                <a:solidFill>
                  <a:prstClr val="black"/>
                </a:solidFill>
              </a:rPr>
              <a:t> 단어의 의미를 친구들에게 설명합니다</a:t>
            </a:r>
            <a:r>
              <a:rPr lang="en-US" altLang="ko-KR" sz="1400" spc="-50" dirty="0" smtClean="0">
                <a:solidFill>
                  <a:prstClr val="black"/>
                </a:solidFill>
              </a:rPr>
              <a:t>.</a:t>
            </a:r>
            <a:endParaRPr lang="ko-KR" altLang="en-US" sz="1400" spc="-50" dirty="0"/>
          </a:p>
        </p:txBody>
      </p:sp>
    </p:spTree>
    <p:extLst>
      <p:ext uri="{BB962C8B-B14F-4D97-AF65-F5344CB8AC3E}">
        <p14:creationId xmlns:p14="http://schemas.microsoft.com/office/powerpoint/2010/main" val="41655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9" name="TextBox 28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그룹 13"/>
          <p:cNvGrpSpPr/>
          <p:nvPr/>
        </p:nvGrpSpPr>
        <p:grpSpPr>
          <a:xfrm>
            <a:off x="251520" y="1628800"/>
            <a:ext cx="8640960" cy="400110"/>
            <a:chOff x="341552" y="4235444"/>
            <a:chExt cx="8640960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8536" y="4235444"/>
              <a:ext cx="8453976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(268~269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16" name="육각형 15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7504" y="4233788"/>
            <a:ext cx="8791398" cy="1982697"/>
            <a:chOff x="107504" y="4233788"/>
            <a:chExt cx="8791398" cy="1982697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6876" b="50417"/>
            <a:stretch>
              <a:fillRect/>
            </a:stretch>
          </p:blipFill>
          <p:spPr bwMode="auto">
            <a:xfrm>
              <a:off x="6939756" y="4233788"/>
              <a:ext cx="1959146" cy="1982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그룹 39"/>
            <p:cNvGrpSpPr/>
            <p:nvPr/>
          </p:nvGrpSpPr>
          <p:grpSpPr>
            <a:xfrm>
              <a:off x="107504" y="4233946"/>
              <a:ext cx="7200800" cy="1982539"/>
              <a:chOff x="251520" y="4233946"/>
              <a:chExt cx="7200800" cy="1982539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50417"/>
              <a:stretch>
                <a:fillRect/>
              </a:stretch>
            </p:blipFill>
            <p:spPr bwMode="auto">
              <a:xfrm>
                <a:off x="251520" y="4233963"/>
                <a:ext cx="4543050" cy="1982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876" r="8254" b="50417"/>
              <a:stretch>
                <a:fillRect/>
              </a:stretch>
            </p:blipFill>
            <p:spPr bwMode="auto">
              <a:xfrm>
                <a:off x="5868144" y="4233946"/>
                <a:ext cx="1584176" cy="1982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876" r="8254" b="50417"/>
              <a:stretch>
                <a:fillRect/>
              </a:stretch>
            </p:blipFill>
            <p:spPr bwMode="auto">
              <a:xfrm>
                <a:off x="4355976" y="4233946"/>
                <a:ext cx="1584176" cy="1982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2483768" y="4725144"/>
            <a:ext cx="622424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개방성과 관용 정신에 토대를 둔 세계적 규모의 협력체제를 구축하여 국가간 협력을 도모하여야 할 것이며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이를 기반으로 각종 환경문제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국가간 갈등문제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자원 문제 등을 해결해가야 할 것이다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107504" y="2145796"/>
            <a:ext cx="8784976" cy="2017573"/>
            <a:chOff x="107504" y="2145796"/>
            <a:chExt cx="8784976" cy="201757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b="50417"/>
            <a:stretch>
              <a:fillRect/>
            </a:stretch>
          </p:blipFill>
          <p:spPr bwMode="auto">
            <a:xfrm>
              <a:off x="107504" y="2145796"/>
              <a:ext cx="439903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그룹 43"/>
            <p:cNvGrpSpPr/>
            <p:nvPr/>
          </p:nvGrpSpPr>
          <p:grpSpPr>
            <a:xfrm>
              <a:off x="4211960" y="2147145"/>
              <a:ext cx="4680520" cy="2016224"/>
              <a:chOff x="4355976" y="2147145"/>
              <a:chExt cx="4680520" cy="2016224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7292" r="6696" b="50417"/>
              <a:stretch>
                <a:fillRect/>
              </a:stretch>
            </p:blipFill>
            <p:spPr bwMode="auto">
              <a:xfrm>
                <a:off x="4355976" y="2147145"/>
                <a:ext cx="1584176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7292" r="6696" b="50417"/>
              <a:stretch>
                <a:fillRect/>
              </a:stretch>
            </p:blipFill>
            <p:spPr bwMode="auto">
              <a:xfrm>
                <a:off x="5868144" y="2147145"/>
                <a:ext cx="1584176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7292" r="148" b="50417"/>
              <a:stretch>
                <a:fillRect/>
              </a:stretch>
            </p:blipFill>
            <p:spPr bwMode="auto">
              <a:xfrm>
                <a:off x="7164288" y="2147145"/>
                <a:ext cx="1872208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TextBox 19"/>
          <p:cNvSpPr txBox="1"/>
          <p:nvPr/>
        </p:nvSpPr>
        <p:spPr>
          <a:xfrm>
            <a:off x="2423383" y="2363396"/>
            <a:ext cx="6466370" cy="15696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u="sng" dirty="0" smtClean="0">
                <a:solidFill>
                  <a:srgbClr val="FF0000"/>
                </a:solidFill>
                <a:latin typeface="+mn-ea"/>
              </a:rPr>
              <a:t>정보 통신 기술의 발달로 생활 공간이 확장되고</a:t>
            </a:r>
            <a:r>
              <a:rPr lang="en-US" altLang="ko-KR" sz="1600" u="sng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u="sng" dirty="0">
                <a:solidFill>
                  <a:srgbClr val="FF0000"/>
                </a:solidFill>
                <a:latin typeface="+mn-ea"/>
              </a:rPr>
              <a:t>과학 기술의 발달로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생활이 더욱 편리해질 것이다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반면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출산율 저하에 따른 인구 문제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지구 온난화 등의 환경 문제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가상 현실이나 생명공학의 발달에 따른 정체성 혼란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생명 윤리 문제 등이 제기되거나 심화될 수 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054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189894" y="1575460"/>
            <a:ext cx="8702586" cy="2069594"/>
            <a:chOff x="189894" y="1575460"/>
            <a:chExt cx="8702586" cy="206959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49583"/>
            <a:stretch>
              <a:fillRect/>
            </a:stretch>
          </p:blipFill>
          <p:spPr bwMode="auto">
            <a:xfrm>
              <a:off x="189894" y="1580578"/>
              <a:ext cx="4382106" cy="20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7513" t="49583" r="6336"/>
            <a:stretch>
              <a:fillRect/>
            </a:stretch>
          </p:blipFill>
          <p:spPr bwMode="auto">
            <a:xfrm>
              <a:off x="4283968" y="1580607"/>
              <a:ext cx="1584176" cy="20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7513" t="49583" r="6336"/>
            <a:stretch>
              <a:fillRect/>
            </a:stretch>
          </p:blipFill>
          <p:spPr bwMode="auto">
            <a:xfrm>
              <a:off x="5652120" y="1580607"/>
              <a:ext cx="1584176" cy="20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2014" t="49583"/>
            <a:stretch>
              <a:fillRect/>
            </a:stretch>
          </p:blipFill>
          <p:spPr bwMode="auto">
            <a:xfrm>
              <a:off x="7227912" y="1575460"/>
              <a:ext cx="1664568" cy="20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699792" y="2060288"/>
            <a:ext cx="5904656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자원의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편재성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때문에 자원 개발과 확보를 둘러싸고 영토 분쟁이나 정치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/>
                <a:ea typeface="맑은 고딕"/>
              </a:rPr>
              <a:t>∙외교적 갈등이 일어나기도 한다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/>
                <a:ea typeface="맑은 고딕"/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/>
                <a:ea typeface="맑은 고딕"/>
              </a:rPr>
              <a:t>또한 자원 고갈 문제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환경 오염 문제가 발생하고 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89894" y="4077072"/>
            <a:ext cx="8838218" cy="2027587"/>
            <a:chOff x="189894" y="4077072"/>
            <a:chExt cx="8838218" cy="2027587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6953" t="49583" r="-311"/>
            <a:stretch>
              <a:fillRect/>
            </a:stretch>
          </p:blipFill>
          <p:spPr bwMode="auto">
            <a:xfrm>
              <a:off x="7164288" y="4077072"/>
              <a:ext cx="1863824" cy="202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t="49583"/>
            <a:stretch>
              <a:fillRect/>
            </a:stretch>
          </p:blipFill>
          <p:spPr bwMode="auto">
            <a:xfrm>
              <a:off x="189894" y="4077072"/>
              <a:ext cx="4298731" cy="202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6953" t="49583" r="7870"/>
            <a:stretch>
              <a:fillRect/>
            </a:stretch>
          </p:blipFill>
          <p:spPr bwMode="auto">
            <a:xfrm>
              <a:off x="4067944" y="4077072"/>
              <a:ext cx="1512168" cy="202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6953" t="49583" r="7870"/>
            <a:stretch>
              <a:fillRect/>
            </a:stretch>
          </p:blipFill>
          <p:spPr bwMode="auto">
            <a:xfrm>
              <a:off x="5580112" y="4077072"/>
              <a:ext cx="1512168" cy="202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6953" t="49583" r="7870"/>
            <a:stretch>
              <a:fillRect/>
            </a:stretch>
          </p:blipFill>
          <p:spPr bwMode="auto">
            <a:xfrm>
              <a:off x="6732240" y="4077072"/>
              <a:ext cx="1512168" cy="202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493267" y="4490700"/>
            <a:ext cx="633670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미래 세대 역시 현 세대와 동등한 권리 주체임을 인식함으로써 미래 세대가 살아가는 데 필요한 자원과 환경을 손상하지 않으면서 현재를 살아가는 우리의 욕구를 동시에 충족시키려는 노력을 해야 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91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286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80" dirty="0" smtClean="0">
                <a:solidFill>
                  <a:schemeClr val="tx1"/>
                </a:solidFill>
              </a:rPr>
              <a:t>미래에 대한 예측과 준비의 필요성에 대해 이해한다</a:t>
            </a:r>
            <a:r>
              <a:rPr lang="en-US" altLang="ko-KR" sz="1500" spc="-18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0" name="갈매기형 수장 3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미래 사회의 변화 양상을 다양한 측면에서 살펴본다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3" name="갈매기형 수장 42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미래 사회에 대비하기 위해 필요한 </a:t>
            </a:r>
            <a:endParaRPr lang="en-US" altLang="ko-KR" sz="15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자세를 탐구한다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" name="그룹 29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 292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84900" y="78134"/>
            <a:ext cx="2459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Ⅸ.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미래와 지속 가능한 삶</a:t>
            </a:r>
          </a:p>
        </p:txBody>
      </p:sp>
      <p:grpSp>
        <p:nvGrpSpPr>
          <p:cNvPr id="2" name="그룹 20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위에서 정리한 내용을 바탕으로 단원의 핵심 질문에 답해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517780" y="2107456"/>
            <a:ext cx="8014660" cy="432048"/>
          </a:xfrm>
          <a:prstGeom prst="roundRect">
            <a:avLst>
              <a:gd name="adj" fmla="val 0"/>
            </a:avLst>
          </a:prstGeom>
          <a:solidFill>
            <a:srgbClr val="FADE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solidFill>
                  <a:prstClr val="black"/>
                </a:solidFill>
              </a:rPr>
              <a:t>“지구촌의 미래와 관련하여 지속 가능한 발전이 우리 삶에 어떤 영향을 미치는가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?”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2780928"/>
            <a:ext cx="7992888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지속 가능한 발전은 더 이상 인류의 선택이 아닌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인류의 생존이 지속 가능하기 위해 필수적으로 요구되는 가치이다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환경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인권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자원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 공동체의 유지를 위해 필요한 정치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문화 시스템 등 모든 분야에서 인류가 지속적으로 발전하기 위해서는 우리 모두가 정의롭고 공정한 삶의 태도를 지녀야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4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0789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미래에 대한 예측과 준비의 필요성에 대해 이해할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38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사회의 변화 양상에 대해 다양한 측면에서 예측할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4510218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미래학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생명 공학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 사회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023357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지구촌의 미래 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5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2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지구촌의 미래 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1600" y="4365104"/>
            <a:ext cx="7848872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영화 「아일랜드」와 같은 일들이 미래에 펼쳐진다면</a:t>
            </a:r>
            <a:endParaRPr lang="en-US" altLang="ko-KR" sz="2400" b="1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어떻게 될까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92108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15616" y="5324564"/>
            <a:ext cx="7416824" cy="10567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복제 인간이 현실화되면 많은 사람들이 복제 인간을 장기 적출용이나 사고 대비용 대역 등 하나의 수단으로만 대하려 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그리고 복제 인간 스스로도 자신의 정체성에 대해 혼란을 느끼게 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932040" y="1700808"/>
            <a:ext cx="3888432" cy="2329688"/>
            <a:chOff x="4913239" y="1700808"/>
            <a:chExt cx="3888432" cy="23296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13239" y="1700808"/>
              <a:ext cx="3888432" cy="192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913239" y="3645024"/>
              <a:ext cx="3334946" cy="38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72000" rIns="36000" bIns="72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영화 「아일랜드」에서 클론의 복제 장면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323528" y="1556792"/>
            <a:ext cx="4392488" cy="2520280"/>
          </a:xfrm>
          <a:prstGeom prst="rect">
            <a:avLst/>
          </a:prstGeom>
          <a:solidFill>
            <a:srgbClr val="E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>
              <a:lnSpc>
                <a:spcPct val="130000"/>
              </a:lnSpc>
            </a:pP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영화 「아일랜드」에서 복제 인간인 클론들은 자신들이 복제 인간이라는 사실도 알지 못한 채 통제와 규율 속에 살아간다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그들은 인간을 위해 장기나 태아의 적출이 이루어진 후 생을 마감한다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하지만 그들도 스스로 생각하고 꿈을 꿀 줄 아는 존재이다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그들은 행복의 땅 아일랜드를 꿈꾸면서 현실에 저항한다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1600" spc="-50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2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870709"/>
            <a:ext cx="8568952" cy="41319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미래학을 통해 다가올 세상의 특성을 파악하고 나타날 수 있는 문제에 대비할 수 있음</a:t>
            </a:r>
            <a:endParaRPr lang="en-US" altLang="ko-KR" sz="25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과거부터 오늘날까지</a:t>
            </a:r>
            <a:r>
              <a:rPr lang="en-US" altLang="ko-KR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인류 사회는 시기별로 사회 특성이 크게 변해 왔으며 국가가 이를 예측하여 변화에 적응하거나</a:t>
            </a:r>
            <a:r>
              <a:rPr lang="en-US" altLang="ko-KR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적응하지 못해 개발이 지연되는 등의 모습이 나타남</a:t>
            </a:r>
            <a:endParaRPr lang="en-US" altLang="ko-KR" sz="25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미래에 대한 예측을 통해 개인이나 국가 모두 안정적으로 발전해 나갈 수 있음</a:t>
            </a:r>
            <a:endParaRPr lang="en-US" altLang="ko-KR" sz="2500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0768"/>
            <a:ext cx="449999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미래에 대한 준비는 왜 필요할까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grpSp>
        <p:nvGrpSpPr>
          <p:cNvPr id="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1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지구촌의 미래 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287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5925490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9-3.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지구촌의 미래와 우리의 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9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1691680" y="33896"/>
                <a:ext cx="626469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미래에 대한 준비를 강조한 </a:t>
                </a:r>
                <a:r>
                  <a:rPr lang="ko-KR" altLang="en-US" sz="2400" b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앨빈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400" b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토플러</a:t>
                </a:r>
                <a:endPara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287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545701"/>
            <a:ext cx="8856983" cy="4490554"/>
          </a:xfrm>
          <a:prstGeom prst="roundRect">
            <a:avLst>
              <a:gd name="adj" fmla="val 2650"/>
            </a:avLst>
          </a:prstGeom>
          <a:solidFill>
            <a:srgbClr val="FCF3EB"/>
          </a:solidFill>
          <a:effectLst/>
        </p:spPr>
        <p:txBody>
          <a:bodyPr wrap="square" lIns="108000" tIns="108000" rIns="2880000" bIns="72000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ko-KR" altLang="en-US" spc="-50" dirty="0" smtClean="0">
                <a:latin typeface="+mn-ea"/>
              </a:rPr>
              <a:t>미래학자인 </a:t>
            </a:r>
            <a:r>
              <a:rPr lang="ko-KR" altLang="en-US" spc="-50" dirty="0" err="1" smtClean="0">
                <a:latin typeface="+mn-ea"/>
              </a:rPr>
              <a:t>앨빈</a:t>
            </a:r>
            <a:r>
              <a:rPr lang="ko-KR" altLang="en-US" spc="-50" dirty="0" smtClean="0">
                <a:latin typeface="+mn-ea"/>
              </a:rPr>
              <a:t> </a:t>
            </a:r>
            <a:r>
              <a:rPr lang="ko-KR" altLang="en-US" spc="-50" dirty="0" err="1" smtClean="0">
                <a:latin typeface="+mn-ea"/>
              </a:rPr>
              <a:t>토플러</a:t>
            </a:r>
            <a:r>
              <a:rPr lang="en-US" altLang="ko-KR" spc="-50" dirty="0" smtClean="0">
                <a:latin typeface="+mn-ea"/>
              </a:rPr>
              <a:t>(Toffler, A., 1928~2016)</a:t>
            </a:r>
            <a:r>
              <a:rPr lang="ko-KR" altLang="en-US" spc="-50" dirty="0" smtClean="0">
                <a:latin typeface="+mn-ea"/>
              </a:rPr>
              <a:t>는 </a:t>
            </a:r>
            <a:r>
              <a:rPr lang="en-US" altLang="ko-KR" spc="-50" dirty="0" smtClean="0">
                <a:latin typeface="+mn-ea"/>
              </a:rPr>
              <a:t>『</a:t>
            </a:r>
            <a:r>
              <a:rPr lang="ko-KR" altLang="en-US" spc="-50" dirty="0" smtClean="0">
                <a:latin typeface="+mn-ea"/>
              </a:rPr>
              <a:t>제</a:t>
            </a:r>
            <a:r>
              <a:rPr lang="en-US" altLang="ko-KR" spc="-50" dirty="0" smtClean="0">
                <a:latin typeface="+mn-ea"/>
              </a:rPr>
              <a:t>3</a:t>
            </a:r>
            <a:r>
              <a:rPr lang="ko-KR" altLang="en-US" spc="-50" dirty="0" smtClean="0">
                <a:latin typeface="+mn-ea"/>
              </a:rPr>
              <a:t>의 물결</a:t>
            </a:r>
            <a:r>
              <a:rPr lang="en-US" altLang="ko-KR" spc="-50" dirty="0" smtClean="0">
                <a:latin typeface="+mn-ea"/>
              </a:rPr>
              <a:t>』</a:t>
            </a:r>
            <a:r>
              <a:rPr lang="ko-KR" altLang="en-US" spc="-50" dirty="0" smtClean="0">
                <a:latin typeface="+mn-ea"/>
              </a:rPr>
              <a:t>에서 농업 혁명</a:t>
            </a:r>
            <a:r>
              <a:rPr lang="en-US" altLang="ko-KR" spc="-50" dirty="0" smtClean="0">
                <a:latin typeface="+mn-ea"/>
              </a:rPr>
              <a:t>(</a:t>
            </a:r>
            <a:r>
              <a:rPr lang="ko-KR" altLang="en-US" spc="-50" dirty="0" smtClean="0">
                <a:latin typeface="+mn-ea"/>
              </a:rPr>
              <a:t>제</a:t>
            </a:r>
            <a:r>
              <a:rPr lang="en-US" altLang="ko-KR" spc="-50" dirty="0" smtClean="0">
                <a:latin typeface="+mn-ea"/>
              </a:rPr>
              <a:t>1</a:t>
            </a:r>
            <a:r>
              <a:rPr lang="ko-KR" altLang="en-US" spc="-50" dirty="0" smtClean="0">
                <a:latin typeface="+mn-ea"/>
              </a:rPr>
              <a:t>의 물결</a:t>
            </a:r>
            <a:r>
              <a:rPr lang="en-US" altLang="ko-KR" spc="-50" dirty="0" smtClean="0">
                <a:latin typeface="+mn-ea"/>
              </a:rPr>
              <a:t>), </a:t>
            </a:r>
            <a:r>
              <a:rPr lang="ko-KR" altLang="en-US" spc="-50" dirty="0" smtClean="0">
                <a:latin typeface="+mn-ea"/>
              </a:rPr>
              <a:t>산업 혁명</a:t>
            </a:r>
            <a:r>
              <a:rPr lang="en-US" altLang="ko-KR" spc="-50" dirty="0" smtClean="0">
                <a:latin typeface="+mn-ea"/>
              </a:rPr>
              <a:t>(</a:t>
            </a:r>
            <a:r>
              <a:rPr lang="ko-KR" altLang="en-US" spc="-50" dirty="0" smtClean="0">
                <a:latin typeface="+mn-ea"/>
              </a:rPr>
              <a:t>제</a:t>
            </a:r>
            <a:r>
              <a:rPr lang="en-US" altLang="ko-KR" spc="-50" dirty="0" smtClean="0">
                <a:latin typeface="+mn-ea"/>
              </a:rPr>
              <a:t>2</a:t>
            </a:r>
            <a:r>
              <a:rPr lang="ko-KR" altLang="en-US" spc="-50" dirty="0" smtClean="0">
                <a:latin typeface="+mn-ea"/>
              </a:rPr>
              <a:t>의 물결</a:t>
            </a:r>
            <a:r>
              <a:rPr lang="en-US" altLang="ko-KR" spc="-50" dirty="0" smtClean="0">
                <a:latin typeface="+mn-ea"/>
              </a:rPr>
              <a:t>)</a:t>
            </a:r>
            <a:r>
              <a:rPr lang="ko-KR" altLang="en-US" spc="-50" dirty="0" smtClean="0">
                <a:latin typeface="+mn-ea"/>
              </a:rPr>
              <a:t>에 이어 정보 혁명</a:t>
            </a:r>
            <a:r>
              <a:rPr lang="en-US" altLang="ko-KR" spc="-50" dirty="0" smtClean="0">
                <a:latin typeface="+mn-ea"/>
              </a:rPr>
              <a:t>(</a:t>
            </a:r>
            <a:r>
              <a:rPr lang="ko-KR" altLang="en-US" spc="-50" dirty="0" smtClean="0">
                <a:latin typeface="+mn-ea"/>
              </a:rPr>
              <a:t>제</a:t>
            </a:r>
            <a:r>
              <a:rPr lang="en-US" altLang="ko-KR" spc="-50" dirty="0" smtClean="0">
                <a:latin typeface="+mn-ea"/>
              </a:rPr>
              <a:t>3</a:t>
            </a:r>
            <a:r>
              <a:rPr lang="ko-KR" altLang="en-US" spc="-50" dirty="0" smtClean="0">
                <a:latin typeface="+mn-ea"/>
              </a:rPr>
              <a:t>의 물결</a:t>
            </a:r>
            <a:r>
              <a:rPr lang="en-US" altLang="ko-KR" spc="-50" dirty="0" smtClean="0">
                <a:latin typeface="+mn-ea"/>
              </a:rPr>
              <a:t>)</a:t>
            </a:r>
            <a:r>
              <a:rPr lang="ko-KR" altLang="en-US" spc="-50" dirty="0" smtClean="0">
                <a:latin typeface="+mn-ea"/>
              </a:rPr>
              <a:t>을 통해 지식 정보 사회가 도래할 것이라고 예측한 바 있다</a:t>
            </a:r>
            <a:r>
              <a:rPr lang="en-US" altLang="ko-KR" spc="-50" dirty="0" smtClean="0">
                <a:latin typeface="+mn-ea"/>
              </a:rPr>
              <a:t>. 『</a:t>
            </a:r>
            <a:r>
              <a:rPr lang="ko-KR" altLang="en-US" spc="-50" dirty="0" smtClean="0">
                <a:latin typeface="+mn-ea"/>
              </a:rPr>
              <a:t>권력 이동</a:t>
            </a:r>
            <a:r>
              <a:rPr lang="en-US" altLang="ko-KR" spc="-50" dirty="0" smtClean="0">
                <a:latin typeface="+mn-ea"/>
              </a:rPr>
              <a:t>』</a:t>
            </a:r>
            <a:r>
              <a:rPr lang="ko-KR" altLang="en-US" spc="-50" dirty="0" smtClean="0">
                <a:latin typeface="+mn-ea"/>
              </a:rPr>
              <a:t>에서는 권력의 원천이 과거의 물리적 힘과 자본에서 컴퓨터를 상징하는 ‘지식’으로 바뀌는 ‘권력의 이동’이 급속히 진행되고 있다고 분</a:t>
            </a:r>
            <a:endParaRPr lang="en-US" altLang="ko-KR" spc="-50" dirty="0" smtClean="0">
              <a:latin typeface="+mn-ea"/>
            </a:endParaRPr>
          </a:p>
          <a:p>
            <a:pPr algn="just">
              <a:lnSpc>
                <a:spcPct val="140000"/>
              </a:lnSpc>
            </a:pPr>
            <a:endParaRPr lang="en-US" altLang="ko-KR" spc="-50" dirty="0" smtClean="0">
              <a:latin typeface="+mn-ea"/>
            </a:endParaRPr>
          </a:p>
          <a:p>
            <a:pPr algn="just">
              <a:lnSpc>
                <a:spcPct val="140000"/>
              </a:lnSpc>
            </a:pPr>
            <a:endParaRPr lang="en-US" altLang="ko-KR" spc="-50" dirty="0" smtClean="0">
              <a:latin typeface="+mn-ea"/>
            </a:endParaRPr>
          </a:p>
          <a:p>
            <a:pPr algn="just">
              <a:lnSpc>
                <a:spcPct val="140000"/>
              </a:lnSpc>
            </a:pPr>
            <a:endParaRPr lang="en-US" altLang="ko-KR" spc="-50" dirty="0" smtClean="0">
              <a:latin typeface="+mn-ea"/>
            </a:endParaRPr>
          </a:p>
          <a:p>
            <a:pPr algn="just">
              <a:lnSpc>
                <a:spcPct val="140000"/>
              </a:lnSpc>
            </a:pPr>
            <a:endParaRPr lang="en-US" altLang="ko-KR" spc="-50" dirty="0" smtClean="0">
              <a:latin typeface="+mn-ea"/>
            </a:endParaRPr>
          </a:p>
          <a:p>
            <a:pPr algn="just">
              <a:lnSpc>
                <a:spcPct val="140000"/>
              </a:lnSpc>
            </a:pPr>
            <a:endParaRPr lang="en-US" altLang="ko-KR" spc="-50" dirty="0" smtClean="0">
              <a:latin typeface="+mn-ea"/>
            </a:endParaRPr>
          </a:p>
        </p:txBody>
      </p:sp>
      <p:pic>
        <p:nvPicPr>
          <p:cNvPr id="16" name="그림 15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543852"/>
            <a:ext cx="2808312" cy="2389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9330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ko-KR" altLang="en-US" spc="-50" dirty="0" smtClean="0">
                <a:latin typeface="+mn-ea"/>
              </a:rPr>
              <a:t>석하고 있다</a:t>
            </a:r>
            <a:r>
              <a:rPr lang="en-US" altLang="ko-KR" spc="-50" dirty="0" smtClean="0">
                <a:latin typeface="+mn-ea"/>
              </a:rPr>
              <a:t>. </a:t>
            </a:r>
            <a:r>
              <a:rPr lang="ko-KR" altLang="en-US" spc="-50" dirty="0" smtClean="0">
                <a:latin typeface="+mn-ea"/>
              </a:rPr>
              <a:t>또한</a:t>
            </a:r>
            <a:r>
              <a:rPr lang="en-US" altLang="ko-KR" spc="-50" dirty="0" smtClean="0">
                <a:latin typeface="+mn-ea"/>
              </a:rPr>
              <a:t>, 『</a:t>
            </a:r>
            <a:r>
              <a:rPr lang="ko-KR" altLang="en-US" spc="-50" dirty="0" smtClean="0">
                <a:latin typeface="+mn-ea"/>
              </a:rPr>
              <a:t>부의 미래</a:t>
            </a:r>
            <a:r>
              <a:rPr lang="en-US" altLang="ko-KR" spc="-50" dirty="0" smtClean="0">
                <a:latin typeface="+mn-ea"/>
              </a:rPr>
              <a:t>』</a:t>
            </a:r>
            <a:r>
              <a:rPr lang="ko-KR" altLang="en-US" spc="-50" dirty="0" smtClean="0">
                <a:latin typeface="+mn-ea"/>
              </a:rPr>
              <a:t>에서는 제</a:t>
            </a:r>
            <a:r>
              <a:rPr lang="en-US" altLang="ko-KR" spc="-50" dirty="0" smtClean="0">
                <a:latin typeface="+mn-ea"/>
              </a:rPr>
              <a:t>4</a:t>
            </a:r>
            <a:r>
              <a:rPr lang="ko-KR" altLang="en-US" spc="-50" dirty="0" smtClean="0">
                <a:latin typeface="+mn-ea"/>
              </a:rPr>
              <a:t>의 물결을 예견하며 시간과 공간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지식이라는 세 가지 요소가 부를 창출하는 핵심이라고 보았다</a:t>
            </a:r>
            <a:r>
              <a:rPr lang="en-US" altLang="ko-KR" spc="-50" dirty="0" smtClean="0">
                <a:latin typeface="+mn-ea"/>
              </a:rPr>
              <a:t>. </a:t>
            </a:r>
            <a:r>
              <a:rPr lang="ko-KR" altLang="en-US" spc="-50" dirty="0" err="1" smtClean="0">
                <a:latin typeface="+mn-ea"/>
              </a:rPr>
              <a:t>토플러는</a:t>
            </a:r>
            <a:r>
              <a:rPr lang="ko-KR" altLang="en-US" spc="-50" dirty="0" smtClean="0">
                <a:latin typeface="+mn-ea"/>
              </a:rPr>
              <a:t> ‘미래에는 지금 우리가 상상하지도 못할 엄청난 일들이 벌어질 것’이라고 예측하였다</a:t>
            </a:r>
            <a:r>
              <a:rPr lang="en-US" altLang="ko-KR" spc="-50" dirty="0" smtClean="0">
                <a:latin typeface="+mn-ea"/>
              </a:rPr>
              <a:t>. </a:t>
            </a:r>
            <a:r>
              <a:rPr lang="ko-KR" altLang="en-US" spc="-50" dirty="0" smtClean="0">
                <a:latin typeface="+mn-ea"/>
              </a:rPr>
              <a:t>우리는 미래의 변화 양상에 대한 이러한 예측을 참고하여 미래를 준비해 나아가야 할 것이다</a:t>
            </a:r>
            <a:r>
              <a:rPr lang="en-US" altLang="ko-KR" spc="-50" dirty="0" smtClean="0">
                <a:latin typeface="+mn-ea"/>
              </a:rPr>
              <a:t>.</a:t>
            </a:r>
            <a:endParaRPr lang="ko-KR" altLang="en-US" spc="-50" dirty="0" smtClean="0"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en-US" altLang="ko-KR" spc="-50" dirty="0" smtClean="0">
                <a:latin typeface="+mn-ea"/>
              </a:rPr>
              <a:t>- 『</a:t>
            </a:r>
            <a:r>
              <a:rPr lang="ko-KR" altLang="en-US" spc="-50" dirty="0" smtClean="0">
                <a:latin typeface="+mn-ea"/>
              </a:rPr>
              <a:t>한경 경제 용어 사전</a:t>
            </a:r>
            <a:r>
              <a:rPr lang="en-US" altLang="ko-KR" spc="-50" dirty="0" smtClean="0">
                <a:latin typeface="+mn-ea"/>
              </a:rPr>
              <a:t>』, 2016. 7. 20.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3" name="제목 1"/>
              <p:cNvSpPr txBox="1">
                <a:spLocks/>
              </p:cNvSpPr>
              <p:nvPr/>
            </p:nvSpPr>
            <p:spPr>
              <a:xfrm>
                <a:off x="1331640" y="33896"/>
                <a:ext cx="662473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r>
                  <a:rPr lang="ko-KR" alt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차 산업의 혁명과 미래 사회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1532518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5536" y="1844824"/>
            <a:ext cx="8424936" cy="3528392"/>
          </a:xfrm>
          <a:prstGeom prst="rect">
            <a:avLst/>
          </a:prstGeom>
          <a:solidFill>
            <a:srgbClr val="FA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80000" rIns="144000" rtlCol="0" anchor="ctr"/>
          <a:lstStyle/>
          <a:p>
            <a:pPr>
              <a:lnSpc>
                <a:spcPct val="140000"/>
              </a:lnSpc>
            </a:pP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 열기가 뜨겁다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인공 지능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(AI), </a:t>
            </a:r>
            <a:r>
              <a:rPr lang="ko-KR" altLang="en-US" sz="1600" spc="-50" dirty="0" err="1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드론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사물 인터넷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1600" spc="-50" dirty="0" err="1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IoT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3D </a:t>
            </a:r>
            <a:r>
              <a:rPr lang="ko-KR" altLang="en-US" sz="1600" spc="-50" dirty="0" err="1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프린팅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등 이전에 없던 새로운 기술이 등장하면서 새로운 산업 지형도를 만들어가고 있다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정보화 사회인 지금보다 훨씬 빠른 통신망을 근간으로 하는 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혁명은 융합과 개인화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맞춤화 등이 키워드이다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3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차 산업 혁명과 달리 정보 통신 기술과 오프라인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정보 통신 기술과 정보 통신 기술 등이 결합하여 생각지도 못한 서비스와 제품이 만들어진다</a:t>
            </a:r>
            <a:r>
              <a:rPr lang="en-US" altLang="ko-KR" sz="1600" spc="-5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 algn="r">
              <a:lnSpc>
                <a:spcPct val="140000"/>
              </a:lnSpc>
            </a:pPr>
            <a:r>
              <a:rPr lang="en-US" altLang="ko-KR" sz="1400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- 『</a:t>
            </a:r>
            <a:r>
              <a:rPr lang="ko-KR" altLang="en-US" sz="1400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전자신문</a:t>
            </a:r>
            <a:r>
              <a:rPr lang="en-US" altLang="ko-KR" sz="1400" spc="-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』, 2016. 10. 13.</a:t>
            </a:r>
            <a:endParaRPr lang="ko-KR" altLang="en-US" sz="1400" spc="-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32" y="2060850"/>
            <a:ext cx="3725520" cy="26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7544" y="4653136"/>
            <a:ext cx="3334946" cy="358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72000" rIns="36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무선 전파로 조종하는 무인 항공기 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‘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드론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’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3345</Words>
  <Application>Microsoft Office PowerPoint</Application>
  <PresentationFormat>화면 슬라이드 쇼(4:3)</PresentationFormat>
  <Paragraphs>401</Paragraphs>
  <Slides>40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133</cp:revision>
  <dcterms:created xsi:type="dcterms:W3CDTF">2017-01-13T03:10:23Z</dcterms:created>
  <dcterms:modified xsi:type="dcterms:W3CDTF">2018-02-06T06:15:36Z</dcterms:modified>
</cp:coreProperties>
</file>