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4" r:id="rId2"/>
    <p:sldId id="258" r:id="rId3"/>
    <p:sldId id="355" r:id="rId4"/>
    <p:sldId id="356" r:id="rId5"/>
    <p:sldId id="261" r:id="rId6"/>
    <p:sldId id="262" r:id="rId7"/>
    <p:sldId id="263" r:id="rId8"/>
    <p:sldId id="357" r:id="rId9"/>
    <p:sldId id="358" r:id="rId10"/>
    <p:sldId id="359" r:id="rId11"/>
    <p:sldId id="348" r:id="rId12"/>
    <p:sldId id="360" r:id="rId13"/>
    <p:sldId id="282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F8"/>
    <a:srgbClr val="F24C4C"/>
    <a:srgbClr val="E02E2E"/>
    <a:srgbClr val="FEF3F5"/>
    <a:srgbClr val="444E82"/>
    <a:srgbClr val="C5E3ED"/>
    <a:srgbClr val="CDE7EF"/>
    <a:srgbClr val="BFE1EB"/>
    <a:srgbClr val="7FEDDB"/>
    <a:srgbClr val="F3F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66" d="100"/>
          <a:sy n="66" d="100"/>
        </p:scale>
        <p:origin x="26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사회의 모습과 평화의 중요성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Ⅷ.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세계화와 평화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사회의 행위 주체는 어떤 역할을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24" y="1822509"/>
            <a:ext cx="8532948" cy="34624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</a:t>
            </a:r>
            <a:r>
              <a:rPr lang="ko-KR" altLang="en-US" sz="2600" b="1" spc="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비정부</a:t>
            </a: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기구</a:t>
            </a:r>
            <a:r>
              <a:rPr lang="en-US" altLang="ko-KR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(NGO)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공공의 이익 실현을 위해 시민적으로 자발적으로 결성한 비영리 시민 단체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개별 국가의 이해관계에서 벗어난 개개인이나 민간단체 중심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국제적 연대를 통해 범세계적 문제를 제기하고 공동의 노력을 이끌어 냄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국제 갈등과 협력 및 국제 사회의 행위 주체</a:t>
                  </a:r>
                  <a:endParaRPr lang="ko-KR" altLang="en-US" sz="24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250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국경 없는 </a:t>
              </a:r>
              <a:r>
                <a:rPr lang="ko-KR" altLang="en-US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의사회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는 어떤 행위주체일까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검색을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1196752"/>
            <a:ext cx="8856983" cy="5589240"/>
          </a:xfrm>
          <a:prstGeom prst="roundRect">
            <a:avLst>
              <a:gd name="adj" fmla="val 5224"/>
            </a:avLst>
          </a:prstGeom>
          <a:solidFill>
            <a:srgbClr val="FCF3EB"/>
          </a:solidFill>
          <a:effectLst/>
        </p:spPr>
        <p:txBody>
          <a:bodyPr wrap="square" lIns="108000" rIns="108000" rtlCol="0">
            <a:noAutofit/>
          </a:bodyPr>
          <a:lstStyle/>
          <a:p>
            <a:pPr marL="0" lvl="6" algn="just">
              <a:lnSpc>
                <a:spcPct val="14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‘국경 없는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의사회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’는 ‘중립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공평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자원’의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대 원칙과 ‘정치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종교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경제적 권력으로부터의 자유’라는 구호 아래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전쟁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기아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질병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자연재해 등으로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고통받는</a:t>
            </a:r>
            <a:r>
              <a:rPr lang="ko-KR" altLang="en-US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 세계 각지의 주민들을 구호하기 위해 설립한 국제 민간 의료 구호 단체이다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en-US" altLang="ko-KR" sz="1600" b="1" spc="-100" dirty="0" smtClean="0">
              <a:solidFill>
                <a:prstClr val="black"/>
              </a:solidFill>
              <a:latin typeface="나눔명조" pitchFamily="18" charset="-127"/>
              <a:ea typeface="나눔명조" pitchFamily="18" charset="-127"/>
            </a:endParaRPr>
          </a:p>
          <a:p>
            <a:pPr marL="0" lvl="6" algn="just">
              <a:lnSpc>
                <a:spcPct val="140000"/>
              </a:lnSpc>
            </a:pPr>
            <a:endParaRPr lang="ko-KR" altLang="en-US" sz="1600" b="1" spc="-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131840" y="2492896"/>
            <a:ext cx="5616624" cy="4104456"/>
          </a:xfrm>
          <a:prstGeom prst="roundRect">
            <a:avLst>
              <a:gd name="adj" fmla="val 1907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00" dirty="0" smtClean="0">
                <a:solidFill>
                  <a:schemeClr val="accent2"/>
                </a:solidFill>
                <a:latin typeface="나눔고딕 ExtraBold" pitchFamily="50" charset="-127"/>
                <a:ea typeface="나눔고딕 ExtraBold" pitchFamily="50" charset="-127"/>
              </a:rPr>
              <a:t>주요 활동 일지</a:t>
            </a:r>
            <a:endParaRPr lang="en-US" altLang="ko-KR" sz="1400" b="1" spc="-100" dirty="0" smtClean="0">
              <a:solidFill>
                <a:schemeClr val="accent2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700" b="1" spc="-100" dirty="0" smtClean="0">
              <a:solidFill>
                <a:schemeClr val="accent2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1972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니카라과 지진 발생 지역 구호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1975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베트남 전쟁</a:t>
            </a:r>
            <a:r>
              <a:rPr lang="en-US" altLang="ko-KR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1990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</a:t>
            </a:r>
            <a:r>
              <a:rPr lang="ko-KR" altLang="en-US" sz="14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걸프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전쟁 지역 난민 구호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1995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르완다 양민 대학살 사건 폭로 및 난민 지원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1996, 1998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북한 수해 현장에서의 의료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터키</a:t>
            </a:r>
            <a:r>
              <a:rPr lang="en-US" altLang="ko-KR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타이완 지진 발생 지역 구호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1999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빈곤층을 위한 필수 의약품 캠페인 활동으로 노벨상 수상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2005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니제르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영양실조 위기 극복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2008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미얀마 태풍 난민 구호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2011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일본 지진과 지진 해일</a:t>
            </a:r>
            <a:r>
              <a:rPr lang="en-US" altLang="ko-KR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리비아 분쟁에 따른 난민 돕기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시리아 분쟁</a:t>
            </a:r>
            <a:r>
              <a:rPr lang="en-US" altLang="ko-KR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spc="-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남수단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분쟁 지역 등 난민들에게 의료 지원 활동</a:t>
            </a:r>
          </a:p>
          <a:p>
            <a:pPr>
              <a:lnSpc>
                <a:spcPct val="150000"/>
              </a:lnSpc>
            </a:pPr>
            <a:r>
              <a:rPr lang="en-US" altLang="ko-KR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r>
              <a:rPr lang="ko-KR" altLang="en-US" sz="14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년  </a:t>
            </a:r>
            <a:r>
              <a:rPr lang="ko-KR" altLang="en-US" sz="1400" spc="-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시리아 내전 지역 및 이주 난민들에게 의료 지원 활동</a:t>
            </a:r>
            <a:endParaRPr lang="ko-KR" altLang="en-US" sz="14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2664296" cy="1780109"/>
          </a:xfrm>
          <a:prstGeom prst="round2DiagRect">
            <a:avLst>
              <a:gd name="adj1" fmla="val 11673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1520" y="4199880"/>
            <a:ext cx="2592288" cy="4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▲ </a:t>
            </a:r>
            <a:r>
              <a:rPr lang="ko-KR" altLang="en-US" sz="1200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남수단</a:t>
            </a:r>
            <a:r>
              <a:rPr lang="ko-KR" altLang="en-US" sz="1200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난민 캠프 지역 의료 활동</a:t>
            </a:r>
            <a:endParaRPr lang="ko-KR" altLang="en-US" sz="12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251520" y="4606882"/>
            <a:ext cx="2736304" cy="2134486"/>
            <a:chOff x="251520" y="4509120"/>
            <a:chExt cx="2736304" cy="213448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4509120"/>
              <a:ext cx="2664296" cy="1780109"/>
            </a:xfrm>
            <a:prstGeom prst="round2DiagRect">
              <a:avLst>
                <a:gd name="adj1" fmla="val 131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51520" y="6211912"/>
              <a:ext cx="2592288" cy="4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지중해에서의 난민 구조 활동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‘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국경 없는 </a:t>
              </a:r>
              <a:r>
                <a:rPr lang="ko-KR" altLang="en-US" sz="2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의사회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’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는 어떤 행위주체일까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7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검색을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296069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5616" y="1340768"/>
            <a:ext cx="7704856" cy="10064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4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‘국경 없는 </a:t>
            </a:r>
            <a:r>
              <a:rPr lang="ko-KR" altLang="en-US" sz="2400" b="1" spc="-100" dirty="0" err="1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의사회</a:t>
            </a:r>
            <a:r>
              <a:rPr lang="ko-KR" altLang="en-US" sz="24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’와 같이 국제 사회에서 영향력을 미치고 있는 행위 주체를 조사하고 그 활동을 발표해 보자</a:t>
            </a:r>
            <a:r>
              <a:rPr lang="en-US" altLang="ko-KR" sz="24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2492896"/>
            <a:ext cx="7704856" cy="267765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그린피스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(Green peace)</a:t>
            </a:r>
          </a:p>
          <a:p>
            <a:pPr>
              <a:lnSpc>
                <a:spcPct val="120000"/>
              </a:lnSpc>
            </a:pP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1971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년 설립된 국제 환경 보호 단체로 주요 활동은 원자력 발전소 건설 방지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방사성 폐기물 해양투기 저지운동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+mn-ea"/>
              </a:rPr>
              <a:t>동물류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 보호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유전자 문제 등의 해결이다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대표적인 </a:t>
            </a:r>
            <a:r>
              <a:rPr lang="ko-KR" altLang="en-US" sz="2000" dirty="0" err="1" smtClean="0">
                <a:solidFill>
                  <a:srgbClr val="FF0000"/>
                </a:solidFill>
                <a:latin typeface="+mn-ea"/>
              </a:rPr>
              <a:t>비정부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 기구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(NGO)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로 전 세계 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280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만 명의 지지자들의 후원 속에 에너지혁명과 해양보호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고대삼림보호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군축과 평화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유해물질 없는 미래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지속 가능한 농업운동 등을 통하여 환경을 보호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보존하고 평화를 증진하는 데 힘쓰고 있다</a:t>
            </a:r>
            <a:r>
              <a:rPr lang="en-US" altLang="ko-KR" sz="200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갈등의 유형과 이를 해결하기 위한 노력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374" y="836712"/>
            <a:ext cx="5743253" cy="394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23528" y="4725144"/>
            <a:ext cx="8568952" cy="4678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국제 분쟁 지역을 위의 지도에 표시해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595667"/>
              </p:ext>
            </p:extLst>
          </p:nvPr>
        </p:nvGraphicFramePr>
        <p:xfrm>
          <a:off x="359531" y="5301208"/>
          <a:ext cx="8424938" cy="1203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138"/>
                <a:gridCol w="1715450"/>
                <a:gridCol w="1715450"/>
                <a:gridCol w="1715450"/>
                <a:gridCol w="1715450"/>
              </a:tblGrid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spc="-100" baseline="0" dirty="0" smtClean="0"/>
                        <a:t>분쟁 유형</a:t>
                      </a:r>
                      <a:endParaRPr lang="ko-KR" altLang="en-US" sz="1600" b="1" spc="-100" baseline="0" dirty="0"/>
                    </a:p>
                  </a:txBody>
                  <a:tcPr marL="36000" marR="36000"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spc="-100" baseline="0" dirty="0" smtClean="0"/>
                        <a:t>주요 분쟁 지역</a:t>
                      </a:r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spc="-100" baseline="0" dirty="0" smtClean="0"/>
                        <a:t>영토 </a:t>
                      </a:r>
                      <a:r>
                        <a:rPr lang="en-US" altLang="ko-KR" sz="1500" b="1" spc="-100" baseline="0" dirty="0" smtClean="0"/>
                        <a:t>· </a:t>
                      </a:r>
                      <a:r>
                        <a:rPr lang="ko-KR" altLang="en-US" sz="1500" b="1" spc="-100" baseline="0" dirty="0" smtClean="0"/>
                        <a:t>자원 분쟁</a:t>
                      </a:r>
                      <a:endParaRPr lang="ko-KR" altLang="en-US" sz="1500" b="1" spc="-100" baseline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난사 군도 분쟁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❶ 나일강 물 분쟁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❷ </a:t>
                      </a:r>
                      <a:r>
                        <a:rPr lang="ko-KR" altLang="en-US" sz="1500" spc="-100" baseline="0" dirty="0" err="1" smtClean="0"/>
                        <a:t>메콩강</a:t>
                      </a:r>
                      <a:r>
                        <a:rPr lang="ko-KR" altLang="en-US" sz="1500" spc="-100" baseline="0" dirty="0" smtClean="0"/>
                        <a:t> 물 분쟁</a:t>
                      </a:r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❸ </a:t>
                      </a:r>
                      <a:r>
                        <a:rPr lang="ko-KR" altLang="en-US" sz="1500" spc="-100" baseline="0" dirty="0" err="1" smtClean="0"/>
                        <a:t>카스피해</a:t>
                      </a:r>
                      <a:r>
                        <a:rPr lang="ko-KR" altLang="en-US" sz="1500" spc="-100" baseline="0" dirty="0" smtClean="0"/>
                        <a:t> 분쟁</a:t>
                      </a:r>
                    </a:p>
                  </a:txBody>
                  <a:tcPr marL="36000" marR="36000"/>
                </a:tc>
              </a:tr>
              <a:tr h="2520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1" spc="-100" baseline="0" dirty="0" smtClean="0"/>
                        <a:t>민족 </a:t>
                      </a:r>
                      <a:r>
                        <a:rPr lang="en-US" altLang="ko-KR" sz="1500" b="1" spc="-100" baseline="0" dirty="0" smtClean="0"/>
                        <a:t>· </a:t>
                      </a:r>
                      <a:r>
                        <a:rPr lang="ko-KR" altLang="en-US" sz="1500" b="1" spc="-100" baseline="0" dirty="0" smtClean="0"/>
                        <a:t>종교 분쟁</a:t>
                      </a:r>
                      <a:endParaRPr lang="ko-KR" altLang="en-US" sz="1500" b="1" spc="-100" baseline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spc="-100" baseline="0" dirty="0" smtClean="0"/>
                        <a:t>북아일랜드 분쟁</a:t>
                      </a:r>
                      <a:endParaRPr lang="ko-KR" altLang="en-US" sz="1500" spc="-100" baseline="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❹ 카슈미르 분쟁</a:t>
                      </a:r>
                      <a:endParaRPr lang="ko-KR" altLang="en-US" sz="1500" spc="-100" baseline="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❺ </a:t>
                      </a:r>
                      <a:r>
                        <a:rPr lang="ko-KR" altLang="en-US" sz="1500" spc="-100" baseline="0" dirty="0" err="1" smtClean="0"/>
                        <a:t>쿠르드족</a:t>
                      </a:r>
                      <a:r>
                        <a:rPr lang="ko-KR" altLang="en-US" sz="1500" spc="-100" baseline="0" dirty="0" smtClean="0"/>
                        <a:t> 분리</a:t>
                      </a:r>
                      <a:endParaRPr lang="en-US" altLang="ko-KR" sz="1500" spc="-100" baseline="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독립운동</a:t>
                      </a:r>
                      <a:endParaRPr lang="ko-KR" altLang="en-US" sz="1500" spc="-100" baseline="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spc="-100" baseline="0" dirty="0" smtClean="0"/>
                        <a:t>❻ </a:t>
                      </a:r>
                      <a:r>
                        <a:rPr lang="ko-KR" altLang="en-US" sz="1500" spc="-100" baseline="0" dirty="0" err="1" smtClean="0"/>
                        <a:t>남수단</a:t>
                      </a:r>
                      <a:r>
                        <a:rPr lang="ko-KR" altLang="en-US" sz="1500" spc="-100" baseline="0" dirty="0" smtClean="0"/>
                        <a:t> 지역 분쟁</a:t>
                      </a:r>
                      <a:endParaRPr lang="ko-KR" altLang="en-US" sz="1500" spc="-100" baseline="0" dirty="0"/>
                    </a:p>
                  </a:txBody>
                  <a:tcPr marL="36000" marR="36000"/>
                </a:tc>
              </a:tr>
            </a:tbl>
          </a:graphicData>
        </a:graphic>
      </p:graphicFrame>
      <p:sp>
        <p:nvSpPr>
          <p:cNvPr id="27" name="직사각형 26"/>
          <p:cNvSpPr/>
          <p:nvPr/>
        </p:nvSpPr>
        <p:spPr>
          <a:xfrm>
            <a:off x="3923928" y="3009652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❶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80112" y="2793628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❷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27252" y="1819424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❸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775324" y="2452638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❹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923928" y="3376042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❻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506892" y="1823616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spc="-100" dirty="0" smtClean="0">
                <a:solidFill>
                  <a:srgbClr val="FF0000"/>
                </a:solidFill>
              </a:rPr>
              <a:t>❺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갈등의 유형과 이를 해결하기 위한 노력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1124744"/>
            <a:ext cx="8568952" cy="4678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32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분쟁 지역 중 하나를 정하여 다음 표를 완성해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23528" y="1766798"/>
          <a:ext cx="8424938" cy="3744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08"/>
                <a:gridCol w="1296144"/>
                <a:gridCol w="5256586"/>
              </a:tblGrid>
              <a:tr h="72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/>
                        <a:t>분쟁 지역 명칭</a:t>
                      </a:r>
                      <a:endParaRPr lang="ko-KR" altLang="en-US" sz="1800" b="1" spc="-100" baseline="0" dirty="0"/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spc="-100" baseline="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spc="-100" baseline="0" dirty="0" smtClean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/>
                        <a:t>분쟁의 주요 원인</a:t>
                      </a:r>
                      <a:endParaRPr lang="ko-KR" altLang="en-US" sz="1800" b="1" spc="-100" baseline="0" dirty="0"/>
                    </a:p>
                  </a:txBody>
                  <a:tcPr marL="36000" marR="3600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spc="-100" baseline="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spc="-100" baseline="0" dirty="0" smtClean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48000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ko-KR" altLang="en-US" sz="1800" b="1" spc="-100" baseline="0" dirty="0" smtClean="0"/>
                        <a:t>분쟁 해결 방안</a:t>
                      </a:r>
                      <a:endParaRPr lang="en-US" altLang="ko-KR" sz="1800" b="1" spc="-100" baseline="0" dirty="0" smtClean="0"/>
                    </a:p>
                    <a:p>
                      <a:pPr algn="ctr" latinLnBrk="1">
                        <a:lnSpc>
                          <a:spcPct val="120000"/>
                        </a:lnSpc>
                      </a:pPr>
                      <a:r>
                        <a:rPr lang="en-US" altLang="ko-KR" sz="1800" b="1" spc="-100" baseline="0" dirty="0" smtClean="0"/>
                        <a:t>(</a:t>
                      </a:r>
                      <a:r>
                        <a:rPr lang="ko-KR" altLang="en-US" sz="1800" b="1" spc="-100" baseline="0" dirty="0" smtClean="0"/>
                        <a:t>행위 </a:t>
                      </a:r>
                      <a:r>
                        <a:rPr lang="ko-KR" altLang="en-US" sz="1800" b="1" spc="-100" baseline="0" dirty="0" err="1" smtClean="0"/>
                        <a:t>주체별</a:t>
                      </a:r>
                      <a:r>
                        <a:rPr lang="en-US" altLang="ko-KR" sz="1800" b="1" spc="-100" baseline="0" dirty="0" smtClean="0"/>
                        <a:t>)</a:t>
                      </a:r>
                      <a:endParaRPr lang="ko-KR" altLang="en-US" sz="1800" b="1" spc="-100" baseline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/>
                        <a:t>국가</a:t>
                      </a:r>
                      <a:endParaRPr lang="ko-KR" altLang="en-US" sz="1600" spc="-100" baseline="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spc="-100" baseline="0" dirty="0" smtClean="0"/>
                    </a:p>
                    <a:p>
                      <a:pPr algn="ctr" latinLnBrk="1"/>
                      <a:endParaRPr lang="ko-KR" altLang="en-US" sz="1600" spc="-100" baseline="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3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smtClean="0"/>
                        <a:t>국제기구</a:t>
                      </a:r>
                      <a:endParaRPr lang="ko-KR" altLang="en-US" sz="1600" spc="-100" baseline="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spc="-100" baseline="0" dirty="0" smtClean="0"/>
                    </a:p>
                    <a:p>
                      <a:pPr algn="ctr" latinLnBrk="1"/>
                      <a:endParaRPr lang="ko-KR" altLang="en-US" sz="1600" spc="-100" baseline="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-100" baseline="0" dirty="0" err="1" smtClean="0"/>
                        <a:t>비정부</a:t>
                      </a:r>
                      <a:r>
                        <a:rPr lang="ko-KR" altLang="en-US" sz="1600" spc="-100" baseline="0" dirty="0" smtClean="0"/>
                        <a:t> 기구</a:t>
                      </a:r>
                      <a:endParaRPr lang="ko-KR" altLang="en-US" sz="1600" spc="-100" baseline="0" dirty="0"/>
                    </a:p>
                  </a:txBody>
                  <a:tcPr marL="36000" marR="3600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spc="-100" baseline="0" dirty="0" smtClean="0"/>
                    </a:p>
                    <a:p>
                      <a:pPr algn="ctr" latinLnBrk="1"/>
                      <a:endParaRPr lang="ko-KR" altLang="en-US" sz="1600" spc="-100" baseline="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2195736" y="1803760"/>
            <a:ext cx="6567242" cy="3713472"/>
            <a:chOff x="2123728" y="2169818"/>
            <a:chExt cx="6567242" cy="3713472"/>
          </a:xfrm>
        </p:grpSpPr>
        <p:sp>
          <p:nvSpPr>
            <p:cNvPr id="21" name="TextBox 20"/>
            <p:cNvSpPr txBox="1"/>
            <p:nvPr/>
          </p:nvSpPr>
          <p:spPr>
            <a:xfrm>
              <a:off x="2123728" y="2169818"/>
              <a:ext cx="6552728" cy="683264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err="1" smtClean="0">
                  <a:solidFill>
                    <a:srgbClr val="FF0000"/>
                  </a:solidFill>
                  <a:latin typeface="+mn-ea"/>
                </a:rPr>
                <a:t>카스피해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 분쟁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러시아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카자흐스탄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우즈베키스탄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투르크메니스탄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이란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아제르바이잔 등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6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개국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)</a:t>
              </a:r>
              <a:endParaRPr lang="ko-KR" altLang="en-US" sz="16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23728" y="2896478"/>
              <a:ext cx="6552728" cy="65409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자원을 둘러싼 분쟁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: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석유매장량이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2,700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억 배럴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이는 세계 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7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위의 규모에 해당한다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ko-KR" altLang="en-US" sz="16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19872" y="3573016"/>
              <a:ext cx="5256584" cy="65409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국가 간 정상 회담 등을 통해 국가 간의 의견을 조율해야 한다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ko-KR" altLang="en-US" sz="16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34386" y="4250617"/>
              <a:ext cx="5256584" cy="949555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국제 연합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(UN)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과 같은 국제기구는 평화적 분쟁해결을 위해 국가 간의 이해관계를 조정하고 갈등을 중립적 입장에서 조정할 수 있다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ko-KR" altLang="en-US" sz="16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19872" y="5229200"/>
              <a:ext cx="5256584" cy="654090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dirty="0" err="1" smtClean="0">
                  <a:solidFill>
                    <a:srgbClr val="FF0000"/>
                  </a:solidFill>
                  <a:latin typeface="+mn-ea"/>
                </a:rPr>
                <a:t>카스피해의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 영유권 분쟁으로 발생할 수 있는 환경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, </a:t>
              </a:r>
              <a:r>
                <a:rPr lang="ko-KR" altLang="en-US" sz="1600" dirty="0" smtClean="0">
                  <a:solidFill>
                    <a:srgbClr val="FF0000"/>
                  </a:solidFill>
                  <a:latin typeface="+mn-ea"/>
                </a:rPr>
                <a:t>인권 등의 문제를 해결하기 위해 노력할 수 있다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n-ea"/>
                </a:rPr>
                <a:t>.</a:t>
              </a:r>
              <a:endParaRPr lang="ko-KR" altLang="en-US" sz="1600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88393" y="5676225"/>
            <a:ext cx="8288063" cy="1065143"/>
            <a:chOff x="460401" y="5354729"/>
            <a:chExt cx="8288063" cy="1096491"/>
          </a:xfrm>
        </p:grpSpPr>
        <p:sp>
          <p:nvSpPr>
            <p:cNvPr id="37" name="양쪽 모서리가 둥근 사각형 36"/>
            <p:cNvSpPr/>
            <p:nvPr/>
          </p:nvSpPr>
          <p:spPr>
            <a:xfrm>
              <a:off x="460401" y="5354729"/>
              <a:ext cx="1231279" cy="444764"/>
            </a:xfrm>
            <a:prstGeom prst="round2SameRect">
              <a:avLst>
                <a:gd name="adj1" fmla="val 24383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1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8" name="제목 1"/>
            <p:cNvSpPr txBox="1">
              <a:spLocks/>
            </p:cNvSpPr>
            <p:nvPr/>
          </p:nvSpPr>
          <p:spPr>
            <a:xfrm>
              <a:off x="467544" y="5635817"/>
              <a:ext cx="8280920" cy="815403"/>
            </a:xfrm>
            <a:prstGeom prst="roundRect">
              <a:avLst>
                <a:gd name="adj" fmla="val 13281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45720" rIns="14400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1.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국제 분쟁의 유형과 지역을 파악하여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그 위치를 지도에 표시한다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2.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국제 분쟁을 이해할 때 주된 분쟁 원인과 함께 복합적인 원인을 포함하는 국제 분쟁인지 아닌지를 확인한다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3.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국가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국제기구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2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비정부</a:t>
              </a:r>
              <a:r>
                <a:rPr lang="ko-KR" altLang="en-US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기구의 역할을 이해하여 각 행위 주체와 부합하는 적절한 분쟁 해결 방안을 제시한다</a:t>
              </a:r>
              <a:r>
                <a:rPr lang="en-US" altLang="ko-KR" sz="1200" spc="-2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347909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소극적 평화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적극적 평화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86104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6" name="제목 1"/>
              <p:cNvSpPr txBox="1">
                <a:spLocks/>
              </p:cNvSpPr>
              <p:nvPr/>
            </p:nvSpPr>
            <p:spPr>
              <a:xfrm>
                <a:off x="1626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/>
                <a:r>
                  <a:rPr lang="en-US" altLang="ko-KR" sz="28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평화의 의미와 중요성</a:t>
                </a:r>
                <a:endParaRPr lang="ko-KR" altLang="en-US" sz="28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217564"/>
            <a:ext cx="849694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평화의 의미를 이해한다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평화의 중요성을 인식하고 이를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023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14580" y="3956392"/>
            <a:ext cx="7560840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광고에는 ‘남에게 하는 대로 되받게 된다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.’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라고 적혀 있다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광고가 전하고자 하는 바는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5013176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사진 속의 군인은 바깥을 향해 총구를 겨누고 있지만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기둥을 한 바퀴 돌면 총구가 자신의 뒤통수를 향하게 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이 광고는 전쟁이 폭력을 낳고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폭력이 다시 전쟁을 부른다는 반전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反戰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의 메시지를 담고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1626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/>
                <a:r>
                  <a:rPr lang="en-US" altLang="ko-KR" sz="28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평화의 의미와 중요성</a:t>
                </a:r>
                <a:endParaRPr lang="ko-KR" altLang="en-US" sz="28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96" y="3999372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294781" y="1628800"/>
            <a:ext cx="8554438" cy="1872000"/>
            <a:chOff x="179512" y="1628800"/>
            <a:chExt cx="8554438" cy="1872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9512" y="1628800"/>
              <a:ext cx="2394210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85278" y="1628800"/>
              <a:ext cx="6048672" cy="18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56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평화의 의미는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평화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사전적 의미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인간 집단 간에 무력 충돌이 일어나지 않는 상태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소극적 평화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직접적 폭력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전쟁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분쟁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테러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범죄 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이 없는 상태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적극적 평화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직접적 폭력 뿐만 아니라 </a:t>
            </a:r>
            <a:r>
              <a:rPr lang="en-US" altLang="ko-KR" sz="2500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구조적 폭력</a:t>
            </a:r>
            <a:r>
              <a:rPr lang="en-US" altLang="ko-KR" sz="2500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500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문화적 폭력까지 제거된 상태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9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1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평화의 의미와 중요성</a:t>
                  </a:r>
                  <a:endParaRPr lang="ko-KR" altLang="en-US" sz="28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252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288032" y="5517232"/>
            <a:ext cx="8676456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>
              <a:lnSpc>
                <a:spcPct val="130000"/>
              </a:lnSpc>
            </a:pPr>
            <a:r>
              <a:rPr lang="en-US" altLang="ko-KR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b="1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구조적 폭력 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빈곤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정치적 독재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노동 착취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사회적 차별과 소외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지역 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세대 갈등 등 사회 구조 자체가 가하는 폭력</a:t>
            </a:r>
            <a:r>
              <a:rPr lang="en-US" altLang="ko-KR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0000" lvl="0" indent="-180000">
              <a:lnSpc>
                <a:spcPct val="150000"/>
              </a:lnSpc>
            </a:pPr>
            <a:r>
              <a:rPr lang="en-US" altLang="ko-KR" b="1" spc="-15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* </a:t>
            </a:r>
            <a:r>
              <a:rPr lang="ko-KR" altLang="en-US" b="1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문화적 폭력 </a:t>
            </a:r>
            <a:r>
              <a:rPr lang="en-US" altLang="ko-KR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문화적 영역이 직접적 폭력이나 구조적 폭력을 정당화하는데 이용되는 것</a:t>
            </a:r>
            <a:endParaRPr lang="en-US" altLang="ko-KR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8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16561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4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3528" y="1340768"/>
            <a:ext cx="8496944" cy="3672408"/>
          </a:xfrm>
          <a:prstGeom prst="roundRect">
            <a:avLst>
              <a:gd name="adj" fmla="val 5479"/>
            </a:avLst>
          </a:prstGeom>
          <a:solidFill>
            <a:schemeClr val="bg1"/>
          </a:solidFill>
          <a:ln w="28575">
            <a:solidFill>
              <a:srgbClr val="F3A385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ko-KR" altLang="en-US" sz="2000" spc="-150" dirty="0" smtClean="0">
                <a:latin typeface="+mn-ea"/>
              </a:rPr>
              <a:t>우리 민족은 </a:t>
            </a:r>
            <a:r>
              <a:rPr lang="en-US" altLang="ko-KR" sz="2000" spc="-150" dirty="0" smtClean="0">
                <a:latin typeface="+mn-ea"/>
              </a:rPr>
              <a:t>6·25 </a:t>
            </a:r>
            <a:r>
              <a:rPr lang="ko-KR" altLang="en-US" sz="2000" spc="-150" dirty="0" smtClean="0">
                <a:latin typeface="+mn-ea"/>
              </a:rPr>
              <a:t>전쟁으로 가족을 잃거나 생존을 위협받는 등의 직접적 폭력을 경험한 바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err="1" smtClean="0">
                <a:latin typeface="+mn-ea"/>
              </a:rPr>
              <a:t>삼년</a:t>
            </a:r>
            <a:r>
              <a:rPr lang="ko-KR" altLang="en-US" sz="2000" spc="-150" dirty="0" smtClean="0">
                <a:latin typeface="+mn-ea"/>
              </a:rPr>
              <a:t> 여의 전쟁이 끝나고 휴전 협정을 맺으면서 어느 정도 소극적 평화는 달성된 것으로 보인다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다만 인간다운 삶을 누릴 수 있는 적극적 평화를 실현하기 위해서는 전쟁과 같은 직접적 폭력뿐 아니라 구조적 </a:t>
            </a:r>
            <a:r>
              <a:rPr lang="en-US" altLang="ko-KR" sz="2000" spc="-150" dirty="0" smtClean="0">
                <a:latin typeface="+mn-ea"/>
              </a:rPr>
              <a:t>· </a:t>
            </a:r>
            <a:r>
              <a:rPr lang="ko-KR" altLang="en-US" sz="2000" spc="-150" dirty="0" smtClean="0">
                <a:latin typeface="+mn-ea"/>
              </a:rPr>
              <a:t>문화적 폭력까지 제거해야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이러한 적극적 평화는 우선 북한 주민들에 대한 식량 원조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남북 이산가족 상봉 등도 필요하겠지만 궁극적으로는 자유롭고 정의로운 통일 한국을 이룩하여 직접적 폭력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구조적 폭력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문화적 폭력까지 제거할 때 달성할 수 있을 것이다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en-US" altLang="ko-KR" sz="2500" spc="-15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53952" y="-27384"/>
            <a:ext cx="5958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2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소극적 평화와 적극적 평화의 측면에서 본</a:t>
            </a:r>
            <a:endParaRPr lang="en-US" altLang="ko-KR" sz="2200" b="1" spc="-100" dirty="0" smtClean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lvl="0"/>
            <a:r>
              <a:rPr lang="ko-KR" altLang="en-US" sz="2200" b="1" spc="-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남북한의 갈등 상황</a:t>
            </a:r>
            <a:endParaRPr lang="ko-KR" altLang="en-US" sz="2200" b="1" spc="-100" dirty="0">
              <a:solidFill>
                <a:prstClr val="black">
                  <a:lumMod val="85000"/>
                  <a:lumOff val="15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15616" y="5129883"/>
            <a:ext cx="7704856" cy="854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현재 남북한의 분단 상황에서 소극적 평화와 적극적 평화를 실현하기 위한 구체적인 방안은 무엇일까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5579401"/>
            <a:ext cx="7560840" cy="11329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			  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북한에서 발생하는 여러 인권문제 등을 해결하기 위해 적극적인 원조를 해주어야 하며 이산가족 상봉과 함께 궁극적으로 통일 한국을 위한 초석을 다져야 할 것이다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평화의 의미와 중요성</a:t>
                  </a:r>
                  <a:endParaRPr lang="ko-KR" altLang="en-US" sz="28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253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87524" y="1822509"/>
            <a:ext cx="8532948" cy="355481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 생존의 바탕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인류를 생존의 위협으로부터 구해내는 것은 직접적 폭력에서 벗어나는 소극적 평화의 개념과 상통함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 정의의 실현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평화 실현을 위해 국가 간의 협력과 노력은 적극적 평화의 개념과 상통함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 번영의 도모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인류를 위협하는 핵 문제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환경 문제 등을 해결하기 위해 전 세계가 함께 노력할 수 있음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평화가 중요한 이유는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3573" y="5086925"/>
            <a:ext cx="8796855" cy="4720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30000"/>
              </a:lnSpc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소녀가 꽃을 들고 있는 까닭은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99" y="980728"/>
            <a:ext cx="388843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25400" dir="5400000" sx="99000" sy="99000" algn="tl" rotWithShape="0">
              <a:srgbClr val="000000">
                <a:alpha val="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67544" y="3622054"/>
            <a:ext cx="8280920" cy="146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/>
              <a:t> 위 사진 속에는 총검을 겨누는 군인들에게 한 송이의 꽃을 건네는 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세 소녀의 모습이 담겨 있다</a:t>
            </a:r>
            <a:r>
              <a:rPr lang="en-US" altLang="ko-KR" sz="1600" dirty="0" smtClean="0"/>
              <a:t>. 1967</a:t>
            </a:r>
            <a:r>
              <a:rPr lang="ko-KR" altLang="en-US" sz="1600" dirty="0" smtClean="0"/>
              <a:t>년 베트남 반전 평화 시위가 벌어지던 미국 워싱턴 거리에서 사진작가 마크 </a:t>
            </a:r>
            <a:r>
              <a:rPr lang="ko-KR" altLang="en-US" sz="1600" dirty="0" err="1" smtClean="0"/>
              <a:t>리부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Riboud</a:t>
            </a:r>
            <a:r>
              <a:rPr lang="en-US" altLang="ko-KR" sz="1600" dirty="0" smtClean="0"/>
              <a:t>, M.)</a:t>
            </a:r>
            <a:r>
              <a:rPr lang="ko-KR" altLang="en-US" sz="1600" dirty="0" smtClean="0"/>
              <a:t>가 포착한 순간이다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이후 이 사진은 평화와 반전 시위를 대표하는 상징적인 작품이 되었으며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지금까지도 많은 사람에게 여운을 남기고 있다</a:t>
            </a:r>
            <a:r>
              <a:rPr lang="en-US" altLang="ko-KR" sz="1600" dirty="0" smtClean="0"/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5662989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총검과 대비되는 평화의 상징인 꽃을 건네면서 비폭력 평화와 화해의 손길을 내밀고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02. </a:t>
                  </a:r>
                  <a:r>
                    <a:rPr lang="ko-KR" altLang="en-US" sz="28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평화의 의미와 중요성</a:t>
                  </a:r>
                  <a:endParaRPr lang="ko-KR" altLang="en-US" sz="28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415498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253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3528" y="1268760"/>
            <a:ext cx="3140419" cy="5723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평화의 벽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791083" y="1916832"/>
            <a:ext cx="5561835" cy="4688071"/>
            <a:chOff x="467544" y="1916832"/>
            <a:chExt cx="5561835" cy="468807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916832"/>
              <a:ext cx="5561835" cy="3672408"/>
            </a:xfrm>
            <a:prstGeom prst="round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67544" y="5589240"/>
              <a:ext cx="5544616" cy="1015663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</a:rPr>
                <a:t>▲ 프랑스 파리에 있는 ‘평화의 벽’에는 열네 개의 </a:t>
              </a:r>
              <a:endParaRPr lang="en-US" altLang="ko-KR" sz="20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20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</a:rPr>
                <a:t>알파벳과 </a:t>
              </a:r>
              <a:r>
                <a:rPr lang="en-US" altLang="ko-KR" sz="20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</a:rPr>
                <a:t>49</a:t>
              </a:r>
              <a:r>
                <a:rPr lang="ko-KR" altLang="en-US" sz="20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</a:rPr>
                <a:t>개국의 언어로 ‘평화’가 적혀 있다</a:t>
              </a:r>
              <a:r>
                <a:rPr lang="en-US" altLang="ko-KR" sz="2000" spc="-15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6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813690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2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르완다</a:t>
              </a:r>
              <a:r>
                <a:rPr lang="en-US" altLang="ko-KR" sz="22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2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내전을 극복하고 평화와 발전의 길을 모색하다</a:t>
              </a:r>
              <a:endParaRPr lang="ko-KR" altLang="en-US" sz="2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4844" y="3022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143509" y="1268760"/>
            <a:ext cx="8856983" cy="3672408"/>
            <a:chOff x="107504" y="1196752"/>
            <a:chExt cx="8856983" cy="3672408"/>
          </a:xfrm>
        </p:grpSpPr>
        <p:grpSp>
          <p:nvGrpSpPr>
            <p:cNvPr id="29" name="그룹 28"/>
            <p:cNvGrpSpPr/>
            <p:nvPr/>
          </p:nvGrpSpPr>
          <p:grpSpPr>
            <a:xfrm>
              <a:off x="107504" y="1196752"/>
              <a:ext cx="8856983" cy="3672408"/>
              <a:chOff x="107504" y="1196752"/>
              <a:chExt cx="8856983" cy="3672408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07504" y="1196752"/>
                <a:ext cx="8856983" cy="3672408"/>
              </a:xfrm>
              <a:prstGeom prst="roundRect">
                <a:avLst>
                  <a:gd name="adj" fmla="val 5224"/>
                </a:avLst>
              </a:prstGeom>
              <a:solidFill>
                <a:srgbClr val="FCF3EB"/>
              </a:solidFill>
              <a:effectLst/>
            </p:spPr>
            <p:txBody>
              <a:bodyPr wrap="square" lIns="108000" rIns="3780000" rtlCol="0">
                <a:noAutofit/>
              </a:bodyPr>
              <a:lstStyle/>
              <a:p>
                <a:pPr marL="0" lvl="6" algn="dist">
                  <a:lnSpc>
                    <a:spcPct val="140000"/>
                  </a:lnSpc>
                </a:pP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‘르완다 내전’은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1994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년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후투족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출신의 르완다 대통령이 암살된 사건을 계기로 발생하였다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.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그해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약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100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일 동안 당시 르완다 인구의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10 % 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에 해당하는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80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만 명 이상의 희생자와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10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만 명 이상의 전쟁고아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, 200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만여 명의 난민이 발생했고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후투족과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투치족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사이의 긴 내전으로 이어졌다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. 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하지만 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2001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년 대통령 선거에서 등장한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투치족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출신 </a:t>
                </a:r>
                <a:r>
                  <a:rPr lang="ko-KR" altLang="en-US" sz="1600" spc="-100" dirty="0" err="1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카가메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정부의 봉합 정책으로 내전은 잦아들었고 평화를 되찾아 갔다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. 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이후 르완다 정부가 꾸준한 해외 투자 유치 정책을</a:t>
                </a:r>
                <a:endParaRPr lang="en-US" altLang="ko-KR" sz="16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  <a:p>
                <a:pPr marL="0" lvl="6" algn="just">
                  <a:lnSpc>
                    <a:spcPct val="140000"/>
                  </a:lnSpc>
                </a:pP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endParaRPr lang="ko-KR" altLang="en-US" sz="40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2019" y="3990550"/>
                <a:ext cx="8698453" cy="782765"/>
              </a:xfrm>
              <a:prstGeom prst="roundRect">
                <a:avLst>
                  <a:gd name="adj" fmla="val 20562"/>
                </a:avLst>
              </a:prstGeom>
              <a:solidFill>
                <a:srgbClr val="FCF3EB"/>
              </a:solidFill>
              <a:effectLst/>
            </p:spPr>
            <p:txBody>
              <a:bodyPr wrap="square" lIns="108000" tIns="0" rIns="108000" bIns="0" rtlCol="0">
                <a:spAutoFit/>
              </a:bodyPr>
              <a:lstStyle/>
              <a:p>
                <a:pPr marL="0" lvl="6" algn="just">
                  <a:lnSpc>
                    <a:spcPct val="140000"/>
                  </a:lnSpc>
                </a:pP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추진한 결과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오늘날 르완다는 상당히 긍정적인 투자처로 인식되고 있으며 국민들도 과거의 불안과 공포에서 벗어나고 있다</a:t>
                </a:r>
                <a:r>
                  <a:rPr lang="en-US" altLang="ko-KR" sz="1600" spc="-100" dirty="0" smtClean="0">
                    <a:solidFill>
                      <a:prstClr val="black"/>
                    </a:solidFill>
                    <a:latin typeface="맑은 고딕" pitchFamily="50" charset="-127"/>
                    <a:ea typeface="맑은 고딕" pitchFamily="50" charset="-127"/>
                  </a:rPr>
                  <a:t>.</a:t>
                </a:r>
                <a:endParaRPr lang="ko-KR" altLang="en-US" sz="32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5220072" y="1398262"/>
              <a:ext cx="3600400" cy="2744386"/>
              <a:chOff x="5191044" y="1412776"/>
              <a:chExt cx="3600400" cy="274438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5191044" y="3658976"/>
                <a:ext cx="3600400" cy="4981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tIns="108000" bIns="10800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sz="1400" spc="-1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▲ 르완다 내전을 영화로 담아낸 「호텔 르완다」</a:t>
                </a:r>
                <a:endParaRPr lang="ko-KR" altLang="en-US" sz="1400" spc="-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27367" y="1412776"/>
                <a:ext cx="3527755" cy="2304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978493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115616" y="5023192"/>
            <a:ext cx="7704856" cy="854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르완다의 과거 모습과 현재의 모습을 소극적 평화와 적극적 평화의 개념과 연관 지어 설명해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15616" y="5507823"/>
            <a:ext cx="7560840" cy="10895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		       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르완다는 새로운 정부의 봉합 정책을 통해 소극적 평화를 맞이하였고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꾸준한 해외 투자 유치 정책을 통해 적극적 평화를 추구하여 국가 안정 및 발전을 도모하고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973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평화 실현을 위한 국제적 노력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395536" y="1196752"/>
            <a:ext cx="6984776" cy="369332"/>
            <a:chOff x="395536" y="1245143"/>
            <a:chExt cx="6984776" cy="369332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395536" y="1285793"/>
              <a:ext cx="648072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43608" y="1245143"/>
              <a:ext cx="633670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테러와 분쟁을 해결하기 위한 국제적 노력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395536" y="3933056"/>
            <a:ext cx="7920880" cy="369332"/>
            <a:chOff x="395536" y="4293096"/>
            <a:chExt cx="7920880" cy="36933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95536" y="4333746"/>
              <a:ext cx="648072" cy="288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자료 </a:t>
              </a:r>
              <a:r>
                <a:rPr lang="en-US" altLang="ko-KR" sz="12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2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43608" y="4293096"/>
              <a:ext cx="7272808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빈곤과 기아 해결</a:t>
              </a:r>
              <a:r>
                <a:rPr lang="en-U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차별 철폐와 인권 보장을 위한 국제적 노력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971600" y="1628800"/>
            <a:ext cx="3369600" cy="2231894"/>
            <a:chOff x="683568" y="1772816"/>
            <a:chExt cx="3369600" cy="2231894"/>
          </a:xfrm>
        </p:grpSpPr>
        <p:pic>
          <p:nvPicPr>
            <p:cNvPr id="6146" name="Picture 2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1772816"/>
              <a:ext cx="3369600" cy="1860918"/>
            </a:xfrm>
            <a:prstGeom prst="snip2DiagRect">
              <a:avLst>
                <a:gd name="adj1" fmla="val 0"/>
                <a:gd name="adj2" fmla="val 6528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755576" y="3573016"/>
              <a:ext cx="3240360" cy="4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▲ 동북아시아 협력 대화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(2016)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4572000" y="1628800"/>
            <a:ext cx="4032448" cy="2231894"/>
            <a:chOff x="4716016" y="1772816"/>
            <a:chExt cx="4032448" cy="223189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1772816"/>
              <a:ext cx="3370739" cy="1862354"/>
            </a:xfrm>
            <a:prstGeom prst="snip2DiagRect">
              <a:avLst>
                <a:gd name="adj1" fmla="val 0"/>
                <a:gd name="adj2" fmla="val 6535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4716016" y="3573016"/>
              <a:ext cx="4032448" cy="4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▲ </a:t>
              </a:r>
              <a:r>
                <a:rPr lang="ko-KR" altLang="en-US" sz="12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코소보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세르비아 관계 정상화 회의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(2013)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971600" y="4365104"/>
            <a:ext cx="3600400" cy="2304256"/>
            <a:chOff x="971600" y="4581128"/>
            <a:chExt cx="3600400" cy="2304256"/>
          </a:xfrm>
        </p:grpSpPr>
        <p:pic>
          <p:nvPicPr>
            <p:cNvPr id="6149" name="Picture 5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4581128"/>
              <a:ext cx="3387600" cy="1872208"/>
            </a:xfrm>
            <a:prstGeom prst="snip2DiagRect">
              <a:avLst>
                <a:gd name="adj1" fmla="val 0"/>
                <a:gd name="adj2" fmla="val 6589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971600" y="6427209"/>
              <a:ext cx="3600400" cy="45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▲ 세계 식량 계획</a:t>
              </a:r>
              <a:r>
                <a:rPr lang="en-US" altLang="ko-KR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(WFP)</a:t>
              </a: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에 참여하고 있는 대한민국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572000" y="4365104"/>
            <a:ext cx="3387600" cy="2304256"/>
            <a:chOff x="4572000" y="4581128"/>
            <a:chExt cx="3387600" cy="2304256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0" y="4581128"/>
              <a:ext cx="3387600" cy="1871669"/>
            </a:xfrm>
            <a:prstGeom prst="snip2DiagRect">
              <a:avLst>
                <a:gd name="adj1" fmla="val 0"/>
                <a:gd name="adj2" fmla="val 8912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4644008" y="6427209"/>
              <a:ext cx="3240360" cy="45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ko-KR" altLang="en-US" sz="12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▲ ◯◯ 대학교의 캄보디아 교육 봉사 활동 진행</a:t>
              </a:r>
              <a:endParaRPr lang="ko-KR" altLang="en-US" sz="12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1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평화 실현을 위한 국제적 노력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1400190"/>
            <a:ext cx="8424936" cy="296491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1,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와 같은 노력이 필요한 이유가 무엇인지 적어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endParaRPr lang="en-US" altLang="ko-KR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자료와 같이 평화 실현을 위해 우리가 개인적으로 할 수 있는 노력은 무엇인지 발표해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2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7560840" cy="7243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테러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분쟁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빈곤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기아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차별과 같은 국제적인 문제를 전 세계적으로 협력하여 해결함으로써 세계의 평화 및 인류번영을 도모하기 위해서이다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365104"/>
            <a:ext cx="7560840" cy="10895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개인이 관심 있는 분야의 기구에 개인적으로 후원하거나 자원 봉사 활동을 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또한 캠페인 등의 활동을 통해 평화의 중요성을 적극적으로 홍보할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89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국제 기부 캠페인을 추진해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 flipH="1">
            <a:off x="467544" y="1653184"/>
            <a:ext cx="8280920" cy="5016176"/>
          </a:xfrm>
          <a:prstGeom prst="rect">
            <a:avLst/>
          </a:prstGeom>
          <a:solidFill>
            <a:srgbClr val="FFF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endParaRPr lang="ko-KR" altLang="en-US" sz="1600" spc="-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99942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그룹 19"/>
          <p:cNvGrpSpPr/>
          <p:nvPr/>
        </p:nvGrpSpPr>
        <p:grpSpPr>
          <a:xfrm>
            <a:off x="462020" y="1725192"/>
            <a:ext cx="864096" cy="360040"/>
            <a:chOff x="3275856" y="3140968"/>
            <a:chExt cx="1872208" cy="936104"/>
          </a:xfrm>
          <a:solidFill>
            <a:srgbClr val="F8D2D4"/>
          </a:solidFill>
        </p:grpSpPr>
        <p:sp>
          <p:nvSpPr>
            <p:cNvPr id="18" name="모서리가 둥근 직사각형 17"/>
            <p:cNvSpPr/>
            <p:nvPr/>
          </p:nvSpPr>
          <p:spPr>
            <a:xfrm>
              <a:off x="327585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275856" y="3140968"/>
              <a:ext cx="100811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1736240"/>
            <a:ext cx="4320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/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1.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명칭</a:t>
            </a: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아프리카에 빨간 염소 보내기</a:t>
            </a:r>
            <a:endParaRPr lang="ko-KR" altLang="en-US" sz="1500" spc="-10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" name="그룹 19"/>
          <p:cNvGrpSpPr/>
          <p:nvPr/>
        </p:nvGrpSpPr>
        <p:grpSpPr>
          <a:xfrm>
            <a:off x="462020" y="2117183"/>
            <a:ext cx="864096" cy="360040"/>
            <a:chOff x="3275856" y="3140968"/>
            <a:chExt cx="1872208" cy="936104"/>
          </a:xfrm>
          <a:solidFill>
            <a:srgbClr val="F8D2D4"/>
          </a:solidFill>
        </p:grpSpPr>
        <p:sp>
          <p:nvSpPr>
            <p:cNvPr id="35" name="모서리가 둥근 직사각형 34"/>
            <p:cNvSpPr/>
            <p:nvPr/>
          </p:nvSpPr>
          <p:spPr>
            <a:xfrm>
              <a:off x="327585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275856" y="3140968"/>
              <a:ext cx="100811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7544" y="2079463"/>
            <a:ext cx="5544616" cy="134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140000"/>
              </a:lnSpc>
            </a:pP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내용</a:t>
            </a: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	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가뭄과 기근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식량 가격 폭등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기후 변화로 어려움을 겪는 아프리카 어린이들과 그 가정에게 주요 생계 수단인 염소를 보내 주어 영양 부족에 따른 위기를 극복하고 가정 생계를 회복할 수 있도록 지원하는 캠페인이다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 rot="21445391">
            <a:off x="5993710" y="1261146"/>
            <a:ext cx="2919600" cy="2448208"/>
            <a:chOff x="4774528" y="2420888"/>
            <a:chExt cx="2919600" cy="2448208"/>
          </a:xfrm>
          <a:effectLst>
            <a:outerShdw blurRad="38100" algn="ctr" rotWithShape="0">
              <a:prstClr val="black">
                <a:alpha val="28000"/>
              </a:prstClr>
            </a:outerShdw>
          </a:effectLst>
        </p:grpSpPr>
        <p:sp>
          <p:nvSpPr>
            <p:cNvPr id="24" name="TextBox 23"/>
            <p:cNvSpPr txBox="1"/>
            <p:nvPr/>
          </p:nvSpPr>
          <p:spPr>
            <a:xfrm>
              <a:off x="4774528" y="4293096"/>
              <a:ext cx="29196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tIns="108000" bIns="108000" rtlCol="0">
              <a:spAutoFit/>
            </a:bodyPr>
            <a:lstStyle/>
            <a:p>
              <a:pPr marL="180000" indent="-180000">
                <a:lnSpc>
                  <a:spcPct val="120000"/>
                </a:lnSpc>
              </a:pP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▲ </a:t>
              </a:r>
              <a:r>
                <a:rPr lang="en-US" altLang="ko-KR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‘</a:t>
              </a: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서아프리카 </a:t>
              </a:r>
              <a:r>
                <a:rPr lang="ko-KR" altLang="en-US" sz="10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니제르</a:t>
              </a: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</a:t>
              </a:r>
              <a:r>
                <a:rPr lang="ko-KR" altLang="en-US" sz="1000" spc="-1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마가리아</a:t>
              </a:r>
              <a:r>
                <a:rPr lang="ko-KR" altLang="en-US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 지역에서 아이들이 후원 받은 염소를 안고 환하게 웃고 있다</a:t>
              </a:r>
              <a:r>
                <a:rPr lang="en-US" altLang="ko-KR" sz="1000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.</a:t>
              </a:r>
              <a:endParaRPr lang="ko-KR" altLang="en-US" sz="10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3150" t="4111" r="3276" b="3508"/>
            <a:stretch>
              <a:fillRect/>
            </a:stretch>
          </p:blipFill>
          <p:spPr bwMode="auto">
            <a:xfrm>
              <a:off x="4860032" y="2420888"/>
              <a:ext cx="2747643" cy="19205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sx="1000" sy="1000" algn="ctr" rotWithShape="0">
                <a:srgbClr val="000000">
                  <a:alpha val="98000"/>
                </a:srgbClr>
              </a:outerShdw>
            </a:effectLst>
          </p:spPr>
        </p:pic>
      </p:grpSp>
      <p:grpSp>
        <p:nvGrpSpPr>
          <p:cNvPr id="40" name="그룹 19"/>
          <p:cNvGrpSpPr/>
          <p:nvPr/>
        </p:nvGrpSpPr>
        <p:grpSpPr>
          <a:xfrm>
            <a:off x="467544" y="3464432"/>
            <a:ext cx="2088232" cy="360040"/>
            <a:chOff x="3275856" y="3140968"/>
            <a:chExt cx="1872208" cy="936104"/>
          </a:xfrm>
          <a:solidFill>
            <a:srgbClr val="F8D2D4"/>
          </a:solidFill>
        </p:grpSpPr>
        <p:sp>
          <p:nvSpPr>
            <p:cNvPr id="42" name="모서리가 둥근 직사각형 41"/>
            <p:cNvSpPr/>
            <p:nvPr/>
          </p:nvSpPr>
          <p:spPr>
            <a:xfrm>
              <a:off x="327585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275856" y="3140968"/>
              <a:ext cx="100811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67544" y="3429000"/>
            <a:ext cx="8131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140000"/>
              </a:lnSpc>
            </a:pP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배경이나 동기</a:t>
            </a: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이유</a:t>
            </a: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     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염소는 건조한 지역에서도 잘 살아남을 </a:t>
            </a:r>
            <a:endParaRPr lang="en-US" altLang="ko-KR" sz="15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72000" indent="-72000">
              <a:lnSpc>
                <a:spcPct val="140000"/>
              </a:lnSpc>
            </a:pPr>
            <a:r>
              <a:rPr lang="ko-KR" altLang="en-US" sz="1500" spc="-3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수 있어 쉽게 기를 수 있으며 평균 수명은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년이 넘는다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 18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개월 이후부터 번식이 가능하고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년에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3~4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마리의 새끼를 낳아 가정 경제에 보탬을 주며 신선한 </a:t>
            </a:r>
            <a:r>
              <a:rPr lang="ko-KR" altLang="en-US" sz="1500" spc="-100" dirty="0" err="1" smtClean="0">
                <a:latin typeface="맑은 고딕" pitchFamily="50" charset="-127"/>
                <a:ea typeface="맑은 고딕" pitchFamily="50" charset="-127"/>
              </a:rPr>
              <a:t>염소젖을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 아이들에게 제공하여 영양분을 보충해 준다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6" name="그룹 19"/>
          <p:cNvGrpSpPr/>
          <p:nvPr/>
        </p:nvGrpSpPr>
        <p:grpSpPr>
          <a:xfrm>
            <a:off x="467544" y="4797152"/>
            <a:ext cx="2088232" cy="360040"/>
            <a:chOff x="3275856" y="3140968"/>
            <a:chExt cx="1872208" cy="936104"/>
          </a:xfrm>
          <a:solidFill>
            <a:srgbClr val="F8D2D4"/>
          </a:solidFill>
        </p:grpSpPr>
        <p:sp>
          <p:nvSpPr>
            <p:cNvPr id="48" name="모서리가 둥근 직사각형 47"/>
            <p:cNvSpPr/>
            <p:nvPr/>
          </p:nvSpPr>
          <p:spPr>
            <a:xfrm>
              <a:off x="327585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275856" y="3140968"/>
              <a:ext cx="100811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67544" y="4761720"/>
            <a:ext cx="813138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140000"/>
              </a:lnSpc>
            </a:pP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4.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구체적 캠페인 과정</a:t>
            </a:r>
            <a:endParaRPr lang="ko-KR" altLang="en-US" sz="15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6" name="그룹 19"/>
          <p:cNvGrpSpPr/>
          <p:nvPr/>
        </p:nvGrpSpPr>
        <p:grpSpPr>
          <a:xfrm>
            <a:off x="467544" y="5973664"/>
            <a:ext cx="1789913" cy="360040"/>
            <a:chOff x="3275856" y="3140968"/>
            <a:chExt cx="1872208" cy="936104"/>
          </a:xfrm>
          <a:solidFill>
            <a:srgbClr val="F8D2D4"/>
          </a:solidFill>
        </p:grpSpPr>
        <p:sp>
          <p:nvSpPr>
            <p:cNvPr id="58" name="모서리가 둥근 직사각형 57"/>
            <p:cNvSpPr/>
            <p:nvPr/>
          </p:nvSpPr>
          <p:spPr>
            <a:xfrm>
              <a:off x="3275856" y="3140968"/>
              <a:ext cx="1872208" cy="93610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275856" y="3140968"/>
              <a:ext cx="1008111" cy="936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67544" y="5930696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lnSpc>
                <a:spcPct val="140000"/>
              </a:lnSpc>
            </a:pP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5. </a:t>
            </a:r>
            <a:r>
              <a:rPr lang="ko-KR" altLang="en-US" sz="1500" dirty="0" smtClean="0">
                <a:latin typeface="나눔고딕 ExtraBold" pitchFamily="50" charset="-127"/>
                <a:ea typeface="나눔고딕 ExtraBold" pitchFamily="50" charset="-127"/>
              </a:rPr>
              <a:t>주요 기부 방법</a:t>
            </a:r>
            <a:r>
              <a:rPr lang="en-US" altLang="ko-KR" sz="1500" dirty="0" smtClean="0">
                <a:latin typeface="나눔고딕 ExtraBold" pitchFamily="50" charset="-127"/>
                <a:ea typeface="나눔고딕 ExtraBold" pitchFamily="50" charset="-127"/>
              </a:rPr>
              <a:t>       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아프리카에 염소 한 마리를 공급하고 캠페인을 진행하는 데 드는 비용은 약 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500" spc="-100" dirty="0" smtClean="0">
                <a:latin typeface="맑은 고딕" pitchFamily="50" charset="-127"/>
                <a:ea typeface="맑은 고딕" pitchFamily="50" charset="-127"/>
              </a:rPr>
              <a:t>만 원 정도이다</a:t>
            </a:r>
            <a:r>
              <a:rPr lang="en-US" altLang="ko-KR" sz="1500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5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4" name="오각형 63"/>
          <p:cNvSpPr/>
          <p:nvPr/>
        </p:nvSpPr>
        <p:spPr>
          <a:xfrm>
            <a:off x="539552" y="5229200"/>
            <a:ext cx="2304256" cy="288032"/>
          </a:xfrm>
          <a:prstGeom prst="homePlate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① 후원 지원 조사 및 선정</a:t>
            </a:r>
            <a:endParaRPr lang="ko-KR" altLang="en-US" dirty="0"/>
          </a:p>
        </p:txBody>
      </p:sp>
      <p:sp>
        <p:nvSpPr>
          <p:cNvPr id="65" name="갈매기형 수장 64"/>
          <p:cNvSpPr/>
          <p:nvPr/>
        </p:nvSpPr>
        <p:spPr>
          <a:xfrm>
            <a:off x="2771800" y="5229200"/>
            <a:ext cx="1368152" cy="288032"/>
          </a:xfrm>
          <a:prstGeom prst="chevron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② 염소 구매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6" name="갈매기형 수장 65"/>
          <p:cNvSpPr/>
          <p:nvPr/>
        </p:nvSpPr>
        <p:spPr>
          <a:xfrm>
            <a:off x="4067944" y="5229200"/>
            <a:ext cx="2016224" cy="288032"/>
          </a:xfrm>
          <a:prstGeom prst="chevron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③ 구충 및 예방 접종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7" name="갈매기형 수장 66"/>
          <p:cNvSpPr/>
          <p:nvPr/>
        </p:nvSpPr>
        <p:spPr>
          <a:xfrm>
            <a:off x="6012160" y="5229200"/>
            <a:ext cx="2592288" cy="288032"/>
          </a:xfrm>
          <a:prstGeom prst="chevron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④ 가정 대상 염소 사육 교육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9" name="갈매기형 수장 68"/>
          <p:cNvSpPr/>
          <p:nvPr/>
        </p:nvSpPr>
        <p:spPr>
          <a:xfrm>
            <a:off x="539552" y="5564856"/>
            <a:ext cx="1368152" cy="288032"/>
          </a:xfrm>
          <a:prstGeom prst="chevron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⑤ 염소 배분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0" name="갈매기형 수장 69"/>
          <p:cNvSpPr/>
          <p:nvPr/>
        </p:nvSpPr>
        <p:spPr>
          <a:xfrm>
            <a:off x="1835696" y="5564856"/>
            <a:ext cx="2592288" cy="288032"/>
          </a:xfrm>
          <a:prstGeom prst="chevron">
            <a:avLst/>
          </a:prstGeom>
          <a:solidFill>
            <a:schemeClr val="bg1"/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⑥ </a:t>
            </a:r>
            <a:r>
              <a:rPr lang="ko-KR" altLang="en-US" sz="15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염소젖</a:t>
            </a:r>
            <a:r>
              <a:rPr lang="ko-KR" altLang="en-US" sz="15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짜기와 교배 교육</a:t>
            </a:r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4360292" y="5565428"/>
            <a:ext cx="4330450" cy="288032"/>
            <a:chOff x="4360292" y="5637436"/>
            <a:chExt cx="4330450" cy="288032"/>
          </a:xfrm>
        </p:grpSpPr>
        <p:sp>
          <p:nvSpPr>
            <p:cNvPr id="72" name="갈매기형 수장 71"/>
            <p:cNvSpPr/>
            <p:nvPr/>
          </p:nvSpPr>
          <p:spPr>
            <a:xfrm>
              <a:off x="4360292" y="5637436"/>
              <a:ext cx="423664" cy="288032"/>
            </a:xfrm>
            <a:prstGeom prst="chevron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4514278" y="5637436"/>
              <a:ext cx="4176464" cy="28803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lvl="0"/>
              <a:r>
                <a:rPr lang="ko-KR" altLang="en-US" sz="1500" spc="-1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⑦ 염소를 생계 지원의 수단으로 활용하기 위한 지원</a:t>
              </a: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4511897" y="5644003"/>
              <a:ext cx="45719" cy="28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06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국제 기부 캠페인을 추진해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520" y="1400190"/>
            <a:ext cx="8424936" cy="4678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</a:pP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1. 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캠페인이 평화 실현에 어떻게 기여하는지 발표해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83568" y="1844824"/>
            <a:ext cx="7992888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가뭄과 기근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식량 가격 폭등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기후 변화로 어려움을 겪는 아프리카 주민들에게 경제적인 도움을 줄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이러한 행위는 아프리카 주민들을 생존의 위협으로부터 구해내어 그들의 인간다운 삶을 보장해주는 것이므로 평화 실현에 기여할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70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1"/>
          <p:cNvGrpSpPr/>
          <p:nvPr/>
        </p:nvGrpSpPr>
        <p:grpSpPr>
          <a:xfrm>
            <a:off x="179512" y="1988840"/>
            <a:ext cx="8701398" cy="3456112"/>
            <a:chOff x="179512" y="3140968"/>
            <a:chExt cx="8701398" cy="345611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3140968"/>
              <a:ext cx="8701398" cy="24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0591"/>
            <a:stretch>
              <a:fillRect/>
            </a:stretch>
          </p:blipFill>
          <p:spPr bwMode="auto">
            <a:xfrm>
              <a:off x="179512" y="4653136"/>
              <a:ext cx="8701398" cy="194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 cstate="print"/>
          <a:srcRect t="20591" b="5883"/>
          <a:stretch>
            <a:fillRect/>
          </a:stretch>
        </p:blipFill>
        <p:spPr bwMode="auto">
          <a:xfrm>
            <a:off x="179512" y="4653408"/>
            <a:ext cx="8701398" cy="179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12"/>
          <p:cNvGrpSpPr/>
          <p:nvPr/>
        </p:nvGrpSpPr>
        <p:grpSpPr>
          <a:xfrm>
            <a:off x="6474" y="-1506"/>
            <a:ext cx="9144000" cy="1106224"/>
            <a:chOff x="-8040" y="-1506"/>
            <a:chExt cx="9144000" cy="1106224"/>
          </a:xfrm>
        </p:grpSpPr>
        <p:grpSp>
          <p:nvGrpSpPr>
            <p:cNvPr id="4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6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6B6BB5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6B6BB5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국제 기부 캠페인을 추진해 보자</a:t>
              </a:r>
              <a:r>
                <a:rPr lang="en-US" altLang="ko-KR" sz="2700" b="1" spc="-100" dirty="0" smtClean="0">
                  <a:latin typeface="나눔고딕 ExtraBold" pitchFamily="50" charset="-127"/>
                  <a:ea typeface="나눔고딕 ExtraBold" pitchFamily="50" charset="-127"/>
                </a:rPr>
                <a:t>!</a:t>
              </a:r>
              <a:endParaRPr lang="en-US" altLang="ko-KR" sz="2700" b="1" spc="-1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D397B1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rgbClr val="9A2AA6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rgbClr val="9A2AA6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1520" y="1400190"/>
            <a:ext cx="8424936" cy="46782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</a:pP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2. 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캠페인을 참고하여 </a:t>
            </a:r>
            <a:r>
              <a:rPr lang="ko-KR" altLang="en-US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국제 기부 캠페인을 만들어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9872" y="2492896"/>
            <a:ext cx="2376264" cy="337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40000"/>
              </a:lnSpc>
              <a:buAutoNum type="arabicPeriod"/>
            </a:pPr>
            <a:r>
              <a:rPr lang="ko-KR" altLang="en-US" sz="1600" dirty="0" smtClean="0">
                <a:latin typeface="나눔고딕 ExtraBold" pitchFamily="50" charset="-127"/>
                <a:ea typeface="나눔고딕 ExtraBold" pitchFamily="50" charset="-127"/>
              </a:rPr>
              <a:t>명칭 </a:t>
            </a:r>
            <a:r>
              <a:rPr lang="en-US" altLang="ko-KR" sz="1600" dirty="0" smtClean="0">
                <a:latin typeface="나눔고딕 ExtraBold" pitchFamily="50" charset="-127"/>
                <a:ea typeface="나눔고딕 ExtraBold" pitchFamily="50" charset="-127"/>
              </a:rPr>
              <a:t>:</a:t>
            </a:r>
          </a:p>
          <a:p>
            <a:pPr marL="252000" indent="-252000">
              <a:lnSpc>
                <a:spcPct val="140000"/>
              </a:lnSpc>
              <a:buAutoNum type="arabicPeriod"/>
            </a:pPr>
            <a:r>
              <a:rPr lang="ko-KR" altLang="en-US" sz="1600" spc="-100" dirty="0" smtClean="0">
                <a:latin typeface="나눔고딕 ExtraBold" pitchFamily="50" charset="-127"/>
                <a:ea typeface="나눔고딕 ExtraBold" pitchFamily="50" charset="-127"/>
              </a:rPr>
              <a:t>내용 </a:t>
            </a:r>
            <a:r>
              <a:rPr lang="en-US" altLang="ko-KR" sz="1600" spc="-100" dirty="0" smtClean="0">
                <a:latin typeface="나눔고딕 ExtraBold" pitchFamily="50" charset="-127"/>
                <a:ea typeface="나눔고딕 ExtraBold" pitchFamily="50" charset="-127"/>
              </a:rPr>
              <a:t>:</a:t>
            </a:r>
          </a:p>
          <a:p>
            <a:pPr marL="252000" indent="-252000">
              <a:lnSpc>
                <a:spcPct val="140000"/>
              </a:lnSpc>
              <a:buAutoNum type="arabicPeriod"/>
            </a:pPr>
            <a:endParaRPr lang="en-US" altLang="ko-KR" sz="2000" spc="-1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52000" indent="-252000">
              <a:lnSpc>
                <a:spcPct val="140000"/>
              </a:lnSpc>
              <a:buAutoNum type="arabicPeriod"/>
            </a:pPr>
            <a:r>
              <a:rPr lang="ko-KR" altLang="en-US" sz="1600" spc="-100" dirty="0" smtClean="0">
                <a:latin typeface="나눔고딕 ExtraBold" pitchFamily="50" charset="-127"/>
                <a:ea typeface="나눔고딕 ExtraBold" pitchFamily="50" charset="-127"/>
              </a:rPr>
              <a:t>배경이나 동기</a:t>
            </a:r>
            <a:r>
              <a:rPr lang="en-US" altLang="ko-KR" sz="1600" spc="-1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spc="-100" dirty="0" smtClean="0">
                <a:latin typeface="나눔고딕 ExtraBold" pitchFamily="50" charset="-127"/>
                <a:ea typeface="나눔고딕 ExtraBold" pitchFamily="50" charset="-127"/>
              </a:rPr>
              <a:t>이유 </a:t>
            </a:r>
            <a:r>
              <a:rPr lang="en-US" altLang="ko-KR" sz="1600" spc="-100" dirty="0" smtClean="0">
                <a:latin typeface="나눔고딕 ExtraBold" pitchFamily="50" charset="-127"/>
                <a:ea typeface="나눔고딕 ExtraBold" pitchFamily="50" charset="-127"/>
              </a:rPr>
              <a:t>:</a:t>
            </a:r>
          </a:p>
          <a:p>
            <a:pPr marL="252000" indent="-252000">
              <a:lnSpc>
                <a:spcPct val="140000"/>
              </a:lnSpc>
              <a:buAutoNum type="arabicPeriod"/>
            </a:pPr>
            <a:endParaRPr lang="en-US" altLang="ko-KR" sz="1600" spc="-1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52000" indent="-252000">
              <a:lnSpc>
                <a:spcPct val="140000"/>
              </a:lnSpc>
              <a:buAutoNum type="arabicPeriod"/>
            </a:pPr>
            <a:endParaRPr lang="en-US" altLang="ko-KR" spc="-1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marL="252000" indent="-252000">
              <a:lnSpc>
                <a:spcPct val="140000"/>
              </a:lnSpc>
              <a:buAutoNum type="arabicPeriod"/>
            </a:pPr>
            <a:r>
              <a:rPr lang="ko-KR" altLang="en-US" sz="1600" spc="-100" dirty="0" smtClean="0">
                <a:latin typeface="나눔고딕 ExtraBold" pitchFamily="50" charset="-127"/>
                <a:ea typeface="나눔고딕 ExtraBold" pitchFamily="50" charset="-127"/>
              </a:rPr>
              <a:t>구체적 캠페인 과정 </a:t>
            </a:r>
            <a:r>
              <a:rPr lang="en-US" altLang="ko-KR" sz="1600" spc="-100" dirty="0" smtClean="0">
                <a:latin typeface="나눔고딕 ExtraBold" pitchFamily="50" charset="-127"/>
                <a:ea typeface="나눔고딕 ExtraBold" pitchFamily="50" charset="-127"/>
              </a:rPr>
              <a:t>:</a:t>
            </a:r>
          </a:p>
          <a:p>
            <a:pPr marL="252000" indent="-252000">
              <a:lnSpc>
                <a:spcPct val="140000"/>
              </a:lnSpc>
              <a:buAutoNum type="arabicPeriod"/>
            </a:pPr>
            <a:endParaRPr lang="en-US" altLang="ko-KR" sz="2000" spc="-100" dirty="0" smtClean="0">
              <a:latin typeface="나눔고딕" pitchFamily="50" charset="-127"/>
              <a:ea typeface="나눔고딕" pitchFamily="50" charset="-127"/>
            </a:endParaRPr>
          </a:p>
          <a:p>
            <a:pPr marL="252000" indent="-252000">
              <a:lnSpc>
                <a:spcPct val="140000"/>
              </a:lnSpc>
              <a:buAutoNum type="arabicPeriod"/>
            </a:pPr>
            <a:r>
              <a:rPr lang="ko-KR" altLang="en-US" sz="1600" spc="-100" dirty="0" smtClean="0">
                <a:latin typeface="나눔고딕 ExtraBold" pitchFamily="50" charset="-127"/>
                <a:ea typeface="나눔고딕 ExtraBold" pitchFamily="50" charset="-127"/>
              </a:rPr>
              <a:t>주요 기부 방법 </a:t>
            </a:r>
            <a:r>
              <a:rPr lang="en-US" altLang="ko-KR" sz="1600" spc="-100" dirty="0" smtClean="0">
                <a:latin typeface="나눔고딕 ExtraBold" pitchFamily="50" charset="-127"/>
                <a:ea typeface="나눔고딕 ExtraBold" pitchFamily="50" charset="-127"/>
              </a:rPr>
              <a:t>:</a:t>
            </a:r>
            <a:endParaRPr lang="ko-KR" altLang="en-US" sz="1600" spc="-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29550" y="2708920"/>
            <a:ext cx="2646306" cy="309634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캠페인 관련 포스터 제작</a:t>
            </a:r>
            <a:endParaRPr lang="ko-KR" altLang="en-US" sz="1400" spc="-100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75"/>
          <p:cNvGrpSpPr/>
          <p:nvPr/>
        </p:nvGrpSpPr>
        <p:grpSpPr>
          <a:xfrm>
            <a:off x="611560" y="2564903"/>
            <a:ext cx="8098804" cy="3518638"/>
            <a:chOff x="611560" y="3068959"/>
            <a:chExt cx="8098804" cy="3518638"/>
          </a:xfrm>
        </p:grpSpPr>
        <p:grpSp>
          <p:nvGrpSpPr>
            <p:cNvPr id="6" name="그룹 74"/>
            <p:cNvGrpSpPr/>
            <p:nvPr/>
          </p:nvGrpSpPr>
          <p:grpSpPr>
            <a:xfrm>
              <a:off x="3648596" y="3068960"/>
              <a:ext cx="5061768" cy="3518637"/>
              <a:chOff x="3648596" y="3068960"/>
              <a:chExt cx="5061768" cy="3518637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4283968" y="3068960"/>
                <a:ext cx="1584176" cy="325410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기부 마라톤</a:t>
                </a:r>
                <a:endParaRPr lang="en-US" altLang="ko-KR" sz="1400" spc="-150" dirty="0" smtClean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61296" y="3425166"/>
                <a:ext cx="4752528" cy="783228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               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열악한 환경 속에서 살아가는 아프리카 어린이들에게 인간다운 삶을 누릴 수 있도록 마라톤 참가자에게 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1m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에 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1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원씩 기부하는 것을 독려한다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661296" y="4196284"/>
                <a:ext cx="4896544" cy="1020216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		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어린 나이임에도 열악하고 빈곤한 환경으로 인해 최소한의 권리를 누리지 못하는 아이들이 많다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. 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기부 마라톤으로 모인 돈이 아프리카 어린이들의 삶을 질을 높이는 데 도움을 줄 것이다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.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648596" y="5246568"/>
                <a:ext cx="4955852" cy="783228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	                   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 ① </a:t>
                </a:r>
                <a:r>
                  <a:rPr lang="ko-KR" altLang="en-US" sz="1400" spc="-150" dirty="0" err="1" smtClean="0">
                    <a:solidFill>
                      <a:srgbClr val="FF0000"/>
                    </a:solidFill>
                    <a:latin typeface="+mn-ea"/>
                  </a:rPr>
                  <a:t>후원지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 조사 및 선정 ② 마라톤 홍보 </a:t>
                </a:r>
                <a:endParaRPr lang="en-US" altLang="ko-KR" sz="1400" spc="-150" dirty="0" smtClean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③ 마라톤 개최 ④ 자발적 기부 참여 유도 ⑤ 공신력 있는 국제기구에 기부 방법 상담 ⑥ 기부</a:t>
                </a:r>
                <a:endParaRPr lang="en-US" altLang="ko-KR" sz="1400" spc="-150" dirty="0" smtClean="0">
                  <a:solidFill>
                    <a:srgbClr val="FF0000"/>
                  </a:solidFill>
                  <a:latin typeface="+mn-ea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682504" y="6021288"/>
                <a:ext cx="5027860" cy="566309"/>
              </a:xfrm>
              <a:prstGeom prst="rect">
                <a:avLst/>
              </a:prstGeom>
              <a:noFill/>
              <a:effectLst>
                <a:innerShdw blurRad="63500" dist="50800" dir="13500000">
                  <a:prstClr val="black">
                    <a:alpha val="15000"/>
                  </a:prst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	         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마라톤 참여자가 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1m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에 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1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원 혹은 원하는 만큼의 액수를 기부하고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, </a:t>
                </a:r>
                <a:r>
                  <a:rPr lang="ko-KR" altLang="en-US" sz="1400" spc="-150" dirty="0" smtClean="0">
                    <a:solidFill>
                      <a:srgbClr val="FF0000"/>
                    </a:solidFill>
                    <a:latin typeface="+mn-ea"/>
                  </a:rPr>
                  <a:t>참여하지 않은 사람도 원하는 경우 기부하도록 한다</a:t>
                </a:r>
                <a:r>
                  <a:rPr lang="en-US" altLang="ko-KR" sz="1400" spc="-150" dirty="0" smtClean="0">
                    <a:solidFill>
                      <a:srgbClr val="FF0000"/>
                    </a:solidFill>
                    <a:latin typeface="+mn-ea"/>
                  </a:rPr>
                  <a:t>.</a:t>
                </a:r>
              </a:p>
            </p:txBody>
          </p:sp>
        </p:grpSp>
        <p:pic>
          <p:nvPicPr>
            <p:cNvPr id="8197" name="Picture 5" descr="http://ph.jejusori.net/news/photo/201507/164519_186632_1140.jpg"/>
            <p:cNvPicPr>
              <a:picLocks noChangeAspect="1" noChangeArrowheads="1"/>
            </p:cNvPicPr>
            <p:nvPr/>
          </p:nvPicPr>
          <p:blipFill>
            <a:blip r:embed="rId6" cstate="print"/>
            <a:srcRect t="2100" b="9701"/>
            <a:stretch>
              <a:fillRect/>
            </a:stretch>
          </p:blipFill>
          <p:spPr bwMode="auto">
            <a:xfrm>
              <a:off x="611560" y="3068959"/>
              <a:ext cx="2736304" cy="344846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832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3573" y="5081409"/>
            <a:ext cx="8796855" cy="4720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130000"/>
              </a:lnSpc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사진이 주는 의미를 되새겨 보면서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 사진의 제목을 직접 지어보자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99" y="980728"/>
            <a:ext cx="388843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25400" dir="5400000" sx="99000" sy="99000" algn="tl" rotWithShape="0">
              <a:srgbClr val="000000">
                <a:alpha val="4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11560" y="5585465"/>
            <a:ext cx="7560840" cy="5078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평화를 향한 소녀의 꿈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원 제목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꽃을 든 여인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622054"/>
            <a:ext cx="8280920" cy="1463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108000" bIns="108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/>
              <a:t> 위 사진 속에는 총검을 겨누는 군인들에게 한 송이의 꽃을 건네는 </a:t>
            </a:r>
            <a:r>
              <a:rPr lang="en-US" altLang="ko-KR" sz="1600" dirty="0" smtClean="0"/>
              <a:t>17</a:t>
            </a:r>
            <a:r>
              <a:rPr lang="ko-KR" altLang="en-US" sz="1600" dirty="0" smtClean="0"/>
              <a:t>세 소녀의 모습이 담겨 있다</a:t>
            </a:r>
            <a:r>
              <a:rPr lang="en-US" altLang="ko-KR" sz="1600" dirty="0" smtClean="0"/>
              <a:t>. 1967</a:t>
            </a:r>
            <a:r>
              <a:rPr lang="ko-KR" altLang="en-US" sz="1600" dirty="0" smtClean="0"/>
              <a:t>년 베트남 반전 평화 시위가 벌어지던 미국 워싱턴 거리에서 사진작가 마크 </a:t>
            </a:r>
            <a:r>
              <a:rPr lang="ko-KR" altLang="en-US" sz="1600" dirty="0" err="1" smtClean="0"/>
              <a:t>리부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Riboud</a:t>
            </a:r>
            <a:r>
              <a:rPr lang="en-US" altLang="ko-KR" sz="1600" dirty="0" smtClean="0"/>
              <a:t>, M.)</a:t>
            </a:r>
            <a:r>
              <a:rPr lang="ko-KR" altLang="en-US" sz="1600" dirty="0" smtClean="0"/>
              <a:t>가 포착한 순간이다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이후 이 사진은 평화와 반전 시위를 대표하는 상징적인 작품이 되었으며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지금까지도 많은 사람에게 여운을 남기고 있다</a:t>
            </a:r>
            <a:r>
              <a:rPr lang="en-US" altLang="ko-KR" sz="1600" dirty="0" smtClean="0"/>
              <a:t>.</a:t>
            </a:r>
            <a:endParaRPr lang="ko-KR" altLang="en-US" sz="1600" spc="-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오각형 18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국제 사회에서 나타나고 있는 갈등과 협력의 모습을 살펴본다</a:t>
            </a:r>
            <a:r>
              <a:rPr lang="en-US" altLang="ko-KR" sz="1400" spc="-100" dirty="0" smtClean="0">
                <a:solidFill>
                  <a:schemeClr val="tx1"/>
                </a:solidFill>
              </a:rPr>
              <a:t>.</a:t>
            </a:r>
            <a:endParaRPr lang="ko-KR" altLang="en-US" sz="1400" spc="-100" dirty="0">
              <a:solidFill>
                <a:schemeClr val="tx1"/>
              </a:solidFill>
            </a:endParaRPr>
          </a:p>
        </p:txBody>
      </p:sp>
      <p:sp>
        <p:nvSpPr>
          <p:cNvPr id="20" name="갈매기형 수장 19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국제 사회의</a:t>
            </a:r>
            <a:endParaRPr lang="en-US" altLang="ko-KR" sz="1400" spc="-1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갈등과 협력에 영향을 미치는 행위 주체들의 역할을 이해한다</a:t>
            </a:r>
            <a:r>
              <a:rPr lang="en-US" altLang="ko-KR" sz="1400" spc="-100" dirty="0" smtClean="0">
                <a:solidFill>
                  <a:schemeClr val="tx1"/>
                </a:solidFill>
              </a:rPr>
              <a:t>.</a:t>
            </a:r>
            <a:endParaRPr lang="ko-KR" altLang="en-US" sz="1400" spc="-10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소극적 평화와</a:t>
            </a:r>
            <a:endParaRPr lang="en-US" altLang="ko-KR" sz="1400" spc="-1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</a:rPr>
              <a:t>적극적 평화의 의미를 이해하고 평화의 중요성을 파악한다</a:t>
            </a:r>
            <a:r>
              <a:rPr lang="en-US" altLang="ko-KR" sz="1400" spc="-100" dirty="0" smtClean="0">
                <a:solidFill>
                  <a:schemeClr val="tx1"/>
                </a:solidFill>
              </a:rPr>
              <a:t>.</a:t>
            </a:r>
            <a:endParaRPr lang="ko-KR" altLang="en-US" sz="1400" spc="-100" dirty="0">
              <a:solidFill>
                <a:schemeClr val="tx1"/>
              </a:solidFill>
            </a:endParaRPr>
          </a:p>
        </p:txBody>
      </p:sp>
      <p:grpSp>
        <p:nvGrpSpPr>
          <p:cNvPr id="4" name="그룹 21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3" name="갈매기형 수장 22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400" spc="-1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400" spc="-100" dirty="0" smtClean="0">
                  <a:solidFill>
                    <a:prstClr val="black"/>
                  </a:solidFill>
                </a:rPr>
                <a:t>254</a:t>
              </a:r>
              <a:r>
                <a:rPr lang="ko-KR" altLang="en-US" sz="1400" spc="-1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4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400" spc="-1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4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400" spc="-1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4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40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11114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1540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26242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갈등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협력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국제기구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비정부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(NGO)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239381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6F6B85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6F6B8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6" name="제목 1"/>
              <p:cNvSpPr txBox="1">
                <a:spLocks/>
              </p:cNvSpPr>
              <p:nvPr/>
            </p:nvSpPr>
            <p:spPr>
              <a:xfrm>
                <a:off x="1626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/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갈등과 협력 및 국제 사회의 행위 주체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217564"/>
            <a:ext cx="8496944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갈등과 협력의 모습을 이해한다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사회의 주요한 행위 주체를 제시하고 행위 주체들의 역할을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149080"/>
            <a:ext cx="6768752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아이의 표정이 다른 까닭은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869160"/>
            <a:ext cx="7560840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왼쪽의 아이가 사는 지역사회에서는 자원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물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을 둘러싼 갈등이 지속되면서 불안한 상황이 이어지고 있지만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오른쪽의 아이가 사는 지역사회에서는 봉사 단체의 협력을 통해 지역사회가 겪고 있던 어려움이 해소되었기 때문이다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1626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14350" indent="-514350" algn="l"/>
                <a:r>
                  <a:rPr lang="en-US" altLang="ko-KR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400" b="1" spc="-15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갈등과 협력 및 국제 사회의 행위 주체</a:t>
                </a:r>
                <a:endParaRPr lang="ko-KR" altLang="en-US" sz="2400" b="1" spc="-15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496" y="4293096"/>
            <a:ext cx="364047" cy="39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04844" y="3022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249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483" y="1556792"/>
            <a:ext cx="8635034" cy="22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갈등과 협력의 모습에는 어떤 것들이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국제 갈등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의미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 사회에서 발생하는 다양한 갈등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예시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테러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전쟁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분쟁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시위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소요 사태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영토를 둘러싼 갈등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영토 내 자원을 확보하기 위해 발생함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종교와 관련된 갈등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각 종교 간의 갈등과 해당 종교 내에서 교파의 차이로 인한 갈등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민족과 관련된 갈등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한 국가 내에서 민족들 간의 갈등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9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21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국제 갈등과 협력 및 국제 사회의 행위 주체</a:t>
                  </a:r>
                  <a:endParaRPr lang="ko-KR" altLang="en-US" sz="24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갈등과 협력의 모습에는 어떤 것들이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국제 협력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 사회에서 나타나는 다양한 형태의 협력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공식적인 국가 간 협력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 원수의 만남을 통한 정삼 회담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올림픽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월드컵 등의 국제 스포츠 대회를 통해 국가 간 상호 교류와 이해 증진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기아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빈곤 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질병에 대한 협조 체제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재난과 테러에 대한 공동 대응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기후 변화 협약이나 생물 다양성 보존 협약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국제 갈등과 협력 및 국제 사회의 행위 주체</a:t>
                  </a:r>
                  <a:endParaRPr lang="ko-KR" altLang="en-US" sz="24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249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7236296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사회의 행위 주체는 어떤 역할을 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524" y="1822509"/>
            <a:ext cx="8856476" cy="443198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국가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국제 사회에서 공식성과 대표성을 지닌 가장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비곤적인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행위 주체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국가를 중심으로 국제 사회의 중요한 상호 작용이 이루어짐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6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국제기구</a:t>
            </a:r>
            <a:endParaRPr lang="en-US" altLang="ko-KR" sz="26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주권 국가를 구성원으로</a:t>
            </a:r>
            <a:r>
              <a:rPr lang="en-US" altLang="ko-KR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 간의 이해관계를 조정하고 분쟁을 중재함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국가의 행위를 </a:t>
            </a:r>
            <a:r>
              <a:rPr lang="ko-KR" altLang="en-US" sz="2400" spc="-1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규율하는</a:t>
            </a:r>
            <a:r>
              <a:rPr lang="ko-KR" altLang="en-US" sz="2400" spc="-1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맑은 고딕" pitchFamily="50" charset="-127"/>
                <a:ea typeface="맑은 고딕" pitchFamily="50" charset="-127"/>
              </a:rPr>
              <a:t> 국제 규범 정립</a:t>
            </a:r>
            <a:endParaRPr lang="en-US" altLang="ko-KR" sz="2400" spc="-150" dirty="0" smtClean="0">
              <a:solidFill>
                <a:prstClr val="black">
                  <a:lumMod val="85000"/>
                  <a:lumOff val="1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5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grpSp>
            <p:nvGrpSpPr>
              <p:cNvPr id="4" name="그룹 11"/>
              <p:cNvGrpSpPr/>
              <p:nvPr/>
            </p:nvGrpSpPr>
            <p:grpSpPr>
              <a:xfrm>
                <a:off x="0" y="0"/>
                <a:ext cx="9144000" cy="1106224"/>
                <a:chOff x="0" y="0"/>
                <a:chExt cx="9144000" cy="1106224"/>
              </a:xfrm>
            </p:grpSpPr>
            <p:pic>
              <p:nvPicPr>
                <p:cNvPr id="25" name="그림 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17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9144000" cy="1106224"/>
                </a:xfrm>
                <a:prstGeom prst="rect">
                  <a:avLst/>
                </a:prstGeom>
              </p:spPr>
            </p:pic>
            <p:sp>
              <p:nvSpPr>
                <p:cNvPr id="26" name="제목 1"/>
                <p:cNvSpPr txBox="1">
                  <a:spLocks/>
                </p:cNvSpPr>
                <p:nvPr/>
              </p:nvSpPr>
              <p:spPr>
                <a:xfrm>
                  <a:off x="162620" y="33896"/>
                  <a:ext cx="7056784" cy="68407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1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514350" indent="-514350" algn="l"/>
                  <a:r>
                    <a:rPr lang="en-US" altLang="ko-KR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01. </a:t>
                  </a:r>
                  <a:r>
                    <a:rPr lang="ko-KR" altLang="en-US" sz="2400" b="1" spc="-150" dirty="0" smtClean="0">
                      <a:solidFill>
                        <a:srgbClr val="3B2936"/>
                      </a:solidFill>
                      <a:latin typeface="나눔고딕 ExtraBold" pitchFamily="50" charset="-127"/>
                      <a:ea typeface="나눔고딕 ExtraBold" pitchFamily="50" charset="-127"/>
                    </a:rPr>
                    <a:t>국제 갈등과 협력 및 국제 사회의 행위 주체</a:t>
                  </a:r>
                  <a:endParaRPr lang="ko-KR" altLang="en-US" sz="2400" b="1" spc="-150" dirty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7604844" y="302200"/>
                <a:ext cx="1296144" cy="37779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>
                  <a:lnSpc>
                    <a:spcPct val="150000"/>
                  </a:lnSpc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ea"/>
                  </a:defRPr>
                </a:lvl1pPr>
              </a:lstStyle>
              <a:p>
                <a:pPr algn="r"/>
                <a:r>
                  <a:rPr lang="ko-KR" altLang="en-US" dirty="0">
                    <a:latin typeface="나눔고딕 ExtraBold" pitchFamily="50" charset="-127"/>
                    <a:ea typeface="나눔고딕 ExtraBold" pitchFamily="50" charset="-127"/>
                  </a:rPr>
                  <a:t>교과서 </a:t>
                </a:r>
                <a:r>
                  <a:rPr lang="en-US" altLang="ko-KR" dirty="0" smtClean="0">
                    <a:latin typeface="나눔고딕 ExtraBold" pitchFamily="50" charset="-127"/>
                    <a:ea typeface="나눔고딕 ExtraBold" pitchFamily="50" charset="-127"/>
                  </a:rPr>
                  <a:t>250</a:t>
                </a:r>
                <a:r>
                  <a:rPr lang="ko-KR" altLang="en-US" dirty="0" smtClean="0">
                    <a:latin typeface="나눔고딕 ExtraBold" pitchFamily="50" charset="-127"/>
                    <a:ea typeface="나눔고딕 ExtraBold" pitchFamily="50" charset="-127"/>
                  </a:rPr>
                  <a:t>쪽</a:t>
                </a:r>
                <a:endParaRPr lang="ko-KR" altLang="en-US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직사각형 19"/>
            <p:cNvSpPr/>
            <p:nvPr/>
          </p:nvSpPr>
          <p:spPr>
            <a:xfrm>
              <a:off x="5786029" y="1202878"/>
              <a:ext cx="31101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8-2. </a:t>
              </a:r>
              <a:r>
                <a:rPr lang="ko-KR" altLang="en-US" sz="16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사회의 모습과 평화의 중요성</a:t>
              </a:r>
              <a:endParaRPr lang="ko-KR" altLang="en-US" sz="1600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2248</Words>
  <Application>Microsoft Office PowerPoint</Application>
  <PresentationFormat>화면 슬라이드 쇼(4:3)</PresentationFormat>
  <Paragraphs>305</Paragraphs>
  <Slides>26</Slides>
  <Notes>26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195</cp:revision>
  <dcterms:created xsi:type="dcterms:W3CDTF">2017-01-13T03:10:23Z</dcterms:created>
  <dcterms:modified xsi:type="dcterms:W3CDTF">2018-02-06T06:12:28Z</dcterms:modified>
</cp:coreProperties>
</file>