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74" r:id="rId3"/>
    <p:sldId id="258" r:id="rId4"/>
    <p:sldId id="343" r:id="rId5"/>
    <p:sldId id="259" r:id="rId6"/>
    <p:sldId id="261" r:id="rId7"/>
    <p:sldId id="262" r:id="rId8"/>
    <p:sldId id="263" r:id="rId9"/>
    <p:sldId id="347" r:id="rId10"/>
    <p:sldId id="351" r:id="rId11"/>
    <p:sldId id="348" r:id="rId12"/>
    <p:sldId id="352" r:id="rId13"/>
    <p:sldId id="353" r:id="rId14"/>
    <p:sldId id="282" r:id="rId15"/>
    <p:sldId id="270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361" r:id="rId24"/>
    <p:sldId id="362" r:id="rId25"/>
    <p:sldId id="363" r:id="rId26"/>
    <p:sldId id="364" r:id="rId27"/>
    <p:sldId id="365" r:id="rId28"/>
    <p:sldId id="366" r:id="rId29"/>
    <p:sldId id="367" r:id="rId30"/>
    <p:sldId id="368" r:id="rId3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EF8"/>
    <a:srgbClr val="F24C4C"/>
    <a:srgbClr val="E02E2E"/>
    <a:srgbClr val="FEF3F5"/>
    <a:srgbClr val="444E82"/>
    <a:srgbClr val="C5E3ED"/>
    <a:srgbClr val="CDE7EF"/>
    <a:srgbClr val="BFE1EB"/>
    <a:srgbClr val="7FEDDB"/>
    <a:srgbClr val="F3F2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42" autoAdjust="0"/>
    <p:restoredTop sz="86449" autoAdjust="0"/>
  </p:normalViewPr>
  <p:slideViewPr>
    <p:cSldViewPr>
      <p:cViewPr>
        <p:scale>
          <a:sx n="75" d="100"/>
          <a:sy n="75" d="100"/>
        </p:scale>
        <p:origin x="804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FF52C-D1DE-47AC-AC4E-1C216F4F0DB1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5560D-4CF4-4B05-91B1-0014A47F24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900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6620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632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561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885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3759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883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841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825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203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2259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113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564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 txBox="1">
            <a:spLocks/>
          </p:cNvSpPr>
          <p:nvPr/>
        </p:nvSpPr>
        <p:spPr>
          <a:xfrm>
            <a:off x="1619672" y="4955570"/>
            <a:ext cx="6192688" cy="1584176"/>
          </a:xfrm>
          <a:prstGeom prst="snip1Rect">
            <a:avLst/>
          </a:prstGeom>
          <a:solidFill>
            <a:srgbClr val="EEEEF8"/>
          </a:solidFill>
          <a:ln w="34925" cap="rnd" cmpd="sng">
            <a:noFill/>
          </a:ln>
        </p:spPr>
        <p:txBody>
          <a:bodyPr vert="horz" lIns="144000" tIns="36000" rIns="144000" bIns="3600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ko-KR" altLang="en-US" sz="1800" b="1" spc="20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   살림살이를 챙겨서 어디론가 떠나는 사람들이 보인다</a:t>
            </a:r>
            <a:r>
              <a:rPr lang="en-US" altLang="ko-KR" sz="1800" b="1" spc="20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. </a:t>
            </a:r>
            <a:r>
              <a:rPr lang="ko-KR" altLang="en-US" sz="1800" b="1" spc="20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전쟁을 피해 피란을 가고 있는 모습이다</a:t>
            </a:r>
            <a:r>
              <a:rPr lang="en-US" altLang="ko-KR" sz="1800" b="1" spc="20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. </a:t>
            </a:r>
            <a:r>
              <a:rPr lang="ko-KR" altLang="en-US" sz="1800" b="1" spc="20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전쟁이 일어나면 우리들의 삶은 어떻게 될까</a:t>
            </a:r>
            <a:r>
              <a:rPr lang="en-US" altLang="ko-KR" sz="1800" b="1" spc="20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?</a:t>
            </a:r>
            <a:endParaRPr lang="ko-KR" altLang="en-US" sz="1800" b="1" spc="20" dirty="0">
              <a:solidFill>
                <a:schemeClr val="accent6">
                  <a:lumMod val="7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22" name="그림 21" descr="로고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60648"/>
            <a:ext cx="3600400" cy="36004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2699792" y="3247816"/>
            <a:ext cx="6336704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spc="-150" dirty="0" smtClean="0">
                <a:latin typeface="나눔고딕 ExtraBold" pitchFamily="50" charset="-127"/>
                <a:ea typeface="나눔고딕 ExtraBold" pitchFamily="50" charset="-127"/>
              </a:rPr>
              <a:t>1. </a:t>
            </a:r>
            <a:r>
              <a:rPr lang="ko-KR" altLang="en-US" sz="2000" b="1" spc="-150" dirty="0" smtClean="0">
                <a:latin typeface="나눔고딕 ExtraBold" pitchFamily="50" charset="-127"/>
                <a:ea typeface="나눔고딕 ExtraBold" pitchFamily="50" charset="-127"/>
              </a:rPr>
              <a:t>세계화의 양상과 문제</a:t>
            </a:r>
            <a:endParaRPr lang="en-US" altLang="ko-KR" sz="2000" b="1" spc="-150" dirty="0">
              <a:latin typeface="나눔고딕 ExtraBold" pitchFamily="50" charset="-127"/>
              <a:ea typeface="나눔고딕 ExtraBold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spc="-150" dirty="0" smtClean="0">
                <a:latin typeface="나눔고딕 ExtraBold" pitchFamily="50" charset="-127"/>
                <a:ea typeface="나눔고딕 ExtraBold" pitchFamily="50" charset="-127"/>
              </a:rPr>
              <a:t>2. </a:t>
            </a:r>
            <a:r>
              <a:rPr lang="ko-KR" altLang="en-US" sz="2000" b="1" spc="-150" dirty="0" smtClean="0">
                <a:latin typeface="나눔고딕 ExtraBold" pitchFamily="50" charset="-127"/>
                <a:ea typeface="나눔고딕 ExtraBold" pitchFamily="50" charset="-127"/>
              </a:rPr>
              <a:t>국제 사회의 모습과 평화의 중요성</a:t>
            </a:r>
            <a:endParaRPr lang="en-US" altLang="ko-KR" sz="2000" b="1" spc="-150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marL="216000" indent="-216000">
              <a:lnSpc>
                <a:spcPct val="150000"/>
              </a:lnSpc>
            </a:pPr>
            <a:r>
              <a:rPr lang="en-US" altLang="ko-KR" sz="2000" b="1" spc="-150" dirty="0" smtClean="0">
                <a:latin typeface="나눔고딕 ExtraBold" pitchFamily="50" charset="-127"/>
                <a:ea typeface="나눔고딕 ExtraBold" pitchFamily="50" charset="-127"/>
              </a:rPr>
              <a:t>3. </a:t>
            </a:r>
            <a:r>
              <a:rPr lang="ko-KR" altLang="en-US" sz="2000" b="1" spc="-150" dirty="0" smtClean="0">
                <a:latin typeface="나눔고딕 ExtraBold" pitchFamily="50" charset="-127"/>
                <a:ea typeface="나눔고딕 ExtraBold" pitchFamily="50" charset="-127"/>
              </a:rPr>
              <a:t>남북 분단 및 동아시아의 역사 갈등과 </a:t>
            </a:r>
            <a:r>
              <a:rPr lang="en-US" altLang="ko-KR" sz="2000" b="1" spc="-15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000" b="1" spc="-150" dirty="0" smtClean="0">
                <a:latin typeface="나눔고딕 ExtraBold" pitchFamily="50" charset="-127"/>
                <a:ea typeface="나눔고딕 ExtraBold" pitchFamily="50" charset="-127"/>
              </a:rPr>
              <a:t>국제 평화 기여 방안</a:t>
            </a:r>
            <a:endParaRPr lang="en-US" altLang="ko-KR" sz="2000" b="1" spc="-150" dirty="0" smtClean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83768" y="2289066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0000">
              <a:lnSpc>
                <a:spcPts val="4800"/>
              </a:lnSpc>
            </a:pPr>
            <a:r>
              <a:rPr lang="en-US" altLang="ko-KR" sz="4800" b="1" spc="-150" dirty="0" smtClean="0">
                <a:ln w="18415" cmpd="sng">
                  <a:noFill/>
                  <a:prstDash val="solid"/>
                </a:ln>
                <a:latin typeface="나눔고딕 ExtraBold" pitchFamily="50" charset="-127"/>
                <a:ea typeface="나눔고딕 ExtraBold" pitchFamily="50" charset="-127"/>
              </a:rPr>
              <a:t>Ⅷ. </a:t>
            </a:r>
            <a:r>
              <a:rPr lang="ko-KR" altLang="en-US" sz="4800" b="1" spc="-150" dirty="0" smtClean="0">
                <a:ln w="18415" cmpd="sng">
                  <a:noFill/>
                  <a:prstDash val="solid"/>
                </a:ln>
                <a:latin typeface="나눔고딕 ExtraBold" pitchFamily="50" charset="-127"/>
                <a:ea typeface="나눔고딕 ExtraBold" pitchFamily="50" charset="-127"/>
              </a:rPr>
              <a:t>세계화와 평화</a:t>
            </a:r>
          </a:p>
        </p:txBody>
      </p:sp>
      <p:cxnSp>
        <p:nvCxnSpPr>
          <p:cNvPr id="24" name="직선 연결선 23"/>
          <p:cNvCxnSpPr/>
          <p:nvPr/>
        </p:nvCxnSpPr>
        <p:spPr>
          <a:xfrm>
            <a:off x="2555776" y="3140968"/>
            <a:ext cx="4536504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제목 1"/>
          <p:cNvSpPr txBox="1">
            <a:spLocks/>
          </p:cNvSpPr>
          <p:nvPr/>
        </p:nvSpPr>
        <p:spPr>
          <a:xfrm>
            <a:off x="1619672" y="4955570"/>
            <a:ext cx="6192688" cy="1584176"/>
          </a:xfrm>
          <a:prstGeom prst="snip1Rect">
            <a:avLst/>
          </a:prstGeom>
          <a:solidFill>
            <a:srgbClr val="EEEEF8"/>
          </a:solidFill>
          <a:ln w="34925" cap="rnd" cmpd="sng">
            <a:noFill/>
          </a:ln>
        </p:spPr>
        <p:txBody>
          <a:bodyPr vert="horz" lIns="144000" tIns="36000" rIns="144000" bIns="3600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endParaRPr lang="en-US" altLang="ko-KR" sz="1200" spc="-120" dirty="0" smtClean="0">
              <a:solidFill>
                <a:srgbClr val="FF0000"/>
              </a:solidFill>
              <a:cs typeface="+mn-cs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ko-KR" altLang="en-US" sz="1500" spc="-110" dirty="0" smtClean="0">
                <a:solidFill>
                  <a:srgbClr val="FF0000"/>
                </a:solidFill>
                <a:cs typeface="+mn-cs"/>
              </a:rPr>
              <a:t>      생활 터전과 사회 생산 기반 등이 파괴되면서 기아가 발생하고</a:t>
            </a:r>
            <a:r>
              <a:rPr lang="en-US" altLang="ko-KR" sz="1500" spc="-110" dirty="0" smtClean="0">
                <a:solidFill>
                  <a:srgbClr val="FF0000"/>
                </a:solidFill>
                <a:cs typeface="+mn-cs"/>
              </a:rPr>
              <a:t>, </a:t>
            </a:r>
            <a:r>
              <a:rPr lang="ko-KR" altLang="en-US" sz="1500" spc="-110" dirty="0" smtClean="0">
                <a:solidFill>
                  <a:srgbClr val="FF0000"/>
                </a:solidFill>
                <a:cs typeface="+mn-cs"/>
              </a:rPr>
              <a:t>질병에 쉽게 걸리게 된다</a:t>
            </a:r>
            <a:r>
              <a:rPr lang="en-US" altLang="ko-KR" sz="1500" spc="-110" dirty="0" smtClean="0">
                <a:solidFill>
                  <a:srgbClr val="FF0000"/>
                </a:solidFill>
                <a:cs typeface="+mn-cs"/>
              </a:rPr>
              <a:t>. </a:t>
            </a:r>
            <a:r>
              <a:rPr lang="ko-KR" altLang="en-US" sz="1500" spc="-110" dirty="0" smtClean="0">
                <a:solidFill>
                  <a:srgbClr val="FF0000"/>
                </a:solidFill>
                <a:cs typeface="+mn-cs"/>
              </a:rPr>
              <a:t>또한 생명의 위협을 끊임없이 받는 불안한 삶을 살며</a:t>
            </a:r>
            <a:r>
              <a:rPr lang="en-US" altLang="ko-KR" sz="1500" spc="-110" dirty="0" smtClean="0">
                <a:solidFill>
                  <a:srgbClr val="FF0000"/>
                </a:solidFill>
                <a:cs typeface="+mn-cs"/>
              </a:rPr>
              <a:t>, </a:t>
            </a:r>
            <a:r>
              <a:rPr lang="ko-KR" altLang="en-US" sz="1500" spc="-110" dirty="0" smtClean="0">
                <a:solidFill>
                  <a:srgbClr val="FF0000"/>
                </a:solidFill>
                <a:cs typeface="+mn-cs"/>
              </a:rPr>
              <a:t>직접적인 전쟁을 겪지 않더라도 불안정한 세계 정서와 경제로 인해 이전보다 생활이 어려워질 것이다</a:t>
            </a:r>
            <a:r>
              <a:rPr lang="en-US" altLang="ko-KR" sz="1500" spc="-110" dirty="0" smtClean="0">
                <a:solidFill>
                  <a:srgbClr val="FF0000"/>
                </a:solidFill>
                <a:cs typeface="+mn-cs"/>
              </a:rPr>
              <a:t>.</a:t>
            </a:r>
          </a:p>
          <a:p>
            <a:pPr algn="l">
              <a:spcBef>
                <a:spcPts val="0"/>
              </a:spcBef>
            </a:pPr>
            <a:endParaRPr lang="ko-KR" altLang="en-US" sz="1800" b="1" spc="20" dirty="0">
              <a:solidFill>
                <a:schemeClr val="accent4">
                  <a:lumMod val="7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475656" y="4797152"/>
            <a:ext cx="520452" cy="51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56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4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23" name="그림 2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24" name="제목 1"/>
                <p:cNvSpPr txBox="1">
                  <a:spLocks/>
                </p:cNvSpPr>
                <p:nvPr/>
              </p:nvSpPr>
              <p:spPr>
                <a:xfrm>
                  <a:off x="251520" y="33896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altLang="ko-KR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01. </a:t>
                  </a:r>
                  <a:r>
                    <a:rPr lang="ko-KR" altLang="en-US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세계화의 의미와 양상</a:t>
                  </a:r>
                  <a:endParaRPr lang="ko-KR" altLang="en-US" sz="2800" b="1" dirty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7164288" y="302200"/>
                <a:ext cx="1714544" cy="377796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pPr algn="r"/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242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420818" y="1202878"/>
              <a:ext cx="247535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8-1.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세계화의 양상과 문제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1372706"/>
            <a:ext cx="7236296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세계화에 따라 어떤 공간적 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· </a:t>
            </a:r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경제적 변화가 나타나고 있을까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1822509"/>
            <a:ext cx="8496944" cy="420115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① 세계 도시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세계화의 진행에 따라 경제 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·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정치 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·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문화적 중추 기능이 집중되어 세계적인 중심지 역할을 하는 도시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국가 간의 경제적 교류가 확대되면서 대기업 및 다국적 기업의 본사가 집중됨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자본과 정보가 집중적으로 유통되어 전 세계에 영향력 행사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대표적인 세계 도시 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뉴욕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런던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도쿄 등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75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5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0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704856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24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           </a:t>
                </a:r>
                <a:r>
                  <a:rPr lang="ko-KR" altLang="en-US" sz="16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r>
                  <a:rPr lang="ko-KR" altLang="en-US" sz="24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     빛으로 전하는 우리 문화</a:t>
                </a:r>
                <a:endParaRPr lang="ko-KR" altLang="en-US" sz="2700" b="1" spc="-1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7668344" y="302200"/>
              <a:ext cx="1296144" cy="37779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50000"/>
                </a:lnSpc>
                <a:defRPr sz="1400" b="1">
                  <a:solidFill>
                    <a:schemeClr val="bg1">
                      <a:lumMod val="50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dirty="0">
                  <a:latin typeface="나눔고딕 ExtraBold" pitchFamily="50" charset="-127"/>
                  <a:ea typeface="나눔고딕 ExtraBold" pitchFamily="50" charset="-127"/>
                </a:rPr>
                <a:t>교과서 </a:t>
              </a:r>
              <a:r>
                <a:rPr lang="en-US" altLang="ko-KR" dirty="0" smtClean="0">
                  <a:latin typeface="나눔고딕 ExtraBold" pitchFamily="50" charset="-127"/>
                  <a:ea typeface="나눔고딕 ExtraBold" pitchFamily="50" charset="-127"/>
                </a:rPr>
                <a:t>242</a:t>
              </a:r>
              <a:r>
                <a:rPr lang="ko-KR" altLang="en-US" dirty="0" smtClean="0"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endParaRPr lang="ko-KR" altLang="en-US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4" name="제목 1"/>
          <p:cNvSpPr txBox="1">
            <a:spLocks/>
          </p:cNvSpPr>
          <p:nvPr/>
        </p:nvSpPr>
        <p:spPr>
          <a:xfrm>
            <a:off x="195212" y="35520"/>
            <a:ext cx="142446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신문을 통해 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보는 사회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3509" y="1410747"/>
            <a:ext cx="8856983" cy="2489311"/>
          </a:xfrm>
          <a:prstGeom prst="roundRect">
            <a:avLst>
              <a:gd name="adj" fmla="val 5224"/>
            </a:avLst>
          </a:prstGeom>
          <a:solidFill>
            <a:srgbClr val="FCF3EB"/>
          </a:solidFill>
          <a:effectLst/>
        </p:spPr>
        <p:txBody>
          <a:bodyPr wrap="square" lIns="108000" rIns="3600000" rtlCol="0">
            <a:spAutoFit/>
          </a:bodyPr>
          <a:lstStyle/>
          <a:p>
            <a:pPr marL="0" lvl="6" algn="just">
              <a:lnSpc>
                <a:spcPct val="140000"/>
              </a:lnSpc>
            </a:pPr>
            <a:r>
              <a:rPr lang="ko-KR" altLang="en-US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 경상남도 진주시에서는 매년마다 ‘진주 남강 </a:t>
            </a:r>
            <a:r>
              <a:rPr lang="ko-KR" altLang="en-US" spc="-100" dirty="0" err="1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유등</a:t>
            </a:r>
            <a:r>
              <a:rPr lang="ko-KR" altLang="en-US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 축제’가 열리고 있다</a:t>
            </a:r>
            <a:r>
              <a:rPr lang="en-US" altLang="ko-KR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이 축제는 임진왜란 당시</a:t>
            </a:r>
            <a:r>
              <a:rPr lang="en-US" altLang="ko-KR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pc="-100" dirty="0" err="1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진주성</a:t>
            </a:r>
            <a:r>
              <a:rPr lang="ko-KR" altLang="en-US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 전투에서 등불을 띄워 왜군을 막거나 병사들이 가족에게 안부를 전하는 통신 수단으로 쓰였던 것에 기원하고 있다</a:t>
            </a:r>
            <a:r>
              <a:rPr lang="en-US" altLang="ko-KR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. </a:t>
            </a:r>
          </a:p>
          <a:p>
            <a:pPr marL="0" lvl="6" algn="just">
              <a:lnSpc>
                <a:spcPct val="140000"/>
              </a:lnSpc>
            </a:pPr>
            <a:r>
              <a:rPr lang="ko-KR" altLang="en-US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진주 남강 </a:t>
            </a:r>
            <a:r>
              <a:rPr lang="ko-KR" altLang="en-US" spc="-100" dirty="0" err="1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유등</a:t>
            </a:r>
            <a:r>
              <a:rPr lang="ko-KR" altLang="en-US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 축제는 대한민국 축제 최초로 해외에 수출되어</a:t>
            </a:r>
            <a:r>
              <a:rPr lang="en-US" altLang="ko-KR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미국</a:t>
            </a:r>
            <a:r>
              <a:rPr lang="en-US" altLang="ko-KR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캐나다</a:t>
            </a:r>
            <a:r>
              <a:rPr lang="en-US" altLang="ko-KR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중국의 여러 축제에 진출하였다</a:t>
            </a:r>
            <a:endParaRPr lang="ko-KR" altLang="en-US" b="1" spc="-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 t="5624"/>
          <a:stretch>
            <a:fillRect/>
          </a:stretch>
        </p:blipFill>
        <p:spPr bwMode="auto">
          <a:xfrm>
            <a:off x="5382738" y="953299"/>
            <a:ext cx="3463133" cy="201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TextBox 60"/>
          <p:cNvSpPr txBox="1"/>
          <p:nvPr/>
        </p:nvSpPr>
        <p:spPr>
          <a:xfrm>
            <a:off x="143509" y="2984253"/>
            <a:ext cx="8856983" cy="880610"/>
          </a:xfrm>
          <a:prstGeom prst="roundRect">
            <a:avLst>
              <a:gd name="adj" fmla="val 20562"/>
            </a:avLst>
          </a:prstGeom>
          <a:solidFill>
            <a:srgbClr val="FCF3EB"/>
          </a:solidFill>
          <a:effectLst/>
        </p:spPr>
        <p:txBody>
          <a:bodyPr wrap="square" lIns="108000" tIns="0" rIns="108000" bIns="0" rtlCol="0">
            <a:spAutoFit/>
          </a:bodyPr>
          <a:lstStyle/>
          <a:p>
            <a:pPr marL="0" lvl="6" algn="just">
              <a:lnSpc>
                <a:spcPct val="140000"/>
              </a:lnSpc>
            </a:pPr>
            <a:r>
              <a:rPr lang="ko-KR" altLang="en-US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 진주 남강 </a:t>
            </a:r>
            <a:r>
              <a:rPr lang="ko-KR" altLang="en-US" spc="-100" dirty="0" err="1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유등</a:t>
            </a:r>
            <a:r>
              <a:rPr lang="ko-KR" altLang="en-US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 축제는 대한민국 축제 최초로 해외에 수출되어</a:t>
            </a:r>
            <a:r>
              <a:rPr lang="en-US" altLang="ko-KR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미국</a:t>
            </a:r>
            <a:r>
              <a:rPr lang="en-US" altLang="ko-KR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캐나다</a:t>
            </a:r>
            <a:r>
              <a:rPr lang="en-US" altLang="ko-KR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중국의 여러 축제에 진출하였다</a:t>
            </a:r>
            <a:r>
              <a:rPr lang="en-US" altLang="ko-KR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.					       - 『</a:t>
            </a:r>
            <a:r>
              <a:rPr lang="ko-KR" altLang="en-US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한국일보</a:t>
            </a:r>
            <a:r>
              <a:rPr lang="en-US" altLang="ko-KR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』, 2016. 2. 15.</a:t>
            </a:r>
            <a:endParaRPr lang="ko-KR" altLang="en-US" sz="3200" b="1" spc="-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24" b="87629" l="7619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65" y="4005064"/>
            <a:ext cx="803352" cy="74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827584" y="4077072"/>
            <a:ext cx="7920880" cy="85408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‘세계화’와 ‘지역화’라는 개념을 사용하여</a:t>
            </a:r>
            <a:r>
              <a:rPr lang="en-US" altLang="ko-KR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지역 축제가 해외로 진출할 수 있었던 이유를 짝과 함께 이야기해 보자</a:t>
            </a:r>
            <a:r>
              <a:rPr lang="en-US" altLang="ko-KR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000" b="1" spc="-100" dirty="0">
              <a:solidFill>
                <a:schemeClr val="bg2">
                  <a:lumMod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27584" y="5085184"/>
            <a:ext cx="7560840" cy="92333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진주 남강 </a:t>
            </a:r>
            <a:r>
              <a:rPr lang="ko-KR" altLang="en-US" dirty="0" err="1" smtClean="0">
                <a:solidFill>
                  <a:srgbClr val="FF0000"/>
                </a:solidFill>
                <a:latin typeface="+mn-ea"/>
              </a:rPr>
              <a:t>유등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 축제는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우리나라의 역사적 가치와 </a:t>
            </a:r>
            <a:r>
              <a:rPr lang="ko-KR" altLang="en-US" dirty="0" err="1" smtClean="0">
                <a:solidFill>
                  <a:srgbClr val="FF0000"/>
                </a:solidFill>
                <a:latin typeface="+mn-ea"/>
              </a:rPr>
              <a:t>유등의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 아름다움을 잘 결합하여 차별화된 경쟁력을 갖추었고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이러한 점이 하나의 관광 상품으로 인정받아 때문에 세계로 진출할 수 있었다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188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4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23" name="그림 2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24" name="제목 1"/>
                <p:cNvSpPr txBox="1">
                  <a:spLocks/>
                </p:cNvSpPr>
                <p:nvPr/>
              </p:nvSpPr>
              <p:spPr>
                <a:xfrm>
                  <a:off x="251520" y="33896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altLang="ko-KR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01. </a:t>
                  </a:r>
                  <a:r>
                    <a:rPr lang="ko-KR" altLang="en-US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세계화의 의미와 양상</a:t>
                  </a:r>
                  <a:endParaRPr lang="ko-KR" altLang="en-US" sz="2800" b="1" dirty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7164288" y="302200"/>
                <a:ext cx="1714544" cy="377796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pPr algn="r"/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243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420818" y="1202878"/>
              <a:ext cx="247535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8-1.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세계화의 양상과 문제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1372706"/>
            <a:ext cx="752432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세계화에 따라 어떤 공간적 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· </a:t>
            </a:r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경제적 변화가 나타나고 있을까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1822509"/>
            <a:ext cx="8496944" cy="420115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② 다국적 기업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세계 각지에 자회사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지사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공장 등을 운영하며 전 세계를 대상으로 상품을 생산하고 판매하는 기업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다국적 기업의 본사 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전문 인력이 풍부하고 자본 유통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정보 수집이 유리한 선진국에 위치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다국적 기업의 공장 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저렴한 노동력을 활용하여 생산 비용을 절감할 수 있는 개발 도상국에 위치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75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4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23" name="그림 2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24" name="제목 1"/>
                <p:cNvSpPr txBox="1">
                  <a:spLocks/>
                </p:cNvSpPr>
                <p:nvPr/>
              </p:nvSpPr>
              <p:spPr>
                <a:xfrm>
                  <a:off x="251520" y="33896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altLang="ko-KR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01. </a:t>
                  </a:r>
                  <a:r>
                    <a:rPr lang="ko-KR" altLang="en-US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세계화의 의미와 양상</a:t>
                  </a:r>
                  <a:endParaRPr lang="ko-KR" altLang="en-US" sz="2800" b="1" dirty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7164288" y="302200"/>
                <a:ext cx="1714544" cy="377796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pPr algn="r"/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243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420818" y="1202878"/>
              <a:ext cx="247535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8-1.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세계화의 양상과 문제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1372706"/>
            <a:ext cx="7740352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세계화에 따라 어떤 공간적 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· </a:t>
            </a:r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경제적 변화가 나타나고 있을까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1822509"/>
            <a:ext cx="8496944" cy="362406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③ 다국적 기업 진출의 장</a:t>
            </a:r>
            <a:r>
              <a:rPr lang="en-US" altLang="ko-KR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·</a:t>
            </a: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단점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장점 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생산비가 </a:t>
            </a:r>
            <a:r>
              <a:rPr lang="ko-KR" altLang="en-US" sz="2500" spc="-15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절감되여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 물품 가격이 저렴해짐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진출 국가에 일자리 창출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기술이나 자본 등을 이전하여 진출 국가 발전에 기여 등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단점 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이익을 진출 국가에 재투자하지 않고 모국으로 가져가 자본을 유출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환경 오염 방치 등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75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다국적 기업의 활동에 따른 영향</a:t>
              </a:r>
              <a:endParaRPr lang="ko-KR" altLang="en-US" sz="27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68344" y="3022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243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7" y="1360603"/>
            <a:ext cx="8344419" cy="2144874"/>
          </a:xfrm>
          <a:prstGeom prst="roundRect">
            <a:avLst>
              <a:gd name="adj" fmla="val 5224"/>
            </a:avLst>
          </a:prstGeom>
          <a:solidFill>
            <a:srgbClr val="FCF3EB"/>
          </a:solidFill>
          <a:effectLst/>
        </p:spPr>
        <p:txBody>
          <a:bodyPr wrap="square" tIns="72000" rIns="180000" bIns="72000" rtlCol="0">
            <a:spAutoFit/>
          </a:bodyPr>
          <a:lstStyle/>
          <a:p>
            <a:pPr marL="2340000" lvl="6" algn="just">
              <a:lnSpc>
                <a:spcPct val="140000"/>
              </a:lnSpc>
            </a:pPr>
            <a:r>
              <a:rPr lang="ko-KR" altLang="en-US" sz="1500" spc="-100" dirty="0" smtClean="0">
                <a:latin typeface="나눔명조" pitchFamily="18" charset="-127"/>
                <a:ea typeface="나눔명조" pitchFamily="18" charset="-127"/>
              </a:rPr>
              <a:t>방글라데시의 </a:t>
            </a:r>
            <a:r>
              <a:rPr lang="ko-KR" altLang="en-US" sz="1500" spc="-100" dirty="0" err="1" smtClean="0">
                <a:latin typeface="나눔명조" pitchFamily="18" charset="-127"/>
                <a:ea typeface="나눔명조" pitchFamily="18" charset="-127"/>
              </a:rPr>
              <a:t>다카는</a:t>
            </a:r>
            <a:r>
              <a:rPr lang="ko-KR" altLang="en-US" sz="1500" spc="-100" dirty="0" smtClean="0">
                <a:latin typeface="나눔명조" pitchFamily="18" charset="-127"/>
                <a:ea typeface="나눔명조" pitchFamily="18" charset="-127"/>
              </a:rPr>
              <a:t> 다국적 기업들의 의류 생산 공장이 많은 곳이다</a:t>
            </a:r>
            <a:r>
              <a:rPr lang="en-US" altLang="ko-KR" sz="1500" spc="-100" dirty="0" smtClean="0"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1500" spc="-100" dirty="0" smtClean="0">
                <a:latin typeface="나눔명조" pitchFamily="18" charset="-127"/>
                <a:ea typeface="나눔명조" pitchFamily="18" charset="-127"/>
              </a:rPr>
              <a:t>다국적 의류 기업들이 진출하면서 방글라데시에서는 고용 창출과 국내 총생산</a:t>
            </a:r>
            <a:r>
              <a:rPr lang="en-US" altLang="ko-KR" sz="1500" spc="-100" dirty="0" smtClean="0">
                <a:latin typeface="나눔명조" pitchFamily="18" charset="-127"/>
                <a:ea typeface="나눔명조" pitchFamily="18" charset="-127"/>
              </a:rPr>
              <a:t>(GDP) </a:t>
            </a:r>
            <a:r>
              <a:rPr lang="ko-KR" altLang="en-US" sz="1500" spc="-100" dirty="0" smtClean="0">
                <a:latin typeface="나눔명조" pitchFamily="18" charset="-127"/>
                <a:ea typeface="나눔명조" pitchFamily="18" charset="-127"/>
              </a:rPr>
              <a:t>증가라는 긍정적 효과도 나타났다</a:t>
            </a:r>
            <a:r>
              <a:rPr lang="en-US" altLang="ko-KR" sz="1500" spc="-100" dirty="0" smtClean="0"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1500" spc="-100" dirty="0" smtClean="0">
                <a:latin typeface="나눔명조" pitchFamily="18" charset="-127"/>
                <a:ea typeface="나눔명조" pitchFamily="18" charset="-127"/>
              </a:rPr>
              <a:t>하지만</a:t>
            </a:r>
            <a:r>
              <a:rPr lang="en-US" altLang="ko-KR" sz="1500" spc="-100" dirty="0" smtClean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500" spc="-100" dirty="0" smtClean="0">
                <a:latin typeface="나눔명조" pitchFamily="18" charset="-127"/>
                <a:ea typeface="나눔명조" pitchFamily="18" charset="-127"/>
              </a:rPr>
              <a:t>다국적 의류 기업들은 비용 절감과 대량 생산에만 관심을 기울이고 노동자들의 처우 개선과 임금 인상 등에는 신경 쓰지 않았다</a:t>
            </a:r>
            <a:r>
              <a:rPr lang="en-US" altLang="ko-KR" sz="1500" spc="-100" dirty="0" smtClean="0">
                <a:latin typeface="나눔명조" pitchFamily="18" charset="-127"/>
                <a:ea typeface="나눔명조" pitchFamily="18" charset="-127"/>
              </a:rPr>
              <a:t>. 2013</a:t>
            </a:r>
            <a:r>
              <a:rPr lang="ko-KR" altLang="en-US" sz="1500" spc="-100" dirty="0" smtClean="0">
                <a:latin typeface="나눔명조" pitchFamily="18" charset="-127"/>
                <a:ea typeface="나눔명조" pitchFamily="18" charset="-127"/>
              </a:rPr>
              <a:t>년 </a:t>
            </a:r>
            <a:r>
              <a:rPr lang="en-US" altLang="ko-KR" sz="1500" spc="-100" dirty="0" smtClean="0">
                <a:latin typeface="나눔명조" pitchFamily="18" charset="-127"/>
                <a:ea typeface="나눔명조" pitchFamily="18" charset="-127"/>
              </a:rPr>
              <a:t>4</a:t>
            </a:r>
            <a:r>
              <a:rPr lang="ko-KR" altLang="en-US" sz="1500" spc="-100" dirty="0" smtClean="0">
                <a:latin typeface="나눔명조" pitchFamily="18" charset="-127"/>
                <a:ea typeface="나눔명조" pitchFamily="18" charset="-127"/>
              </a:rPr>
              <a:t>월 다국적 기업이 운영하던 공장이 붕괴하면서 열악한 조건에서 일하던 많은 노동자가 죽고 다치는 참사가 일어났다</a:t>
            </a:r>
            <a:r>
              <a:rPr lang="en-US" altLang="ko-KR" sz="1500" spc="-100" dirty="0" smtClean="0">
                <a:latin typeface="나눔명조" pitchFamily="18" charset="-127"/>
                <a:ea typeface="나눔명조" pitchFamily="18" charset="-127"/>
              </a:rPr>
              <a:t>.</a:t>
            </a:r>
            <a:endParaRPr lang="ko-KR" altLang="en-US" sz="36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045" y="1418548"/>
            <a:ext cx="2227929" cy="160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모서리가 둥근 직사각형 15"/>
          <p:cNvSpPr/>
          <p:nvPr/>
        </p:nvSpPr>
        <p:spPr>
          <a:xfrm>
            <a:off x="395536" y="1362633"/>
            <a:ext cx="648072" cy="28803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1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자료 </a:t>
            </a:r>
            <a:r>
              <a:rPr lang="en-US" altLang="ko-KR" sz="1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2144" y="2933573"/>
            <a:ext cx="2520280" cy="639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 marL="180000" indent="-180000">
              <a:lnSpc>
                <a:spcPct val="120000"/>
              </a:lnSpc>
            </a:pPr>
            <a:r>
              <a:rPr lang="ko-KR" altLang="en-US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▲ 공장 붕괴 사고로 실종된 가족을 찾는 사람들</a:t>
            </a:r>
            <a:endParaRPr lang="ko-KR" altLang="en-US" sz="1200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537" y="3921860"/>
            <a:ext cx="8344419" cy="2144874"/>
          </a:xfrm>
          <a:prstGeom prst="roundRect">
            <a:avLst>
              <a:gd name="adj" fmla="val 5224"/>
            </a:avLst>
          </a:prstGeom>
          <a:solidFill>
            <a:srgbClr val="FCF3EB"/>
          </a:solidFill>
          <a:effectLst/>
        </p:spPr>
        <p:txBody>
          <a:bodyPr wrap="square" tIns="72000" rIns="180000" bIns="72000" rtlCol="0">
            <a:spAutoFit/>
          </a:bodyPr>
          <a:lstStyle/>
          <a:p>
            <a:pPr marL="2340000" lvl="6" algn="just">
              <a:lnSpc>
                <a:spcPct val="140000"/>
              </a:lnSpc>
            </a:pPr>
            <a:r>
              <a:rPr lang="ko-KR" altLang="en-US" sz="1500" spc="-100" dirty="0" smtClean="0">
                <a:latin typeface="나눔명조" pitchFamily="18" charset="-127"/>
                <a:ea typeface="나눔명조" pitchFamily="18" charset="-127"/>
              </a:rPr>
              <a:t>세계적인 다국적 기업의 상당수를 보유한 미국에서는 다국적 기업을 통해 많은 이윤을 얻고 있다</a:t>
            </a:r>
            <a:r>
              <a:rPr lang="en-US" altLang="ko-KR" sz="1500" spc="-100" dirty="0" smtClean="0"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1500" spc="-100" dirty="0" smtClean="0">
                <a:latin typeface="나눔명조" pitchFamily="18" charset="-127"/>
                <a:ea typeface="나눔명조" pitchFamily="18" charset="-127"/>
              </a:rPr>
              <a:t>한때</a:t>
            </a:r>
            <a:r>
              <a:rPr lang="en-US" altLang="ko-KR" sz="1500" spc="-100" dirty="0" smtClean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500" spc="-100" dirty="0" smtClean="0">
                <a:latin typeface="나눔명조" pitchFamily="18" charset="-127"/>
                <a:ea typeface="나눔명조" pitchFamily="18" charset="-127"/>
              </a:rPr>
              <a:t>디트로이트는 자동차 산업의 수도로 불리며</a:t>
            </a:r>
            <a:r>
              <a:rPr lang="en-US" altLang="ko-KR" sz="1500" spc="-100" dirty="0" smtClean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500" spc="-100" dirty="0" smtClean="0">
                <a:latin typeface="나눔명조" pitchFamily="18" charset="-127"/>
                <a:ea typeface="나눔명조" pitchFamily="18" charset="-127"/>
              </a:rPr>
              <a:t>미국을 대표하던 ◯◯ 자동차 기업이 자리 잡고 있던 지역이기도 했다</a:t>
            </a:r>
            <a:r>
              <a:rPr lang="en-US" altLang="ko-KR" sz="1500" spc="-100" dirty="0" smtClean="0"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1500" spc="-100" dirty="0" smtClean="0">
                <a:latin typeface="나눔명조" pitchFamily="18" charset="-127"/>
                <a:ea typeface="나눔명조" pitchFamily="18" charset="-127"/>
              </a:rPr>
              <a:t>하지만</a:t>
            </a:r>
            <a:r>
              <a:rPr lang="en-US" altLang="ko-KR" sz="1500" spc="-100" dirty="0" smtClean="0">
                <a:latin typeface="나눔명조" pitchFamily="18" charset="-127"/>
                <a:ea typeface="나눔명조" pitchFamily="18" charset="-127"/>
              </a:rPr>
              <a:t>, 1980</a:t>
            </a:r>
            <a:r>
              <a:rPr lang="ko-KR" altLang="en-US" sz="1500" spc="-100" dirty="0" smtClean="0">
                <a:latin typeface="나눔명조" pitchFamily="18" charset="-127"/>
                <a:ea typeface="나눔명조" pitchFamily="18" charset="-127"/>
              </a:rPr>
              <a:t>년대에 노동 비용을 감축하기 위해 인건비가 싼 해외로 공장을 이전하면서</a:t>
            </a:r>
            <a:r>
              <a:rPr lang="en-US" altLang="ko-KR" sz="1500" spc="-100" dirty="0" smtClean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500" spc="-100" dirty="0" smtClean="0">
                <a:latin typeface="나눔명조" pitchFamily="18" charset="-127"/>
                <a:ea typeface="나눔명조" pitchFamily="18" charset="-127"/>
              </a:rPr>
              <a:t>디트로이트는 파산을 선언해야 할 상황에 이르렀다</a:t>
            </a:r>
            <a:r>
              <a:rPr lang="en-US" altLang="ko-KR" sz="1500" spc="-100" dirty="0" smtClean="0"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1500" spc="-100" dirty="0" smtClean="0">
                <a:latin typeface="나눔명조" pitchFamily="18" charset="-127"/>
                <a:ea typeface="나눔명조" pitchFamily="18" charset="-127"/>
              </a:rPr>
              <a:t>이후 정부와 기업</a:t>
            </a:r>
            <a:r>
              <a:rPr lang="en-US" altLang="ko-KR" sz="1500" spc="-100" dirty="0" smtClean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500" spc="-100" dirty="0" smtClean="0">
                <a:latin typeface="나눔명조" pitchFamily="18" charset="-127"/>
                <a:ea typeface="나눔명조" pitchFamily="18" charset="-127"/>
              </a:rPr>
              <a:t>시민들의 노력으로 차츰 어려움을 이겨 나가고 있다</a:t>
            </a:r>
            <a:r>
              <a:rPr lang="en-US" altLang="ko-KR" sz="1500" spc="-100" dirty="0" smtClean="0">
                <a:latin typeface="나눔명조" pitchFamily="18" charset="-127"/>
                <a:ea typeface="나눔명조" pitchFamily="18" charset="-127"/>
              </a:rPr>
              <a:t>.</a:t>
            </a:r>
            <a:endParaRPr lang="ko-KR" altLang="en-US" sz="66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5645" y="4026250"/>
            <a:ext cx="2232248" cy="17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429444" y="5675452"/>
            <a:ext cx="2520280" cy="41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 marL="180000" indent="-180000">
              <a:lnSpc>
                <a:spcPct val="120000"/>
              </a:lnSpc>
            </a:pPr>
            <a:r>
              <a:rPr lang="ko-KR" altLang="en-US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▲ 기업이 빠져나가면서 방치된 건물</a:t>
            </a:r>
            <a:endParaRPr lang="ko-KR" altLang="en-US" sz="1200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395536" y="3921860"/>
            <a:ext cx="648072" cy="28803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1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자료 </a:t>
            </a:r>
            <a:r>
              <a:rPr lang="en-US" altLang="ko-KR" sz="1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0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9512" y="1301859"/>
            <a:ext cx="8568952" cy="91307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 algn="just">
              <a:lnSpc>
                <a:spcPts val="32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</a:pP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1. </a:t>
            </a: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자료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과 자료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를 참고하여 다국적 기업의 활동이 선진국과 개발 도상국에 미치는 영향을 정리해 보자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2400" b="1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7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9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          </a:t>
              </a:r>
              <a:r>
                <a:rPr lang="ko-KR" alt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</a:t>
              </a:r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주요 인권 선언에서 강조한 인권의 의미 비교하기</a:t>
              </a:r>
              <a:endParaRPr lang="ko-KR" altLang="en-US" sz="27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68344" y="3022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243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11560" y="2328273"/>
          <a:ext cx="7920440" cy="29009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440"/>
                <a:gridCol w="3960000"/>
              </a:tblGrid>
              <a:tr h="4320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개발 도상국</a:t>
                      </a:r>
                      <a:endParaRPr lang="ko-KR" altLang="en-US" sz="20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다국적 기업</a:t>
                      </a:r>
                      <a:endParaRPr lang="ko-KR" altLang="en-US" sz="20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1159328">
                <a:tc>
                  <a:txBody>
                    <a:bodyPr/>
                    <a:lstStyle/>
                    <a:p>
                      <a:pPr algn="l" latinLnBrk="1">
                        <a:lnSpc>
                          <a:spcPct val="130000"/>
                        </a:lnSpc>
                      </a:pPr>
                      <a:r>
                        <a:rPr lang="ko-KR" altLang="en-US" sz="2000" kern="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다국적 기업의 진출로 방글라데시는 고용 창출과 국내 총생산</a:t>
                      </a:r>
                      <a:r>
                        <a:rPr lang="en-US" altLang="ko-KR" sz="2000" kern="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(GDP) </a:t>
                      </a:r>
                      <a:r>
                        <a:rPr lang="ko-KR" altLang="en-US" sz="2000" kern="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증가 등의 효과가 나타났지만 노동자들은 낮은 처우와 적은 임금 등 열악한 조건 속에서 근무하였다</a:t>
                      </a:r>
                      <a:r>
                        <a:rPr lang="en-US" altLang="ko-KR" sz="2000" kern="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sz="2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30000"/>
                        </a:lnSpc>
                      </a:pPr>
                      <a:r>
                        <a:rPr lang="ko-KR" altLang="en-US" sz="2000" kern="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미국은 다국적 기업이 얻은 이익이 본국으로 유입되어 경제적 효과가 나타났지만</a:t>
                      </a:r>
                      <a:r>
                        <a:rPr lang="en-US" altLang="ko-KR" sz="2000" kern="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2000" kern="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비싼 인건비 대체를 위해 생산시설 등을 개발도상국 등으로 옮기게 되면서 실업 문제가 발생하였다</a:t>
                      </a:r>
                      <a:r>
                        <a:rPr lang="en-US" altLang="ko-KR" sz="2000" kern="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sz="2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133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9512" y="1301859"/>
            <a:ext cx="8568952" cy="91307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 algn="just">
              <a:lnSpc>
                <a:spcPts val="32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</a:pP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2. </a:t>
            </a: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다국적 기업이 진출하면서 개발 도상국과 선진국에 미치는 긍정적인 영향에는 어떤 것이 있는지 조사해 보자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2400" b="1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9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          </a:t>
              </a:r>
              <a:r>
                <a:rPr lang="ko-KR" alt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</a:t>
              </a:r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주요 인권 선언에서 강조한 인권의 의미 비교하기</a:t>
              </a:r>
              <a:endParaRPr lang="ko-KR" altLang="en-US" sz="27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68344" y="3022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243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11560" y="2328273"/>
          <a:ext cx="7920440" cy="40896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0"/>
                <a:gridCol w="4320040"/>
              </a:tblGrid>
              <a:tr h="4320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개발 도상국</a:t>
                      </a:r>
                      <a:endParaRPr lang="ko-KR" altLang="en-US" sz="20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다국적 기업</a:t>
                      </a:r>
                      <a:endParaRPr lang="ko-KR" altLang="en-US" sz="20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11593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kern="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다국적 기업이 개발도상국에 진출하게 되면 고용을 창출하는 효과가 발생한다</a:t>
                      </a:r>
                      <a:r>
                        <a:rPr lang="en-US" altLang="ko-KR" sz="2000" kern="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  <a:r>
                        <a:rPr lang="ko-KR" altLang="en-US" sz="2000" kern="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또한 다국적 기업은 우수한 기술과 설비를 가지고 그 지역에 진출하기 때문에 기술력을 배울 수 있는 기회도 얻게 된다</a:t>
                      </a:r>
                      <a:r>
                        <a:rPr lang="en-US" altLang="ko-KR" sz="2000" kern="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sz="2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kern="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다국적 기업이 해외로 이전하여 인건비가 낮아지게 되면 상품의 가격이 낮아져 소비자에게는 도움이 된다</a:t>
                      </a:r>
                      <a:r>
                        <a:rPr lang="en-US" altLang="ko-KR" sz="2000" kern="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  <a:r>
                        <a:rPr lang="ko-KR" altLang="en-US" sz="2000" kern="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뿐만 아니라 해외 이전 지역에서 벌어들인 이익이 본국으로 들어오게 되면서 본국의 경제적 부는 증대하게 된다</a:t>
                      </a:r>
                      <a:r>
                        <a:rPr lang="en-US" altLang="ko-KR" sz="2000" kern="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  <a:r>
                        <a:rPr lang="ko-KR" altLang="en-US" sz="2000" kern="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발생한 이익은 다시 다른 투자에 유치되면서 또 다른 이익을 얻게 되는 효과를 걷을 수 있다</a:t>
                      </a:r>
                      <a:r>
                        <a:rPr lang="en-US" altLang="ko-KR" sz="2000" kern="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sz="2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133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700808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6F6B85"/>
                </a:solidFill>
                <a:latin typeface="나눔고딕 ExtraBold" pitchFamily="50" charset="-127"/>
                <a:ea typeface="나눔고딕 ExtraBold" pitchFamily="50" charset="-127"/>
              </a:rPr>
              <a:t>학습 목표</a:t>
            </a:r>
            <a:endParaRPr lang="ko-KR" altLang="en-US" sz="2500" b="1" dirty="0">
              <a:solidFill>
                <a:srgbClr val="6F6B85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217564"/>
            <a:ext cx="8496944" cy="164064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96000" indent="-396000">
              <a:lnSpc>
                <a:spcPts val="4200"/>
              </a:lnSpc>
              <a:buAutoNum type="arabicPeriod"/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세계화가 초래할 수 있는 문제점을 인식한다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</a:p>
          <a:p>
            <a:pPr marL="396000" indent="-396000">
              <a:lnSpc>
                <a:spcPts val="4200"/>
              </a:lnSpc>
              <a:buAutoNum type="arabicPeriod"/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세계화가 초래할 수 있는 문제점에 대한 해결 방안을 제안할 수 있다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ko-KR" altLang="en-US" sz="2400" b="1" spc="-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544" y="4635941"/>
            <a:ext cx="7848872" cy="120032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빈부 격차의 심화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문화의 획일화와 소멸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보편 윤리와 특수 윤리 간의 갈등</a:t>
            </a:r>
            <a:endParaRPr lang="en-US" altLang="ko-KR" sz="2400" b="1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4149080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6F6B85"/>
                </a:solidFill>
                <a:latin typeface="나눔고딕 ExtraBold" pitchFamily="50" charset="-127"/>
                <a:ea typeface="나눔고딕 ExtraBold" pitchFamily="50" charset="-127"/>
              </a:rPr>
              <a:t>핵심 개념</a:t>
            </a:r>
            <a:endParaRPr lang="ko-KR" altLang="en-US" sz="2500" b="1" dirty="0">
              <a:solidFill>
                <a:srgbClr val="6F6B85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6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17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19" name="그림 1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20" name="제목 1"/>
                <p:cNvSpPr txBox="1">
                  <a:spLocks/>
                </p:cNvSpPr>
                <p:nvPr/>
              </p:nvSpPr>
              <p:spPr>
                <a:xfrm>
                  <a:off x="251520" y="33896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altLang="ko-KR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02. </a:t>
                  </a:r>
                  <a:r>
                    <a:rPr lang="ko-KR" altLang="en-US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세계화에 따른 문제점과 해결 방안</a:t>
                  </a:r>
                  <a:endParaRPr lang="ko-KR" altLang="en-US" sz="2800" b="1" dirty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7668344" y="302200"/>
                <a:ext cx="1296144" cy="377796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244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1" name="직사각형 20"/>
            <p:cNvSpPr/>
            <p:nvPr/>
          </p:nvSpPr>
          <p:spPr>
            <a:xfrm>
              <a:off x="6420818" y="1202878"/>
              <a:ext cx="247535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8-1.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세계화의 양상과 문제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123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971600" y="4293096"/>
            <a:ext cx="6768752" cy="6463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세계화로 인해 나타날 수 있는 문제에는 무엇이 있을까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4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600" y="4937510"/>
            <a:ext cx="7560840" cy="100642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국가 간 빈부 격차 심화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무분별한 개발로 인한 환경 파괴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강대국의 문화 전파로 인한 획일화 및 지역 고유 전통문화의 소멸 등의 문제점이 나타날 수 있다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grpSp>
        <p:nvGrpSpPr>
          <p:cNvPr id="30" name="그룹 29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2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34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36" name="그림 3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37" name="제목 1"/>
                <p:cNvSpPr txBox="1">
                  <a:spLocks/>
                </p:cNvSpPr>
                <p:nvPr/>
              </p:nvSpPr>
              <p:spPr>
                <a:xfrm>
                  <a:off x="251520" y="33896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altLang="ko-KR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02. </a:t>
                  </a:r>
                  <a:r>
                    <a:rPr lang="ko-KR" altLang="en-US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세계화에 따른 문제점과 해결 방안</a:t>
                  </a:r>
                  <a:endParaRPr lang="ko-KR" altLang="en-US" sz="2800" b="1" dirty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7668344" y="302200"/>
                <a:ext cx="1296144" cy="415498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244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33" name="직사각형 32"/>
            <p:cNvSpPr/>
            <p:nvPr/>
          </p:nvSpPr>
          <p:spPr>
            <a:xfrm>
              <a:off x="6420818" y="1202878"/>
              <a:ext cx="247535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8-1.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세계화의 양상과 문제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496" y="4424111"/>
            <a:ext cx="364047" cy="39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995936" y="1427755"/>
            <a:ext cx="4752528" cy="250530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ko-KR" altLang="en-US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세계 경제의 방향을 주도하는 주요 </a:t>
            </a:r>
            <a:r>
              <a:rPr lang="en-US" altLang="ko-KR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20</a:t>
            </a:r>
            <a:r>
              <a:rPr lang="ko-KR" altLang="en-US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개국</a:t>
            </a:r>
            <a:r>
              <a:rPr lang="en-US" altLang="ko-KR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(G20)</a:t>
            </a:r>
            <a:r>
              <a:rPr lang="ko-KR" altLang="en-US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의 정상 회의가 열리는 도시에는 해마다 전 세계의 젊은이들이 모여들어 격렬한 반대 시위를 전개하고 있다</a:t>
            </a:r>
            <a:r>
              <a:rPr lang="en-US" altLang="ko-KR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이들은 경제적 강대국들이 정한 “자유무역”과 “세계화”가 곧 국가 간 부익부 빈익빈을 조장하며</a:t>
            </a:r>
            <a:r>
              <a:rPr lang="en-US" altLang="ko-KR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강대국 간의 경제 블록이 약소국을 경제적으로 종속시킨다고 주장하고 있다</a:t>
            </a:r>
            <a:r>
              <a:rPr lang="en-US" altLang="ko-KR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.</a:t>
            </a:r>
          </a:p>
          <a:p>
            <a:pPr algn="r">
              <a:lnSpc>
                <a:spcPct val="140000"/>
              </a:lnSpc>
            </a:pPr>
            <a:r>
              <a:rPr lang="en-US" altLang="ko-KR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-『</a:t>
            </a:r>
            <a:r>
              <a:rPr lang="ko-KR" altLang="en-US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브레이크뉴스</a:t>
            </a:r>
            <a:r>
              <a:rPr lang="en-US" altLang="ko-KR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』, 2017. 7. 10. 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476271"/>
            <a:ext cx="3528392" cy="240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58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세계화에 따른 문제점은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4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16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22" name="그림 21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23" name="제목 1"/>
                <p:cNvSpPr txBox="1">
                  <a:spLocks/>
                </p:cNvSpPr>
                <p:nvPr/>
              </p:nvSpPr>
              <p:spPr>
                <a:xfrm>
                  <a:off x="251520" y="33896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altLang="ko-KR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02. </a:t>
                  </a:r>
                  <a:r>
                    <a:rPr lang="ko-KR" altLang="en-US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세계화에 따른 문제점과 해결 방안</a:t>
                  </a:r>
                  <a:endParaRPr lang="ko-KR" altLang="en-US" sz="2800" b="1" dirty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7668344" y="302200"/>
                <a:ext cx="1296144" cy="415498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244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420818" y="1202878"/>
              <a:ext cx="247535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8-1.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세계화의 양상과 문제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23528" y="1822509"/>
            <a:ext cx="8568952" cy="304698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① 빈부 격차의 심화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선진국 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: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 기술 집약적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부가 가치가 높은 제품의 연구 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·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개발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개발 도상국에서 저렴한 비용으로 제품 생산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개발 도상국 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부가 가치가 낮은 제품의 생산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낮은 수준의 임금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lvl="0" indent="-180000">
              <a:lnSpc>
                <a:spcPct val="150000"/>
              </a:lnSpc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  → 경제적 차이로 인한 불평등과 빈부 격차 심화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1975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1377042" y="2996952"/>
            <a:ext cx="6389917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1. </a:t>
            </a:r>
            <a:r>
              <a:rPr lang="ko-KR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세계화의 양상과 문제</a:t>
            </a:r>
            <a:endParaRPr lang="en-US" altLang="ko-KR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323528" y="35998"/>
            <a:ext cx="4464496" cy="5846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Ⅷ. </a:t>
            </a:r>
            <a:r>
              <a:rPr lang="ko-KR" altLang="en-US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세계화와 평화</a:t>
            </a:r>
            <a:endParaRPr lang="ko-KR" altLang="en-US" sz="3200" b="1" spc="-1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541344" y="354142"/>
            <a:ext cx="13965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고등 통합사회</a:t>
            </a:r>
            <a:endParaRPr lang="ko-KR" altLang="en-US" sz="1600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478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5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0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704856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24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           </a:t>
                </a:r>
                <a:r>
                  <a:rPr lang="ko-KR" altLang="en-US" sz="16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r>
                  <a:rPr lang="ko-KR" altLang="en-US" sz="24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     왜 세계화가 문제일까</a:t>
                </a:r>
                <a:r>
                  <a:rPr lang="en-US" altLang="ko-KR" sz="24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?</a:t>
                </a:r>
                <a:endParaRPr lang="ko-KR" altLang="en-US" sz="2700" b="1" spc="-1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7668344" y="302200"/>
              <a:ext cx="1296144" cy="37779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50000"/>
                </a:lnSpc>
                <a:defRPr sz="1400" b="1">
                  <a:solidFill>
                    <a:schemeClr val="bg1">
                      <a:lumMod val="50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dirty="0">
                  <a:latin typeface="나눔고딕 ExtraBold" pitchFamily="50" charset="-127"/>
                  <a:ea typeface="나눔고딕 ExtraBold" pitchFamily="50" charset="-127"/>
                </a:rPr>
                <a:t>교과서 </a:t>
              </a:r>
              <a:r>
                <a:rPr lang="en-US" altLang="ko-KR" dirty="0" smtClean="0">
                  <a:latin typeface="나눔고딕 ExtraBold" pitchFamily="50" charset="-127"/>
                  <a:ea typeface="나눔고딕 ExtraBold" pitchFamily="50" charset="-127"/>
                </a:rPr>
                <a:t>244</a:t>
              </a:r>
              <a:r>
                <a:rPr lang="ko-KR" altLang="en-US" dirty="0" smtClean="0"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endParaRPr lang="ko-KR" altLang="en-US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4" name="제목 1"/>
          <p:cNvSpPr txBox="1">
            <a:spLocks/>
          </p:cNvSpPr>
          <p:nvPr/>
        </p:nvSpPr>
        <p:spPr>
          <a:xfrm>
            <a:off x="195212" y="35520"/>
            <a:ext cx="142446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책을 통해 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보는 사회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2904" y="1353702"/>
            <a:ext cx="8856983" cy="4883610"/>
          </a:xfrm>
          <a:prstGeom prst="roundRect">
            <a:avLst>
              <a:gd name="adj" fmla="val 5224"/>
            </a:avLst>
          </a:prstGeom>
          <a:solidFill>
            <a:srgbClr val="FCF3EB"/>
          </a:solidFill>
          <a:effectLst/>
        </p:spPr>
        <p:txBody>
          <a:bodyPr wrap="square" lIns="2844000" rIns="108000" rtlCol="0">
            <a:spAutoFit/>
          </a:bodyPr>
          <a:lstStyle/>
          <a:p>
            <a:pPr marL="0" lvl="6" algn="just">
              <a:lnSpc>
                <a:spcPct val="140000"/>
              </a:lnSpc>
            </a:pPr>
            <a:r>
              <a:rPr lang="ko-KR" altLang="en-US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세계화 시대를 살아가고 있는 우리는 생활 속에서 다국적 기업의 다양한 제품을 손쉽게 접할 수 있다</a:t>
            </a:r>
            <a:r>
              <a:rPr lang="en-US" altLang="ko-KR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하지만</a:t>
            </a:r>
            <a:r>
              <a:rPr lang="en-US" altLang="ko-KR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많은 사람이 누리고 있는 이러한 풍요와 편리의 이면에는 제</a:t>
            </a:r>
            <a:r>
              <a:rPr lang="en-US" altLang="ko-KR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3 </a:t>
            </a:r>
            <a:r>
              <a:rPr lang="ko-KR" altLang="en-US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세계 노동자 착취</a:t>
            </a:r>
            <a:r>
              <a:rPr lang="en-US" altLang="ko-KR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환경 오염 등과 같은 여러 가지 문제가 숨어 있다</a:t>
            </a:r>
            <a:r>
              <a:rPr lang="en-US" altLang="ko-KR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lvl="6" algn="just">
              <a:lnSpc>
                <a:spcPct val="140000"/>
              </a:lnSpc>
            </a:pPr>
            <a:r>
              <a:rPr lang="ko-KR" altLang="en-US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 책의 저자는 우리가 매일 입고</a:t>
            </a:r>
            <a:r>
              <a:rPr lang="en-US" altLang="ko-KR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먹고</a:t>
            </a:r>
            <a:r>
              <a:rPr lang="en-US" altLang="ko-KR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일하는 것 등의 모든 일에는 세계화의 양면성이 담겨 있음을 인식하고 올바른 세계화 과정을 거쳐야 한다고 주장한다</a:t>
            </a:r>
            <a:r>
              <a:rPr lang="en-US" altLang="ko-KR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또한</a:t>
            </a:r>
            <a:r>
              <a:rPr lang="en-US" altLang="ko-KR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세계화가 더욱 빠른 속도로 진행됨에 따라 구체적인 해결 방안을 마련해야 한다고 보고 있다</a:t>
            </a:r>
            <a:r>
              <a:rPr lang="en-US" altLang="ko-KR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특히</a:t>
            </a:r>
            <a:r>
              <a:rPr lang="en-US" altLang="ko-KR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세계화의 문제점을 해결하기 위해 금융 정책의 보완</a:t>
            </a:r>
            <a:r>
              <a:rPr lang="en-US" altLang="ko-KR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일자리 확충</a:t>
            </a:r>
            <a:r>
              <a:rPr lang="en-US" altLang="ko-KR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국민의 인권과 복지의 증진</a:t>
            </a:r>
            <a:r>
              <a:rPr lang="en-US" altLang="ko-KR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빈부 격차의 완화 등과 같은 국가의 노력을 강조한다</a:t>
            </a:r>
            <a:r>
              <a:rPr lang="en-US" altLang="ko-KR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lvl="6" algn="r">
              <a:lnSpc>
                <a:spcPct val="140000"/>
              </a:lnSpc>
            </a:pPr>
            <a:r>
              <a:rPr lang="en-US" altLang="ko-KR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게르트</a:t>
            </a:r>
            <a:r>
              <a:rPr lang="ko-KR" altLang="en-US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슈나이더</a:t>
            </a:r>
            <a:r>
              <a:rPr lang="en-US" altLang="ko-KR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(Schneider, G.), 『</a:t>
            </a:r>
            <a:r>
              <a:rPr lang="ko-KR" altLang="en-US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왜 세계화가 문제일까</a:t>
            </a:r>
            <a:r>
              <a:rPr lang="en-US" altLang="ko-KR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?』</a:t>
            </a:r>
            <a:endParaRPr lang="ko-KR" altLang="en-US" b="1" spc="-50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8243" y="1595125"/>
            <a:ext cx="2525565" cy="367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360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4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23" name="그림 2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24" name="제목 1"/>
                <p:cNvSpPr txBox="1">
                  <a:spLocks/>
                </p:cNvSpPr>
                <p:nvPr/>
              </p:nvSpPr>
              <p:spPr>
                <a:xfrm>
                  <a:off x="251520" y="33896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altLang="ko-KR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02. </a:t>
                  </a:r>
                  <a:r>
                    <a:rPr lang="ko-KR" altLang="en-US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세계화에 따른 문제점과 해결 방안</a:t>
                  </a:r>
                  <a:endParaRPr lang="ko-KR" altLang="en-US" sz="2800" b="1" dirty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7668344" y="302200"/>
                <a:ext cx="1296144" cy="377796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245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420818" y="1202878"/>
              <a:ext cx="247535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8-1.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세계화의 양상과 문제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세계화에 따른 문제점은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1822509"/>
            <a:ext cx="8496944" cy="420115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② 문화의 획일화와 소멸 현상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세계화로 인한 활발한 국가 교류 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+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상호 영향력 증가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lvl="0" indent="-180000">
              <a:lnSpc>
                <a:spcPct val="150000"/>
              </a:lnSpc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 → 전 세계의 문화가 비슷해지고 있음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경제적 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·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문화적으로 열세에 처한 국가들이 선진국 문화에 잠식당하는 문제 발생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lvl="0" indent="-180000">
              <a:lnSpc>
                <a:spcPct val="150000"/>
              </a:lnSpc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 → 각 지역 고유 문화들의 정체성 상실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lvl="0" indent="-180000">
              <a:lnSpc>
                <a:spcPct val="150000"/>
              </a:lnSpc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 → 인류의 문화적 다양성 훼손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608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4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23" name="그림 2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24" name="제목 1"/>
                <p:cNvSpPr txBox="1">
                  <a:spLocks/>
                </p:cNvSpPr>
                <p:nvPr/>
              </p:nvSpPr>
              <p:spPr>
                <a:xfrm>
                  <a:off x="251520" y="33896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altLang="ko-KR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02. </a:t>
                  </a:r>
                  <a:r>
                    <a:rPr lang="ko-KR" altLang="en-US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세계화에 따른 문제점과 해결 방안</a:t>
                  </a:r>
                  <a:endParaRPr lang="ko-KR" altLang="en-US" sz="2800" b="1" dirty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7668344" y="302200"/>
                <a:ext cx="1296144" cy="377796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245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420818" y="1202878"/>
              <a:ext cx="247535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8-1.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세계화의 양상과 문제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세계화에 따른 문제점은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1822509"/>
            <a:ext cx="8496944" cy="362406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③ 보편 윤리와 특수 윤리 간의 갈등 발생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보편 윤리 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: 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인류의 보편적 가치와 존엄성을 실현하기 위해 모든 사람들이 존중하고 따라야 하는 원칙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특수 윤리 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특정 지역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종교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민족 단위에서 공유하는 규범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세계화로 인해 국제 사회의 보편 윤리와 특수 윤리가 충돌하는 사례가 발생함 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예 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명예 살인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8418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4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23" name="그림 2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24" name="제목 1"/>
                <p:cNvSpPr txBox="1">
                  <a:spLocks/>
                </p:cNvSpPr>
                <p:nvPr/>
              </p:nvSpPr>
              <p:spPr>
                <a:xfrm>
                  <a:off x="251520" y="33896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altLang="ko-KR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02. </a:t>
                  </a:r>
                  <a:r>
                    <a:rPr lang="ko-KR" altLang="en-US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세계화에 따른 문제점과 해결 방안</a:t>
                  </a:r>
                  <a:endParaRPr lang="ko-KR" altLang="en-US" sz="2800" b="1" dirty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7668344" y="302200"/>
                <a:ext cx="1296144" cy="377796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245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420818" y="1202878"/>
              <a:ext cx="247535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8-1.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세계화의 양상과 문제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세계화에 따른 문제점은 어떻게 해결할 수 있을까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1822509"/>
            <a:ext cx="8496944" cy="362406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① 빈부 격차 문제의 완화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국제적 차원 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개발 도상국이 경제적으로 자립할 수 있도록 국제기구를 통한 지원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선진국의 투자와 기술 이전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개발 도상국 간의 협력 등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개인적 차원 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공정 무역이나 공정 여행 등 개발 도상국의 경제에 도움을 줄 수 있는 소비 실천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917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5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0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704856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24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           </a:t>
                </a:r>
                <a:r>
                  <a:rPr lang="ko-KR" altLang="en-US" sz="16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r>
                  <a:rPr lang="ko-KR" altLang="en-US" sz="24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     아이들에게 사탕을 주지 마세요</a:t>
                </a:r>
                <a:endParaRPr lang="ko-KR" altLang="en-US" sz="2700" b="1" spc="-1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7668344" y="302200"/>
              <a:ext cx="1296144" cy="37779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50000"/>
                </a:lnSpc>
                <a:defRPr sz="1400" b="1">
                  <a:solidFill>
                    <a:schemeClr val="bg1">
                      <a:lumMod val="50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dirty="0">
                  <a:latin typeface="나눔고딕 ExtraBold" pitchFamily="50" charset="-127"/>
                  <a:ea typeface="나눔고딕 ExtraBold" pitchFamily="50" charset="-127"/>
                </a:rPr>
                <a:t>교과서 </a:t>
              </a:r>
              <a:r>
                <a:rPr lang="en-US" altLang="ko-KR" dirty="0" smtClean="0">
                  <a:latin typeface="나눔고딕 ExtraBold" pitchFamily="50" charset="-127"/>
                  <a:ea typeface="나눔고딕 ExtraBold" pitchFamily="50" charset="-127"/>
                </a:rPr>
                <a:t>245</a:t>
              </a:r>
              <a:r>
                <a:rPr lang="ko-KR" altLang="en-US" dirty="0" smtClean="0"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endParaRPr lang="ko-KR" altLang="en-US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4" name="제목 1"/>
          <p:cNvSpPr txBox="1">
            <a:spLocks/>
          </p:cNvSpPr>
          <p:nvPr/>
        </p:nvSpPr>
        <p:spPr>
          <a:xfrm>
            <a:off x="195212" y="35520"/>
            <a:ext cx="142446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신문을 통해 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보는 사회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2904" y="1268760"/>
            <a:ext cx="8687567" cy="3996833"/>
          </a:xfrm>
          <a:prstGeom prst="roundRect">
            <a:avLst>
              <a:gd name="adj" fmla="val 5224"/>
            </a:avLst>
          </a:prstGeom>
          <a:solidFill>
            <a:srgbClr val="FCF3EB"/>
          </a:solidFill>
          <a:effectLst/>
        </p:spPr>
        <p:txBody>
          <a:bodyPr wrap="square" lIns="0" rIns="108000" rtlCol="0">
            <a:spAutoFit/>
          </a:bodyPr>
          <a:lstStyle/>
          <a:p>
            <a:pPr marL="3420000" lvl="6">
              <a:lnSpc>
                <a:spcPct val="140000"/>
              </a:lnSpc>
            </a:pP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세계적인 관광지 </a:t>
            </a:r>
            <a:r>
              <a:rPr lang="ko-KR" altLang="en-US" sz="1600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앙코르와트의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보존 당국이 여행 방문객에게 주의를 요구하는 일곱 가지 금기 사항을 공식 발표하였다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 중에는 아이들에게 절대 돈이나 사탕을 주지 말라는 경고의 문구가 있다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관광지 주변에는 학교에 가지 않고 방문객을 따라다니는 가난한 아이들이 많다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구걸을 통해 간식이나 돈을 쉽게 얻을 수 있기 때문이다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현지에 있는 국제 </a:t>
            </a:r>
            <a:r>
              <a:rPr lang="ko-KR" altLang="en-US" sz="1600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비정부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기구 단체들은 이와 같은 상황에서 아이들은 공부에</a:t>
            </a:r>
            <a:endParaRPr lang="en-US" altLang="ko-KR" sz="160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lvl="6">
              <a:lnSpc>
                <a:spcPct val="140000"/>
              </a:lnSpc>
            </a:pP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대한 열의를 잃을 수 있고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어린 나이부터 노동의 가치를 왜곡해서 받아들일 가능성이 크다며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오래전부터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이 문제를 지적하였다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또한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아이들이 교육의 기회를 박탈당하면 한 개인이 미래를 잃는 것만이 아니라 사회적으로도 큰 문제가 될 수 있다고 보고 있다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lvl="6" algn="r">
              <a:lnSpc>
                <a:spcPct val="140000"/>
              </a:lnSpc>
            </a:pP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 『</a:t>
            </a:r>
            <a:r>
              <a:rPr lang="ko-KR" altLang="en-US" sz="1600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오마이뉴스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』, 2016. 7. 31.</a:t>
            </a:r>
            <a:endParaRPr lang="ko-KR" altLang="en-US" sz="1600" b="1" spc="-50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111" y="1493654"/>
            <a:ext cx="3204490" cy="213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24" b="87629" l="7619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65" y="5316215"/>
            <a:ext cx="803352" cy="74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27584" y="5388223"/>
            <a:ext cx="7920880" cy="50013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관광지에서 위와 같은 금기 사항을 발표한 이유는 무엇일까</a:t>
            </a:r>
            <a:r>
              <a:rPr lang="en-US" altLang="ko-KR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spc="-100" dirty="0">
              <a:solidFill>
                <a:schemeClr val="bg2">
                  <a:lumMod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584" y="5877272"/>
            <a:ext cx="7560840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돈이나 사탕을 주는 행위는 아이들이 신성한 노동의 가치를 왜곡해서 받아들이며</a:t>
            </a:r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이 아이들이 학교에 가지 않게 되면서 교육의 기회를 박탈당하기 때문이다</a:t>
            </a:r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이는 결과적으로  캄보디아 입장에서도 큰 사회적 위험으로 작용하게 된다</a:t>
            </a:r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009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4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23" name="그림 2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24" name="제목 1"/>
                <p:cNvSpPr txBox="1">
                  <a:spLocks/>
                </p:cNvSpPr>
                <p:nvPr/>
              </p:nvSpPr>
              <p:spPr>
                <a:xfrm>
                  <a:off x="251520" y="33896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altLang="ko-KR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02. </a:t>
                  </a:r>
                  <a:r>
                    <a:rPr lang="ko-KR" altLang="en-US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세계화에 따른 문제점과 해결 방안</a:t>
                  </a:r>
                  <a:endParaRPr lang="ko-KR" altLang="en-US" sz="2800" b="1" dirty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7668344" y="302200"/>
                <a:ext cx="1296144" cy="377796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246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420818" y="1202878"/>
              <a:ext cx="247535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8-1.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세계화의 양상과 문제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세계화에 따른 문제점은 어떻게 해결할 수 있을까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1822509"/>
            <a:ext cx="8496944" cy="433965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26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② 문화의 획일화와 소멸 현상 극복</a:t>
            </a:r>
            <a:endParaRPr lang="en-US" altLang="ko-KR" sz="26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지역 및 국가의 고유한 전통과 문화를 소중히 여겨야 함</a:t>
            </a:r>
            <a:endParaRPr lang="en-US" altLang="ko-KR" sz="24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다른 문화를 능동적으로 받아들일 수 있는 태도를 길러야 함</a:t>
            </a:r>
            <a:endParaRPr lang="en-US" altLang="ko-KR" sz="24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2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26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③ 보편 윤리와 특수 윤리 간의 갈등 해결</a:t>
            </a:r>
            <a:endParaRPr lang="en-US" altLang="ko-KR" sz="26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한 사회의 문화를 그 사회 구성원의 입장에서 바라보고 이해할 수 있는 태도를 지녀야 함</a:t>
            </a:r>
            <a:endParaRPr lang="en-US" altLang="ko-KR" sz="24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인류의 보편적 가치를 무시하는 행위까지 인정해서는 안 됨</a:t>
            </a:r>
            <a:endParaRPr lang="en-US" altLang="ko-KR" sz="24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543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4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23" name="그림 2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24" name="제목 1"/>
                <p:cNvSpPr txBox="1">
                  <a:spLocks/>
                </p:cNvSpPr>
                <p:nvPr/>
              </p:nvSpPr>
              <p:spPr>
                <a:xfrm>
                  <a:off x="251520" y="33896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altLang="ko-KR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02. </a:t>
                  </a:r>
                  <a:r>
                    <a:rPr lang="ko-KR" altLang="en-US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세계화에 따른 문제점과 해결 방안</a:t>
                  </a:r>
                  <a:endParaRPr lang="ko-KR" altLang="en-US" sz="2800" b="1" dirty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7668344" y="302200"/>
                <a:ext cx="1296144" cy="377796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246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420818" y="1202878"/>
              <a:ext cx="247535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8-1.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세계화의 양상과 문제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세계화에 따른 문제점은 어떻게 해결할 수 있을까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1964447"/>
            <a:ext cx="8496944" cy="267765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8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어느 한 국가의 노력만으로 해결할 수 없음</a:t>
            </a:r>
            <a:endParaRPr lang="en-US" altLang="ko-KR" sz="28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8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세계화가 초래하는 문제는 모든 국가와 관련되어 있음</a:t>
            </a:r>
            <a:endParaRPr lang="en-US" altLang="ko-KR" sz="28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lvl="0" indent="-180000">
              <a:lnSpc>
                <a:spcPct val="150000"/>
              </a:lnSpc>
            </a:pPr>
            <a:r>
              <a:rPr lang="ko-KR" altLang="en-US" sz="28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  → 국제 사회 차원의 노력과 개인의 의식적 차원의 </a:t>
            </a:r>
            <a:endParaRPr lang="en-US" altLang="ko-KR" sz="28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lvl="0" indent="-180000">
              <a:lnSpc>
                <a:spcPct val="150000"/>
              </a:lnSpc>
            </a:pPr>
            <a:r>
              <a:rPr lang="en-US" altLang="ko-KR" sz="28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      </a:t>
            </a:r>
            <a:r>
              <a:rPr lang="ko-KR" altLang="en-US" sz="28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노력이 함께 이루어져야 함</a:t>
            </a:r>
            <a:endParaRPr lang="en-US" altLang="ko-KR" sz="28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3797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7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공정 여행을 통해 공정한 세상을 꿈꾸다</a:t>
              </a:r>
              <a:r>
                <a:rPr lang="en-US" altLang="ko-KR" sz="27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!</a:t>
              </a:r>
              <a:endParaRPr lang="ko-KR" altLang="en-US" sz="27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68344" y="3022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246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4395184"/>
            <a:ext cx="8568952" cy="47397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 algn="just">
              <a:lnSpc>
                <a:spcPts val="32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이 외에도 공정 여행을 위한 원칙은 무엇이 있을지 적어 보자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2400" b="1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655" y="1454260"/>
            <a:ext cx="8514691" cy="276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611560" y="4869160"/>
            <a:ext cx="7560840" cy="193899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24000" indent="-324000">
              <a:lnSpc>
                <a:spcPct val="120000"/>
              </a:lnSpc>
              <a:buFont typeface="+mj-lt"/>
              <a:buAutoNum type="arabicPeriod"/>
            </a:pPr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일회용품 사용을 최소화한다</a:t>
            </a:r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.</a:t>
            </a:r>
          </a:p>
          <a:p>
            <a:pPr marL="324000" indent="-324000">
              <a:lnSpc>
                <a:spcPct val="120000"/>
              </a:lnSpc>
              <a:buFont typeface="+mj-lt"/>
              <a:buAutoNum type="arabicPeriod"/>
            </a:pPr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동물을 학대는 투어에 참가하지 않는다</a:t>
            </a:r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.</a:t>
            </a:r>
          </a:p>
          <a:p>
            <a:pPr marL="324000" indent="-324000">
              <a:lnSpc>
                <a:spcPct val="120000"/>
              </a:lnSpc>
              <a:buFont typeface="+mj-lt"/>
              <a:buAutoNum type="arabicPeriod"/>
            </a:pPr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사진 촬영을 할 때는 꼭 허락을 받는다</a:t>
            </a:r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.</a:t>
            </a:r>
          </a:p>
          <a:p>
            <a:pPr marL="324000" indent="-324000">
              <a:lnSpc>
                <a:spcPct val="120000"/>
              </a:lnSpc>
              <a:buFont typeface="+mj-lt"/>
              <a:buAutoNum type="arabicPeriod"/>
            </a:pPr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지역민의 노동력을 혹사시키지 않고 적절한 임금 및 가격을 지급한다</a:t>
            </a:r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.</a:t>
            </a:r>
          </a:p>
          <a:p>
            <a:pPr marL="324000" indent="-324000">
              <a:lnSpc>
                <a:spcPct val="120000"/>
              </a:lnSpc>
              <a:buFont typeface="+mj-lt"/>
              <a:buAutoNum type="arabicPeriod"/>
            </a:pPr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대형 </a:t>
            </a:r>
            <a:r>
              <a:rPr lang="ko-KR" altLang="en-US" sz="1600" dirty="0" err="1" smtClean="0">
                <a:solidFill>
                  <a:srgbClr val="FF0000"/>
                </a:solidFill>
                <a:latin typeface="+mn-ea"/>
              </a:rPr>
              <a:t>마트보다</a:t>
            </a:r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 지역 산물 판매처를 이용한다</a:t>
            </a:r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.</a:t>
            </a:r>
          </a:p>
          <a:p>
            <a:pPr marL="324000" indent="-324000">
              <a:lnSpc>
                <a:spcPct val="120000"/>
              </a:lnSpc>
              <a:buFont typeface="+mj-lt"/>
              <a:buAutoNum type="arabicPeriod"/>
            </a:pPr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어린이의 노동력을 착취하거나 성 매매 투어에 참가하지 않는다</a:t>
            </a:r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222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12"/>
          <p:cNvGrpSpPr/>
          <p:nvPr/>
        </p:nvGrpSpPr>
        <p:grpSpPr>
          <a:xfrm>
            <a:off x="-8040" y="-1506"/>
            <a:ext cx="9144000" cy="1106224"/>
            <a:chOff x="-8040" y="-1506"/>
            <a:chExt cx="9144000" cy="1106224"/>
          </a:xfrm>
        </p:grpSpPr>
        <p:grpSp>
          <p:nvGrpSpPr>
            <p:cNvPr id="11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14" name="그림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6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6B6BB5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6B6BB5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2" name="직사각형 11"/>
            <p:cNvSpPr/>
            <p:nvPr/>
          </p:nvSpPr>
          <p:spPr>
            <a:xfrm>
              <a:off x="1313646" y="103847"/>
              <a:ext cx="705678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700" b="1" spc="-100" dirty="0" smtClean="0">
                  <a:latin typeface="나눔고딕 ExtraBold" pitchFamily="50" charset="-127"/>
                  <a:ea typeface="나눔고딕 ExtraBold" pitchFamily="50" charset="-127"/>
                </a:rPr>
                <a:t>‘</a:t>
              </a:r>
              <a:r>
                <a:rPr lang="ko-KR" altLang="en-US" sz="2700" b="1" spc="-100" dirty="0" err="1" smtClean="0">
                  <a:latin typeface="나눔고딕 ExtraBold" pitchFamily="50" charset="-127"/>
                  <a:ea typeface="나눔고딕 ExtraBold" pitchFamily="50" charset="-127"/>
                </a:rPr>
                <a:t>부르키니</a:t>
              </a:r>
              <a:r>
                <a:rPr lang="en-US" altLang="ko-KR" sz="2700" b="1" spc="-100" dirty="0" smtClean="0">
                  <a:latin typeface="나눔고딕 ExtraBold" pitchFamily="50" charset="-127"/>
                  <a:ea typeface="나눔고딕 ExtraBold" pitchFamily="50" charset="-127"/>
                </a:rPr>
                <a:t>’</a:t>
              </a:r>
              <a:r>
                <a:rPr lang="ko-KR" altLang="en-US" sz="2700" b="1" spc="-100" dirty="0" smtClean="0">
                  <a:latin typeface="나눔고딕 ExtraBold" pitchFamily="50" charset="-127"/>
                  <a:ea typeface="나눔고딕 ExtraBold" pitchFamily="50" charset="-127"/>
                </a:rPr>
                <a:t>는 왜 논쟁의 대상이 되고 있을까</a:t>
              </a:r>
              <a:r>
                <a:rPr lang="en-US" altLang="ko-KR" sz="2700" b="1" spc="-100" dirty="0" smtClean="0">
                  <a:latin typeface="나눔고딕 ExtraBold" pitchFamily="50" charset="-127"/>
                  <a:ea typeface="나눔고딕 ExtraBold" pitchFamily="50" charset="-127"/>
                </a:rPr>
                <a:t>?</a:t>
              </a:r>
              <a:endParaRPr lang="en-US" altLang="ko-KR" sz="2700" b="1" spc="-1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668344" y="3022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247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467544" y="1268760"/>
            <a:ext cx="8280920" cy="4896544"/>
            <a:chOff x="467544" y="1124744"/>
            <a:chExt cx="8280920" cy="4896544"/>
          </a:xfrm>
        </p:grpSpPr>
        <p:sp>
          <p:nvSpPr>
            <p:cNvPr id="23" name="대각선 방향의 모서리가 둥근 사각형 22"/>
            <p:cNvSpPr/>
            <p:nvPr/>
          </p:nvSpPr>
          <p:spPr>
            <a:xfrm flipH="1">
              <a:off x="467544" y="1772816"/>
              <a:ext cx="8280920" cy="4248472"/>
            </a:xfrm>
            <a:prstGeom prst="round2DiagRect">
              <a:avLst>
                <a:gd name="adj1" fmla="val 10176"/>
                <a:gd name="adj2" fmla="val 0"/>
              </a:avLst>
            </a:prstGeom>
            <a:solidFill>
              <a:srgbClr val="FDEF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80000">
                <a:lnSpc>
                  <a:spcPct val="140000"/>
                </a:lnSpc>
              </a:pPr>
              <a:r>
                <a:rPr lang="ko-KR" altLang="en-US" sz="1600" b="1" spc="-1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유럽의 ‘</a:t>
              </a:r>
              <a:r>
                <a:rPr lang="ko-KR" altLang="en-US" sz="1600" b="1" spc="-100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부르키니</a:t>
              </a:r>
              <a:r>
                <a:rPr lang="ko-KR" altLang="en-US" sz="1600" b="1" spc="-1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’ 논란</a:t>
              </a:r>
            </a:p>
            <a:p>
              <a:pPr marL="2880000">
                <a:lnSpc>
                  <a:spcPct val="140000"/>
                </a:lnSpc>
              </a:pPr>
              <a:r>
                <a:rPr lang="ko-KR" altLang="en-US" sz="1600" spc="-1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lang="ko-KR" altLang="en-US" sz="1600" spc="-100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부르키니란</a:t>
              </a:r>
              <a:r>
                <a:rPr lang="ko-KR" altLang="en-US" sz="1600" spc="-1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‘</a:t>
              </a:r>
              <a:r>
                <a:rPr lang="ko-KR" altLang="en-US" sz="1600" spc="-100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부르카</a:t>
              </a:r>
              <a:r>
                <a:rPr lang="ko-KR" altLang="en-US" sz="1600" spc="-1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’와 ‘비키니’의 합성어로 이슬람 율법에 따라 신체 노출을 꺼리는 이슬람 여성의 물놀이를 위해 만든 옷이다</a:t>
              </a:r>
              <a:r>
                <a:rPr lang="en-US" altLang="ko-KR" sz="1600" spc="-1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. 2016</a:t>
              </a:r>
              <a:r>
                <a:rPr lang="ko-KR" altLang="en-US" sz="1600" spc="-1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년 여름 프랑스 일부 지방은 신체를 대부분 가리는 이슬람 여성의 수영복인 </a:t>
              </a:r>
              <a:r>
                <a:rPr lang="ko-KR" altLang="en-US" sz="1600" spc="-100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부르키니</a:t>
              </a:r>
              <a:r>
                <a:rPr lang="ko-KR" altLang="en-US" sz="1600" spc="-1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착용을 금지했다</a:t>
              </a:r>
              <a:r>
                <a:rPr lang="en-US" altLang="ko-KR" sz="1600" spc="-1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. </a:t>
              </a:r>
              <a:r>
                <a:rPr lang="ko-KR" altLang="en-US" sz="1600" spc="-1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그러자 인권 단체들이 소송을 걸었고</a:t>
              </a:r>
              <a:r>
                <a:rPr lang="en-US" altLang="ko-KR" sz="1600" spc="-1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600" spc="-1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프랑스 최고 행정 재</a:t>
              </a:r>
              <a:endParaRPr lang="en-US" altLang="ko-KR" sz="1600" spc="-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>
                <a:lnSpc>
                  <a:spcPct val="140000"/>
                </a:lnSpc>
              </a:pPr>
              <a:r>
                <a:rPr lang="ko-KR" altLang="en-US" sz="1600" spc="-1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판소는 </a:t>
              </a:r>
              <a:r>
                <a:rPr lang="ko-KR" altLang="en-US" sz="1600" spc="-100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부르키니</a:t>
              </a:r>
              <a:r>
                <a:rPr lang="ko-KR" altLang="en-US" sz="1600" spc="-1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금지 무효화 결정을 내렸다</a:t>
              </a:r>
              <a:r>
                <a:rPr lang="en-US" altLang="ko-KR" sz="1600" spc="-1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. </a:t>
              </a:r>
              <a:r>
                <a:rPr lang="ko-KR" altLang="en-US" sz="1600" spc="-1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법원은 “</a:t>
              </a:r>
              <a:r>
                <a:rPr lang="ko-KR" altLang="en-US" sz="1600" spc="-100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부르키니</a:t>
              </a:r>
              <a:r>
                <a:rPr lang="ko-KR" altLang="en-US" sz="1600" spc="-1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금지는 이동의 자유</a:t>
              </a:r>
              <a:r>
                <a:rPr lang="en-US" altLang="ko-KR" sz="1600" spc="-1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600" spc="-1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양심의 자유</a:t>
              </a:r>
              <a:r>
                <a:rPr lang="en-US" altLang="ko-KR" sz="1600" spc="-1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600" spc="-100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개인권</a:t>
              </a:r>
              <a:r>
                <a:rPr lang="ko-KR" altLang="en-US" sz="1600" spc="-1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등 기본적 자유권을 침해한 것”이라며 “개인의 자유권을 제한하려면 증명된 위험이 있어야 하지만</a:t>
              </a:r>
              <a:r>
                <a:rPr lang="en-US" altLang="ko-KR" sz="1600" spc="-1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600" spc="-100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부르키니는</a:t>
              </a:r>
              <a:r>
                <a:rPr lang="ko-KR" altLang="en-US" sz="1600" spc="-1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그렇지 않다</a:t>
              </a:r>
              <a:r>
                <a:rPr lang="en-US" altLang="ko-KR" sz="1600" spc="-1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.”</a:t>
              </a:r>
              <a:r>
                <a:rPr lang="ko-KR" altLang="en-US" sz="1600" spc="-1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라고 밝혔다</a:t>
              </a:r>
              <a:r>
                <a:rPr lang="en-US" altLang="ko-KR" sz="1600" spc="-1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. </a:t>
              </a:r>
              <a:r>
                <a:rPr lang="ko-KR" altLang="en-US" sz="1600" spc="-1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그러나 프랑스를 비롯한 유럽 곳곳에서는 사회 통합 및 테러 방지</a:t>
              </a:r>
              <a:r>
                <a:rPr lang="en-US" altLang="ko-KR" sz="1600" spc="-1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600" spc="-1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수상 안전</a:t>
              </a:r>
              <a:r>
                <a:rPr lang="en-US" altLang="ko-KR" sz="1600" spc="-1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600" spc="-1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위생 관리 등을 이유로 </a:t>
              </a:r>
              <a:r>
                <a:rPr lang="ko-KR" altLang="en-US" sz="1600" spc="-100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부르키니를</a:t>
              </a:r>
              <a:r>
                <a:rPr lang="ko-KR" altLang="en-US" sz="1600" spc="-1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 공공장소에서 착용하지 못하도록 규제하는 법안을 추진하고 있어 유럽 전역으로 논란이 확산되고 있다</a:t>
              </a:r>
              <a:r>
                <a:rPr lang="en-US" altLang="ko-KR" sz="1600" spc="-1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pPr algn="r">
                <a:lnSpc>
                  <a:spcPct val="140000"/>
                </a:lnSpc>
              </a:pPr>
              <a:r>
                <a:rPr lang="en-US" altLang="ko-KR" sz="1600" spc="-1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- 『</a:t>
              </a:r>
              <a:r>
                <a:rPr lang="ko-KR" altLang="en-US" sz="1600" spc="-100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오마이뉴스</a:t>
              </a:r>
              <a:r>
                <a:rPr lang="en-US" altLang="ko-KR" sz="1600" spc="-1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』, 2016. 8. 29</a:t>
              </a:r>
              <a:endParaRPr lang="ko-KR" altLang="en-US" sz="1600" spc="-1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1560" y="1867976"/>
              <a:ext cx="2820838" cy="1700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4" name="TextBox 23"/>
            <p:cNvSpPr txBox="1"/>
            <p:nvPr/>
          </p:nvSpPr>
          <p:spPr>
            <a:xfrm>
              <a:off x="564952" y="3526408"/>
              <a:ext cx="3240360" cy="3845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tIns="108000" bIns="108000" rtlCol="0">
              <a:spAutoFit/>
            </a:bodyPr>
            <a:lstStyle/>
            <a:p>
              <a:pPr marL="180000" indent="-180000">
                <a:lnSpc>
                  <a:spcPct val="120000"/>
                </a:lnSpc>
              </a:pPr>
              <a:r>
                <a:rPr lang="ko-KR" altLang="en-US" sz="10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▲ </a:t>
              </a:r>
              <a:r>
                <a:rPr lang="en-US" altLang="ko-KR" sz="10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‘</a:t>
              </a:r>
              <a:r>
                <a:rPr lang="ko-KR" altLang="en-US" sz="1000" spc="-1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부르키니</a:t>
              </a:r>
              <a:r>
                <a:rPr lang="en-US" altLang="ko-KR" sz="10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’</a:t>
              </a:r>
              <a:r>
                <a:rPr lang="ko-KR" altLang="en-US" sz="10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를 입은 이슬람 여성들이 해변을 걷고 있다</a:t>
              </a:r>
              <a:r>
                <a:rPr lang="en-US" altLang="ko-KR" sz="10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.</a:t>
              </a:r>
              <a:endParaRPr lang="ko-KR" altLang="en-US" sz="10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7544" y="1124744"/>
              <a:ext cx="1088702" cy="483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81486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-8040" y="-1506"/>
            <a:ext cx="9144000" cy="1106224"/>
            <a:chOff x="-80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14" name="그림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6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6B6BB5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6B6BB5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2" name="직사각형 11"/>
            <p:cNvSpPr/>
            <p:nvPr/>
          </p:nvSpPr>
          <p:spPr>
            <a:xfrm>
              <a:off x="1313646" y="103847"/>
              <a:ext cx="705678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700" b="1" spc="-100" dirty="0" smtClean="0">
                  <a:latin typeface="나눔고딕 ExtraBold" pitchFamily="50" charset="-127"/>
                  <a:ea typeface="나눔고딕 ExtraBold" pitchFamily="50" charset="-127"/>
                </a:rPr>
                <a:t>‘</a:t>
              </a:r>
              <a:r>
                <a:rPr lang="ko-KR" altLang="en-US" sz="2700" b="1" spc="-100" dirty="0" err="1" smtClean="0">
                  <a:latin typeface="나눔고딕 ExtraBold" pitchFamily="50" charset="-127"/>
                  <a:ea typeface="나눔고딕 ExtraBold" pitchFamily="50" charset="-127"/>
                </a:rPr>
                <a:t>부르키니</a:t>
              </a:r>
              <a:r>
                <a:rPr lang="en-US" altLang="ko-KR" sz="2700" b="1" spc="-100" dirty="0" smtClean="0">
                  <a:latin typeface="나눔고딕 ExtraBold" pitchFamily="50" charset="-127"/>
                  <a:ea typeface="나눔고딕 ExtraBold" pitchFamily="50" charset="-127"/>
                </a:rPr>
                <a:t>’</a:t>
              </a:r>
              <a:r>
                <a:rPr lang="ko-KR" altLang="en-US" sz="2700" b="1" spc="-100" dirty="0" smtClean="0">
                  <a:latin typeface="나눔고딕 ExtraBold" pitchFamily="50" charset="-127"/>
                  <a:ea typeface="나눔고딕 ExtraBold" pitchFamily="50" charset="-127"/>
                </a:rPr>
                <a:t>는 왜 논쟁의 대상이 되고 있을까</a:t>
              </a:r>
              <a:r>
                <a:rPr lang="en-US" altLang="ko-KR" sz="2700" b="1" spc="-100" dirty="0" smtClean="0">
                  <a:latin typeface="나눔고딕 ExtraBold" pitchFamily="50" charset="-127"/>
                  <a:ea typeface="나눔고딕 ExtraBold" pitchFamily="50" charset="-127"/>
                </a:rPr>
                <a:t>?</a:t>
              </a:r>
              <a:endParaRPr lang="en-US" altLang="ko-KR" sz="2700" b="1" spc="-1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668344" y="3022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247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268761"/>
            <a:ext cx="1100401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291952" y="1295085"/>
            <a:ext cx="7816552" cy="45140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ko-KR" altLang="en-US" sz="20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위의 자료를 읽고 </a:t>
            </a:r>
            <a:r>
              <a:rPr lang="ko-KR" altLang="en-US" sz="2000" spc="-5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부르키니</a:t>
            </a:r>
            <a:r>
              <a:rPr lang="ko-KR" altLang="en-US" sz="20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착용 논란에 대한 자신의 견해를 논술해 보자</a:t>
            </a:r>
            <a:r>
              <a:rPr lang="en-US" altLang="ko-KR" sz="20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000" spc="-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85488" y="1988840"/>
            <a:ext cx="8424936" cy="45365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25400" dir="5400000" sx="101000" sy="101000" algn="t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200000"/>
              </a:lnSpc>
            </a:pPr>
            <a:r>
              <a:rPr lang="en-US" altLang="ko-KR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_____________________________________________________________________</a:t>
            </a:r>
          </a:p>
          <a:p>
            <a:pPr algn="ctr">
              <a:lnSpc>
                <a:spcPct val="150000"/>
              </a:lnSpc>
            </a:pPr>
            <a:r>
              <a:rPr lang="en-US" altLang="ko-KR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_____________________________________________________________________</a:t>
            </a:r>
            <a:endParaRPr lang="ko-KR" altLang="en-US" u="sng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_____________________________________________________________________</a:t>
            </a:r>
            <a:endParaRPr lang="ko-KR" altLang="en-US" u="sng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_____________________________________________________________________</a:t>
            </a:r>
            <a:endParaRPr lang="ko-KR" altLang="en-US" u="sng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_____________________________________________________________________</a:t>
            </a:r>
            <a:endParaRPr lang="ko-KR" altLang="en-US" u="sng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_____________________________________________________________________</a:t>
            </a:r>
            <a:endParaRPr lang="ko-KR" altLang="en-US" u="sng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_____________________________________________________________________</a:t>
            </a:r>
            <a:endParaRPr lang="ko-KR" altLang="en-US" u="sng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_____________________________________________________________________</a:t>
            </a:r>
          </a:p>
          <a:p>
            <a:pPr algn="ctr">
              <a:lnSpc>
                <a:spcPct val="150000"/>
              </a:lnSpc>
            </a:pPr>
            <a:r>
              <a:rPr lang="en-US" altLang="ko-KR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_____________________________________________________________________</a:t>
            </a:r>
            <a:endParaRPr lang="ko-KR" altLang="en-US" u="sng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_____________________________________________________________________</a:t>
            </a:r>
            <a:endParaRPr lang="ko-KR" altLang="en-US" u="sng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algn="ctr">
              <a:lnSpc>
                <a:spcPct val="150000"/>
              </a:lnSpc>
            </a:pPr>
            <a:endParaRPr lang="ko-KR" altLang="en-US" u="sng" dirty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39552" y="2044105"/>
            <a:ext cx="81369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ko-KR" b="1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b="1" kern="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부르키니</a:t>
            </a:r>
            <a:r>
              <a:rPr lang="ko-KR" altLang="en-US" b="1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찬성 측 의견</a:t>
            </a:r>
            <a:r>
              <a:rPr lang="en-US" altLang="ko-KR" b="1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]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 프랑스 최고 행정 재판소는 </a:t>
            </a:r>
            <a:r>
              <a:rPr lang="ko-KR" altLang="en-US" kern="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부르키니</a:t>
            </a:r>
            <a:r>
              <a:rPr lang="ko-KR" altLang="en-US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착용이 공공질서를 위협한다는 증거가 없으며</a:t>
            </a:r>
            <a:r>
              <a:rPr lang="en-US" altLang="ko-KR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여러 테러 사건으로 </a:t>
            </a:r>
            <a:r>
              <a:rPr lang="ko-KR" altLang="en-US" kern="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무슬림</a:t>
            </a:r>
            <a:r>
              <a:rPr lang="ko-KR" altLang="en-US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문화에 대한 반감은 이해하지만 감정에 의거해 공식적으로 </a:t>
            </a:r>
            <a:r>
              <a:rPr lang="ko-KR" altLang="en-US" kern="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부르키니</a:t>
            </a:r>
            <a:r>
              <a:rPr lang="ko-KR" altLang="en-US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착용마저 금지시키는 것은 잘못된 것이라며 금지 중단 결정을 내린 바가 있다</a:t>
            </a:r>
            <a:r>
              <a:rPr lang="en-US" altLang="ko-KR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뿐만 아니라</a:t>
            </a:r>
            <a:r>
              <a:rPr lang="en-US" altLang="ko-KR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kern="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부르키니를</a:t>
            </a:r>
            <a:r>
              <a:rPr lang="ko-KR" altLang="en-US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금지하는 것은 이슬람 차별을 촉구하는 것으로 비춰지기 때문에 이슬람 극단주의자들의 반감을 불러일으킬 수도 있으며</a:t>
            </a:r>
            <a:r>
              <a:rPr lang="en-US" altLang="ko-KR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이것이 또 다른 테러로 번질 수 있는 우려를 무시할 수 없다</a:t>
            </a:r>
            <a:r>
              <a:rPr lang="en-US" altLang="ko-KR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어떤 종교를 가지든</a:t>
            </a:r>
            <a:r>
              <a:rPr lang="en-US" altLang="ko-KR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자유</a:t>
            </a:r>
            <a:r>
              <a:rPr lang="en-US" altLang="ko-KR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평등과 같은 기본적인 권리는 지켜져야 한다</a:t>
            </a:r>
            <a:r>
              <a:rPr lang="en-US" altLang="ko-KR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kern="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부르키니는</a:t>
            </a:r>
            <a:r>
              <a:rPr lang="ko-KR" altLang="en-US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이슬람 문화의 한 부분일 뿐이기에 이를 금지한다고 해서 이슬람에 대한 반감이 없어지고 극단주의자들의 행동을 해결할 수는 없다</a:t>
            </a:r>
            <a:r>
              <a:rPr lang="en-US" altLang="ko-KR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089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79512" y="4294257"/>
            <a:ext cx="8796855" cy="43088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>
              <a:buFont typeface="+mj-lt"/>
              <a:buAutoNum type="arabicPeriod"/>
            </a:pPr>
            <a:r>
              <a:rPr lang="ko-KR" altLang="en-US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생활 속에서 자주 사용하고 있는 외국산 물건은 어떤 것이 있는지 적어 보자</a:t>
            </a:r>
            <a:r>
              <a:rPr lang="en-US" altLang="ko-KR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1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grpSp>
          <p:nvGrpSpPr>
            <p:cNvPr id="12" name="그룹 11"/>
            <p:cNvGrpSpPr/>
            <p:nvPr/>
          </p:nvGrpSpPr>
          <p:grpSpPr>
            <a:xfrm>
              <a:off x="0" y="0"/>
              <a:ext cx="9144000" cy="1106224"/>
              <a:chOff x="0" y="0"/>
              <a:chExt cx="9144000" cy="1106224"/>
            </a:xfrm>
          </p:grpSpPr>
          <p:pic>
            <p:nvPicPr>
              <p:cNvPr id="18" name="그림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9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28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생각 펼치기</a:t>
                </a:r>
                <a:endParaRPr lang="ko-KR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7668344" y="302598"/>
              <a:ext cx="1296144" cy="37779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50000"/>
                </a:lnSpc>
                <a:defRPr sz="1400" b="1">
                  <a:solidFill>
                    <a:schemeClr val="bg1">
                      <a:lumMod val="50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dirty="0">
                  <a:latin typeface="나눔고딕 ExtraBold" pitchFamily="50" charset="-127"/>
                  <a:ea typeface="나눔고딕 ExtraBold" pitchFamily="50" charset="-127"/>
                </a:rPr>
                <a:t>교과서 </a:t>
              </a:r>
              <a:r>
                <a:rPr lang="en-US" altLang="ko-KR" dirty="0" smtClean="0">
                  <a:latin typeface="나눔고딕 ExtraBold" pitchFamily="50" charset="-127"/>
                  <a:ea typeface="나눔고딕 ExtraBold" pitchFamily="50" charset="-127"/>
                </a:rPr>
                <a:t>240</a:t>
              </a:r>
              <a:r>
                <a:rPr lang="ko-KR" altLang="en-US" dirty="0" smtClean="0"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endParaRPr lang="ko-KR" altLang="en-US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540" y="1412777"/>
            <a:ext cx="8280920" cy="246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모서리가 둥근 직사각형 20"/>
          <p:cNvSpPr/>
          <p:nvPr/>
        </p:nvSpPr>
        <p:spPr>
          <a:xfrm>
            <a:off x="658168" y="4869160"/>
            <a:ext cx="2520280" cy="1584176"/>
          </a:xfrm>
          <a:prstGeom prst="roundRect">
            <a:avLst>
              <a:gd name="adj" fmla="val 4174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모서리가 둥근 직사각형 24"/>
          <p:cNvSpPr/>
          <p:nvPr/>
        </p:nvSpPr>
        <p:spPr>
          <a:xfrm>
            <a:off x="658168" y="4869160"/>
            <a:ext cx="648072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rPr>
              <a:t>식품</a:t>
            </a:r>
            <a:endParaRPr lang="ko-KR" altLang="en-US" sz="1600" dirty="0">
              <a:solidFill>
                <a:schemeClr val="tx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3347864" y="4869160"/>
            <a:ext cx="2520280" cy="1584176"/>
          </a:xfrm>
          <a:prstGeom prst="roundRect">
            <a:avLst>
              <a:gd name="adj" fmla="val 4174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모서리가 둥근 직사각형 26"/>
          <p:cNvSpPr/>
          <p:nvPr/>
        </p:nvSpPr>
        <p:spPr>
          <a:xfrm>
            <a:off x="3347864" y="4869160"/>
            <a:ext cx="648072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rPr>
              <a:t>의복</a:t>
            </a:r>
            <a:endParaRPr lang="ko-KR" altLang="en-US" sz="1600" dirty="0">
              <a:solidFill>
                <a:schemeClr val="tx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6084168" y="4869160"/>
            <a:ext cx="2520280" cy="1584176"/>
          </a:xfrm>
          <a:prstGeom prst="roundRect">
            <a:avLst>
              <a:gd name="adj" fmla="val 4174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6084168" y="4869160"/>
            <a:ext cx="648072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rPr>
              <a:t>기타</a:t>
            </a:r>
            <a:endParaRPr lang="ko-KR" altLang="en-US" sz="1600" dirty="0">
              <a:solidFill>
                <a:schemeClr val="tx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5576" y="5313402"/>
            <a:ext cx="2016224" cy="101566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Font typeface="Arial" pitchFamily="34" charset="0"/>
              <a:buChar char="•"/>
            </a:pP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 필리핀 바나나</a:t>
            </a:r>
            <a:endParaRPr lang="en-US" altLang="ko-KR" sz="1700" spc="-150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ts val="2400"/>
              </a:lnSpc>
              <a:buFont typeface="Arial" pitchFamily="34" charset="0"/>
              <a:buChar char="•"/>
            </a:pP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 뉴질랜드 키위</a:t>
            </a:r>
            <a:endParaRPr lang="en-US" altLang="ko-KR" sz="1700" spc="-150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ts val="2400"/>
              </a:lnSpc>
              <a:buFont typeface="Arial" pitchFamily="34" charset="0"/>
              <a:buChar char="•"/>
            </a:pP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sz="1700" spc="-150" dirty="0" err="1" smtClean="0">
                <a:solidFill>
                  <a:srgbClr val="FF0000"/>
                </a:solidFill>
                <a:latin typeface="+mn-ea"/>
              </a:rPr>
              <a:t>호주산</a:t>
            </a: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 쇠고기</a:t>
            </a:r>
            <a:endParaRPr lang="en-US" altLang="ko-KR" sz="1700" spc="-15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91880" y="5313402"/>
            <a:ext cx="2016224" cy="101566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Font typeface="Arial" pitchFamily="34" charset="0"/>
              <a:buChar char="•"/>
            </a:pP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 나이키 신발</a:t>
            </a:r>
            <a:endParaRPr lang="en-US" altLang="ko-KR" sz="1700" spc="-150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ts val="2400"/>
              </a:lnSpc>
              <a:buFont typeface="Arial" pitchFamily="34" charset="0"/>
              <a:buChar char="•"/>
            </a:pP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sz="1700" spc="-150" dirty="0" err="1" smtClean="0">
                <a:solidFill>
                  <a:srgbClr val="FF0000"/>
                </a:solidFill>
                <a:latin typeface="+mn-ea"/>
              </a:rPr>
              <a:t>리바이스</a:t>
            </a: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 청바지</a:t>
            </a:r>
            <a:endParaRPr lang="en-US" altLang="ko-KR" sz="1700" spc="-150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ts val="2400"/>
              </a:lnSpc>
              <a:buFont typeface="Arial" pitchFamily="34" charset="0"/>
              <a:buChar char="•"/>
            </a:pP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sz="1700" spc="-150" dirty="0" err="1" smtClean="0">
                <a:solidFill>
                  <a:srgbClr val="FF0000"/>
                </a:solidFill>
                <a:latin typeface="+mn-ea"/>
              </a:rPr>
              <a:t>유니클로</a:t>
            </a: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 속옷</a:t>
            </a:r>
            <a:endParaRPr lang="en-US" altLang="ko-KR" sz="1700" spc="-15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28184" y="5313402"/>
            <a:ext cx="2016224" cy="101566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Font typeface="Arial" pitchFamily="34" charset="0"/>
              <a:buChar char="•"/>
            </a:pP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sz="1700" spc="-150" dirty="0" err="1" smtClean="0">
                <a:solidFill>
                  <a:srgbClr val="FF0000"/>
                </a:solidFill>
                <a:latin typeface="+mn-ea"/>
              </a:rPr>
              <a:t>아이폰</a:t>
            </a:r>
            <a:endParaRPr lang="en-US" altLang="ko-KR" sz="1700" spc="-150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ts val="2400"/>
              </a:lnSpc>
              <a:buFont typeface="Arial" pitchFamily="34" charset="0"/>
              <a:buChar char="•"/>
            </a:pP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 하이테크 펜</a:t>
            </a:r>
            <a:endParaRPr lang="en-US" altLang="ko-KR" sz="1700" spc="-150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ts val="2400"/>
              </a:lnSpc>
              <a:buFont typeface="Arial" pitchFamily="34" charset="0"/>
              <a:buChar char="•"/>
            </a:pP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sz="1700" spc="-150" dirty="0" err="1" smtClean="0">
                <a:solidFill>
                  <a:srgbClr val="FF0000"/>
                </a:solidFill>
                <a:latin typeface="+mn-ea"/>
              </a:rPr>
              <a:t>도요타</a:t>
            </a: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 자동차</a:t>
            </a:r>
            <a:endParaRPr lang="en-US" altLang="ko-KR" sz="1700" spc="-150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4078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-8040" y="-1506"/>
            <a:ext cx="9144000" cy="1106224"/>
            <a:chOff x="-80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14" name="그림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6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6B6BB5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6B6BB5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2" name="직사각형 11"/>
            <p:cNvSpPr/>
            <p:nvPr/>
          </p:nvSpPr>
          <p:spPr>
            <a:xfrm>
              <a:off x="1313646" y="103847"/>
              <a:ext cx="705678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700" b="1" spc="-100" dirty="0" smtClean="0">
                  <a:latin typeface="나눔고딕 ExtraBold" pitchFamily="50" charset="-127"/>
                  <a:ea typeface="나눔고딕 ExtraBold" pitchFamily="50" charset="-127"/>
                </a:rPr>
                <a:t>‘</a:t>
              </a:r>
              <a:r>
                <a:rPr lang="ko-KR" altLang="en-US" sz="2700" b="1" spc="-100" dirty="0" err="1" smtClean="0">
                  <a:latin typeface="나눔고딕 ExtraBold" pitchFamily="50" charset="-127"/>
                  <a:ea typeface="나눔고딕 ExtraBold" pitchFamily="50" charset="-127"/>
                </a:rPr>
                <a:t>부르키니</a:t>
              </a:r>
              <a:r>
                <a:rPr lang="en-US" altLang="ko-KR" sz="2700" b="1" spc="-100" dirty="0" smtClean="0">
                  <a:latin typeface="나눔고딕 ExtraBold" pitchFamily="50" charset="-127"/>
                  <a:ea typeface="나눔고딕 ExtraBold" pitchFamily="50" charset="-127"/>
                </a:rPr>
                <a:t>’</a:t>
              </a:r>
              <a:r>
                <a:rPr lang="ko-KR" altLang="en-US" sz="2700" b="1" spc="-100" dirty="0" smtClean="0">
                  <a:latin typeface="나눔고딕 ExtraBold" pitchFamily="50" charset="-127"/>
                  <a:ea typeface="나눔고딕 ExtraBold" pitchFamily="50" charset="-127"/>
                </a:rPr>
                <a:t>는 왜 논쟁의 대상이 되고 있을까</a:t>
              </a:r>
              <a:r>
                <a:rPr lang="en-US" altLang="ko-KR" sz="2700" b="1" spc="-100" dirty="0" smtClean="0">
                  <a:latin typeface="나눔고딕 ExtraBold" pitchFamily="50" charset="-127"/>
                  <a:ea typeface="나눔고딕 ExtraBold" pitchFamily="50" charset="-127"/>
                </a:rPr>
                <a:t>?</a:t>
              </a:r>
              <a:endParaRPr lang="en-US" altLang="ko-KR" sz="2700" b="1" spc="-1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668344" y="3022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247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268761"/>
            <a:ext cx="1100401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291952" y="1295085"/>
            <a:ext cx="7816552" cy="45140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ko-KR" altLang="en-US" sz="20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위의 자료를 읽고 </a:t>
            </a:r>
            <a:r>
              <a:rPr lang="ko-KR" altLang="en-US" sz="2000" spc="-5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부르키니</a:t>
            </a:r>
            <a:r>
              <a:rPr lang="ko-KR" altLang="en-US" sz="20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착용 논란에 대한 자신의 견해를 논술해 보자</a:t>
            </a:r>
            <a:r>
              <a:rPr lang="en-US" altLang="ko-KR" sz="20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000" spc="-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85488" y="1988840"/>
            <a:ext cx="8424936" cy="45365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25400" dir="5400000" sx="101000" sy="101000" algn="t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200000"/>
              </a:lnSpc>
            </a:pPr>
            <a:r>
              <a:rPr lang="en-US" altLang="ko-KR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_____________________________________________________________________</a:t>
            </a:r>
          </a:p>
          <a:p>
            <a:pPr algn="ctr">
              <a:lnSpc>
                <a:spcPct val="150000"/>
              </a:lnSpc>
            </a:pPr>
            <a:r>
              <a:rPr lang="en-US" altLang="ko-KR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_____________________________________________________________________</a:t>
            </a:r>
            <a:endParaRPr lang="ko-KR" altLang="en-US" u="sng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_____________________________________________________________________</a:t>
            </a:r>
            <a:endParaRPr lang="ko-KR" altLang="en-US" u="sng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_____________________________________________________________________</a:t>
            </a:r>
            <a:endParaRPr lang="ko-KR" altLang="en-US" u="sng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_____________________________________________________________________</a:t>
            </a:r>
            <a:endParaRPr lang="ko-KR" altLang="en-US" u="sng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_____________________________________________________________________</a:t>
            </a:r>
            <a:endParaRPr lang="ko-KR" altLang="en-US" u="sng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_____________________________________________________________________</a:t>
            </a:r>
            <a:endParaRPr lang="ko-KR" altLang="en-US" u="sng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_____________________________________________________________________</a:t>
            </a:r>
          </a:p>
          <a:p>
            <a:pPr algn="ctr">
              <a:lnSpc>
                <a:spcPct val="150000"/>
              </a:lnSpc>
            </a:pPr>
            <a:r>
              <a:rPr lang="en-US" altLang="ko-KR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_____________________________________________________________________</a:t>
            </a:r>
            <a:endParaRPr lang="ko-KR" altLang="en-US" u="sng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_____________________________________________________________________</a:t>
            </a:r>
            <a:endParaRPr lang="ko-KR" altLang="en-US" u="sng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algn="ctr">
              <a:lnSpc>
                <a:spcPct val="150000"/>
              </a:lnSpc>
            </a:pPr>
            <a:endParaRPr lang="ko-KR" altLang="en-US" u="sng" dirty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39552" y="2044105"/>
            <a:ext cx="806489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b="1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b="1" kern="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부르키니</a:t>
            </a:r>
            <a:r>
              <a:rPr lang="ko-KR" altLang="en-US" b="1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반대 측 의견</a:t>
            </a:r>
            <a:r>
              <a:rPr lang="en-US" altLang="ko-KR" b="1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]</a:t>
            </a:r>
            <a:endParaRPr lang="ko-KR" altLang="en-US" b="1" kern="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 프랑스는 </a:t>
            </a:r>
            <a:r>
              <a:rPr lang="en-US" altLang="ko-KR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16</a:t>
            </a:r>
            <a:r>
              <a:rPr lang="ko-KR" altLang="en-US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세기 가톨릭교와 개신교의 갈등이 극에 달하며 개신교 신자들 대부분이 독일이나 스위스 등 주변 국가들로 이주한 역사가 있다</a:t>
            </a:r>
            <a:r>
              <a:rPr lang="en-US" altLang="ko-KR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이로 인해 산업 자원이 풍부했음에도 적은 인력으로 산업 혁명을 눈앞에서 놓친 기억이 있는 프랑스는 </a:t>
            </a:r>
            <a:r>
              <a:rPr lang="en-US" altLang="ko-KR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1900</a:t>
            </a:r>
            <a:r>
              <a:rPr lang="ko-KR" altLang="en-US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년대 프랑스 헌법 제</a:t>
            </a:r>
            <a:r>
              <a:rPr lang="en-US" altLang="ko-KR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조 </a:t>
            </a:r>
            <a:r>
              <a:rPr lang="en-US" altLang="ko-KR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항에 종교적 표현을 할 수 없다고 제시해 놓았다</a:t>
            </a:r>
            <a:r>
              <a:rPr lang="en-US" altLang="ko-KR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kern="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무슬림들의</a:t>
            </a:r>
            <a:r>
              <a:rPr lang="ko-KR" altLang="en-US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종교적 표현이라고도 볼 수 있는 </a:t>
            </a:r>
            <a:r>
              <a:rPr lang="ko-KR" altLang="en-US" kern="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부르키니를</a:t>
            </a:r>
            <a:r>
              <a:rPr lang="ko-KR" altLang="en-US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금지하는 것은 프랑스의 입장에서 당연한 것이다</a:t>
            </a:r>
            <a:r>
              <a:rPr lang="en-US" altLang="ko-KR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크리스트교 문화가 강한 유럽 국가에서 </a:t>
            </a:r>
            <a:r>
              <a:rPr lang="ko-KR" altLang="en-US" kern="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무슬림들을</a:t>
            </a:r>
            <a:r>
              <a:rPr lang="ko-KR" altLang="en-US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충분히 존중해주고 이해해주고 있는 상황에서 </a:t>
            </a:r>
            <a:r>
              <a:rPr lang="ko-KR" altLang="en-US" kern="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무슬림들</a:t>
            </a:r>
            <a:r>
              <a:rPr lang="ko-KR" altLang="en-US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또한 자신들이 살고 있는 국가의 문화를 어느 정도는 받아들여야 한다고 생각한다</a:t>
            </a:r>
            <a:r>
              <a:rPr lang="en-US" altLang="ko-KR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en-US" altLang="ko-KR" b="1" kern="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490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79512" y="4312210"/>
            <a:ext cx="8964487" cy="41293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 algn="just">
              <a:lnSpc>
                <a:spcPts val="2500"/>
              </a:lnSpc>
              <a:spcBef>
                <a:spcPts val="600"/>
              </a:spcBef>
              <a:buFont typeface="+mj-lt"/>
              <a:buAutoNum type="arabicPeriod" startAt="2"/>
            </a:pPr>
            <a:r>
              <a:rPr lang="ko-KR" altLang="en-US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외국산 물건의 수가 이전에 비해 많아진 이유는 무엇일까</a:t>
            </a:r>
            <a:r>
              <a:rPr lang="en-US" altLang="ko-KR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1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0"/>
              <a:ext cx="9144000" cy="1106224"/>
              <a:chOff x="0" y="0"/>
              <a:chExt cx="9144000" cy="1106224"/>
            </a:xfrm>
          </p:grpSpPr>
          <p:pic>
            <p:nvPicPr>
              <p:cNvPr id="18" name="그림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9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28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생각 펼치기</a:t>
                </a:r>
                <a:endParaRPr lang="ko-KR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7668344" y="302598"/>
              <a:ext cx="1296144" cy="415498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50000"/>
                </a:lnSpc>
                <a:defRPr sz="1400" b="1">
                  <a:solidFill>
                    <a:schemeClr val="bg1">
                      <a:lumMod val="50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dirty="0">
                  <a:latin typeface="나눔고딕 ExtraBold" pitchFamily="50" charset="-127"/>
                  <a:ea typeface="나눔고딕 ExtraBold" pitchFamily="50" charset="-127"/>
                </a:rPr>
                <a:t>교과서 </a:t>
              </a:r>
              <a:r>
                <a:rPr lang="en-US" altLang="ko-KR" dirty="0" smtClean="0">
                  <a:latin typeface="나눔고딕 ExtraBold" pitchFamily="50" charset="-127"/>
                  <a:ea typeface="나눔고딕 ExtraBold" pitchFamily="50" charset="-127"/>
                </a:rPr>
                <a:t>240</a:t>
              </a:r>
              <a:r>
                <a:rPr lang="ko-KR" altLang="en-US" dirty="0" smtClean="0"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endParaRPr lang="ko-KR" altLang="en-US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83567" y="4797152"/>
            <a:ext cx="7704856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교통과 통신의 발달로 인해 국제 교류가 활발해졌을 뿐만 아니라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,</a:t>
            </a: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 세계 무역 기구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(WTO) </a:t>
            </a: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등의 국제기구가 출현하면서 자유 무역이 확산되었기 때문이다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540" y="1412777"/>
            <a:ext cx="8280920" cy="246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078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35" name="제목 1"/>
            <p:cNvSpPr txBox="1">
              <a:spLocks/>
            </p:cNvSpPr>
            <p:nvPr/>
          </p:nvSpPr>
          <p:spPr>
            <a:xfrm>
              <a:off x="251520" y="34020"/>
              <a:ext cx="7056784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꼭꼭</a:t>
              </a:r>
              <a:r>
                <a:rPr lang="en-US" altLang="ko-KR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! </a:t>
              </a:r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자기 점검</a:t>
              </a:r>
              <a:endPara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57279" y="1713508"/>
            <a:ext cx="8496944" cy="46166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학습 전개 과정을 읽고 체크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en-US" altLang="ko-KR" sz="2400" b="1" dirty="0" smtClean="0">
                <a:solidFill>
                  <a:srgbClr val="FF0000"/>
                </a:solidFill>
                <a:latin typeface="나눔고딕 ExtraBold" pitchFamily="50" charset="-127"/>
                <a:ea typeface="나눔고딕 ExtraBold" pitchFamily="50" charset="-127"/>
              </a:rPr>
              <a:t>V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하면서 단원의 구조를 파악해 보자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68344" y="302598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240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7" name="오각형 36"/>
          <p:cNvSpPr/>
          <p:nvPr/>
        </p:nvSpPr>
        <p:spPr>
          <a:xfrm>
            <a:off x="359872" y="2844070"/>
            <a:ext cx="3060000" cy="885662"/>
          </a:xfrm>
          <a:prstGeom prst="homePlate">
            <a:avLst/>
          </a:prstGeom>
          <a:solidFill>
            <a:srgbClr val="E8F5F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500" spc="-140" dirty="0" smtClean="0">
                <a:solidFill>
                  <a:schemeClr val="tx1"/>
                </a:solidFill>
              </a:rPr>
              <a:t>세계화의 의미와 양상을 파악한다</a:t>
            </a:r>
            <a:r>
              <a:rPr lang="en-US" altLang="ko-KR" sz="1500" spc="-140" dirty="0" smtClean="0">
                <a:solidFill>
                  <a:schemeClr val="tx1"/>
                </a:solidFill>
              </a:rPr>
              <a:t>.</a:t>
            </a:r>
            <a:endParaRPr lang="ko-KR" altLang="en-US" sz="1500" spc="-140" dirty="0">
              <a:solidFill>
                <a:schemeClr val="tx1"/>
              </a:solidFill>
            </a:endParaRPr>
          </a:p>
        </p:txBody>
      </p:sp>
      <p:sp>
        <p:nvSpPr>
          <p:cNvPr id="40" name="갈매기형 수장 39"/>
          <p:cNvSpPr/>
          <p:nvPr/>
        </p:nvSpPr>
        <p:spPr>
          <a:xfrm>
            <a:off x="3082692" y="2844070"/>
            <a:ext cx="3060000" cy="885662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500" spc="-150" dirty="0" smtClean="0">
                <a:solidFill>
                  <a:schemeClr val="tx1"/>
                </a:solidFill>
              </a:rPr>
              <a:t>세계화의 문제점을 인식하고 이를 해결할 수 있는</a:t>
            </a:r>
            <a:endParaRPr lang="en-US" altLang="ko-KR" sz="1500" spc="-15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500" spc="-150" dirty="0" smtClean="0">
                <a:solidFill>
                  <a:schemeClr val="tx1"/>
                </a:solidFill>
              </a:rPr>
              <a:t>방안을 제시한다</a:t>
            </a:r>
            <a:r>
              <a:rPr lang="en-US" altLang="ko-KR" sz="1500" spc="-150" dirty="0" smtClean="0">
                <a:solidFill>
                  <a:schemeClr val="tx1"/>
                </a:solidFill>
              </a:rPr>
              <a:t>.</a:t>
            </a:r>
            <a:endParaRPr lang="ko-KR" altLang="en-US" sz="1500" spc="-150" dirty="0">
              <a:solidFill>
                <a:schemeClr val="tx1"/>
              </a:solidFill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5796135" y="2844070"/>
            <a:ext cx="3060000" cy="885662"/>
            <a:chOff x="6660232" y="2831370"/>
            <a:chExt cx="2016224" cy="885662"/>
          </a:xfrm>
          <a:solidFill>
            <a:srgbClr val="C5E3ED"/>
          </a:solidFill>
        </p:grpSpPr>
        <p:sp>
          <p:nvSpPr>
            <p:cNvPr id="46" name="갈매기형 수장 45"/>
            <p:cNvSpPr/>
            <p:nvPr/>
          </p:nvSpPr>
          <p:spPr>
            <a:xfrm>
              <a:off x="6660232" y="2831371"/>
              <a:ext cx="1080120" cy="88566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6944908" y="2831370"/>
              <a:ext cx="1731548" cy="8855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0" rtlCol="0" anchor="ctr"/>
            <a:lstStyle/>
            <a:p>
              <a:r>
                <a:rPr lang="en-US" altLang="ko-KR" sz="1500" spc="-150" dirty="0" smtClean="0">
                  <a:solidFill>
                    <a:schemeClr val="tx1"/>
                  </a:solidFill>
                </a:rPr>
                <a:t>246</a:t>
              </a:r>
              <a:r>
                <a:rPr lang="ko-KR" altLang="en-US" sz="1500" spc="-150" dirty="0" smtClean="0">
                  <a:solidFill>
                    <a:schemeClr val="tx1"/>
                  </a:solidFill>
                </a:rPr>
                <a:t>쪽에서 학습 결과를 평가한다</a:t>
              </a:r>
              <a:r>
                <a:rPr lang="en-US" altLang="ko-KR" sz="1500" spc="-150" dirty="0" smtClean="0">
                  <a:solidFill>
                    <a:schemeClr val="tx1"/>
                  </a:solidFill>
                </a:rPr>
                <a:t>.</a:t>
              </a:r>
              <a:endParaRPr lang="ko-KR" altLang="en-US" sz="1500" spc="-150" dirty="0">
                <a:solidFill>
                  <a:schemeClr val="tx1"/>
                </a:solidFill>
              </a:endParaRPr>
            </a:p>
          </p:txBody>
        </p:sp>
      </p:grpSp>
      <p:sp>
        <p:nvSpPr>
          <p:cNvPr id="38" name="직사각형 37"/>
          <p:cNvSpPr/>
          <p:nvPr/>
        </p:nvSpPr>
        <p:spPr>
          <a:xfrm>
            <a:off x="2526973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5263277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8388424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31" name="육각형 30"/>
          <p:cNvSpPr/>
          <p:nvPr/>
        </p:nvSpPr>
        <p:spPr>
          <a:xfrm>
            <a:off x="251520" y="1857524"/>
            <a:ext cx="198000" cy="180000"/>
          </a:xfrm>
          <a:prstGeom prst="hexagon">
            <a:avLst/>
          </a:prstGeom>
          <a:solidFill>
            <a:schemeClr val="bg1"/>
          </a:solidFill>
          <a:ln w="53975">
            <a:solidFill>
              <a:srgbClr val="A0D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8" name="그룹 47"/>
          <p:cNvGrpSpPr/>
          <p:nvPr/>
        </p:nvGrpSpPr>
        <p:grpSpPr>
          <a:xfrm>
            <a:off x="251520" y="4248144"/>
            <a:ext cx="7980864" cy="461665"/>
            <a:chOff x="341552" y="4235444"/>
            <a:chExt cx="7980864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553936" y="4235444"/>
              <a:ext cx="7768480" cy="461665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학습 전개 과정을</a:t>
              </a:r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</a:t>
              </a:r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바탕으로 나의 목표를 세워 보자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.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2" name="육각형 31"/>
            <p:cNvSpPr/>
            <p:nvPr/>
          </p:nvSpPr>
          <p:spPr>
            <a:xfrm>
              <a:off x="341552" y="4376276"/>
              <a:ext cx="198000" cy="180000"/>
            </a:xfrm>
            <a:prstGeom prst="hexagon">
              <a:avLst/>
            </a:prstGeom>
            <a:solidFill>
              <a:schemeClr val="bg1"/>
            </a:solidFill>
            <a:ln w="53975">
              <a:solidFill>
                <a:srgbClr val="A0D7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5916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760116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6F6B85"/>
                </a:solidFill>
                <a:latin typeface="나눔고딕 ExtraBold" pitchFamily="50" charset="-127"/>
                <a:ea typeface="나눔고딕 ExtraBold" pitchFamily="50" charset="-127"/>
              </a:rPr>
              <a:t>학습 목표</a:t>
            </a:r>
            <a:endParaRPr lang="ko-KR" altLang="en-US" sz="2500" b="1" dirty="0">
              <a:solidFill>
                <a:srgbClr val="6F6B85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276872"/>
            <a:ext cx="8496944" cy="56342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4200"/>
              </a:lnSpc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세계화의 의미와 양상을 파악하고 이를 설명할 수 있다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ko-KR" altLang="en-US" sz="2400" b="1" spc="-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544" y="4563933"/>
            <a:ext cx="7848872" cy="57496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세계화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지역화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세계 도시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다국적 기업</a:t>
            </a:r>
            <a:endParaRPr lang="en-US" altLang="ko-KR" sz="2400" b="1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4077072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6F6B85"/>
                </a:solidFill>
                <a:latin typeface="나눔고딕 ExtraBold" pitchFamily="50" charset="-127"/>
                <a:ea typeface="나눔고딕 ExtraBold" pitchFamily="50" charset="-127"/>
              </a:rPr>
              <a:t>핵심 개념</a:t>
            </a:r>
            <a:endParaRPr lang="ko-KR" altLang="en-US" sz="2500" b="1" dirty="0">
              <a:solidFill>
                <a:srgbClr val="6F6B85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6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17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19" name="그림 1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20" name="제목 1"/>
                <p:cNvSpPr txBox="1">
                  <a:spLocks/>
                </p:cNvSpPr>
                <p:nvPr/>
              </p:nvSpPr>
              <p:spPr>
                <a:xfrm>
                  <a:off x="251520" y="33896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altLang="ko-KR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01. </a:t>
                  </a:r>
                  <a:r>
                    <a:rPr lang="ko-KR" altLang="en-US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세계화의 의미와 양상</a:t>
                  </a:r>
                  <a:endParaRPr lang="ko-KR" altLang="en-US" sz="2800" b="1" dirty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7668344" y="302200"/>
                <a:ext cx="1296144" cy="415498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241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1" name="직사각형 20"/>
            <p:cNvSpPr/>
            <p:nvPr/>
          </p:nvSpPr>
          <p:spPr>
            <a:xfrm>
              <a:off x="6420818" y="1202878"/>
              <a:ext cx="247535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8-1.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세계화의 양상과 문제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5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971600" y="4293096"/>
            <a:ext cx="6768752" cy="6463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위와 같은 현상이 어떤 변화를 가져왔을지 말해 보자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4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600" y="4937510"/>
            <a:ext cx="7560840" cy="120032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교통의 발달로 시공간적 제약이 약화되어 시간 거리는 단축되고 이동 범위는 더욱 확대되었다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이러한 변화는 예전에는 갈 수 없었던 지역도 갈 수 있게 하면서 생활권을 확대시키고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사람과 물자 간 교류도 증가시키는 데 큰 역할을 하고 있다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grpSp>
        <p:nvGrpSpPr>
          <p:cNvPr id="30" name="그룹 29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2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34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36" name="그림 3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37" name="제목 1"/>
                <p:cNvSpPr txBox="1">
                  <a:spLocks/>
                </p:cNvSpPr>
                <p:nvPr/>
              </p:nvSpPr>
              <p:spPr>
                <a:xfrm>
                  <a:off x="251520" y="33896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altLang="ko-KR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01. </a:t>
                  </a:r>
                  <a:r>
                    <a:rPr lang="ko-KR" altLang="en-US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세계화의 의미와 양상</a:t>
                  </a:r>
                  <a:endParaRPr lang="ko-KR" altLang="en-US" sz="2800" b="1" dirty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7668344" y="302200"/>
                <a:ext cx="1296144" cy="415498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241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33" name="직사각형 32"/>
            <p:cNvSpPr/>
            <p:nvPr/>
          </p:nvSpPr>
          <p:spPr>
            <a:xfrm>
              <a:off x="6420818" y="1202878"/>
              <a:ext cx="247535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8-1.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세계화의 양상과 문제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496" y="4424111"/>
            <a:ext cx="364047" cy="39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5516" y="1484783"/>
            <a:ext cx="8712968" cy="25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701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세계화란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4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16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22" name="그림 21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23" name="제목 1"/>
                <p:cNvSpPr txBox="1">
                  <a:spLocks/>
                </p:cNvSpPr>
                <p:nvPr/>
              </p:nvSpPr>
              <p:spPr>
                <a:xfrm>
                  <a:off x="251520" y="33896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altLang="ko-KR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01. </a:t>
                  </a:r>
                  <a:r>
                    <a:rPr lang="ko-KR" altLang="en-US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세계화의 의미와 양상</a:t>
                  </a:r>
                  <a:endParaRPr lang="ko-KR" altLang="en-US" sz="2800" b="1" dirty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7668344" y="302200"/>
                <a:ext cx="1296144" cy="415498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241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420818" y="1202878"/>
              <a:ext cx="247535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8-1.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세계화의 양상과 문제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3528" y="1822509"/>
            <a:ext cx="8496944" cy="369331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세계화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전 세계가 긴밀하게 상호 의존 하면서 단일한 체계로 통합되어 가는 현상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전 지구적 차원에서 진행되고 있는 현대 사회의 흐름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국가뿐 아니라 지역과 개인에게도 많은 영향을 미침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550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4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23" name="그림 2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24" name="제목 1"/>
                <p:cNvSpPr txBox="1">
                  <a:spLocks/>
                </p:cNvSpPr>
                <p:nvPr/>
              </p:nvSpPr>
              <p:spPr>
                <a:xfrm>
                  <a:off x="251520" y="33896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altLang="ko-KR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01. </a:t>
                  </a:r>
                  <a:r>
                    <a:rPr lang="ko-KR" altLang="en-US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세계화의 의미와 양상</a:t>
                  </a:r>
                  <a:endParaRPr lang="ko-KR" altLang="en-US" sz="2800" b="1" dirty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7668344" y="302200"/>
                <a:ext cx="1296144" cy="415498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242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420818" y="1202878"/>
              <a:ext cx="247535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8-1.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세계화의 양상과 문제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세계화와 지역화는 어떤 관계일까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1822509"/>
            <a:ext cx="8496944" cy="420115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지역화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지역들이 자기 지역의 전통이나 특성을 살려 다른 지역과 차별화된 경쟁력을 갖추기 위해 노력하는 현상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경쟁력을 갖추는 과정에서 지역의 문화가 유지 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·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발전됨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인류의 문화 다양성에 기여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가장 지역적인 것이 가장 세계적인 것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’</a:t>
            </a:r>
          </a:p>
          <a:p>
            <a:pPr marL="180000" lvl="0" indent="-180000">
              <a:lnSpc>
                <a:spcPct val="150000"/>
              </a:lnSpc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  → 지역의 정체성과 경쟁력을 확보하는 밑거름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75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1814</TotalTime>
  <Words>2548</Words>
  <Application>Microsoft Office PowerPoint</Application>
  <PresentationFormat>화면 슬라이드 쇼(4:3)</PresentationFormat>
  <Paragraphs>295</Paragraphs>
  <Slides>30</Slides>
  <Notes>30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1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통합사회</dc:title>
  <dc:creator>user</dc:creator>
  <cp:lastModifiedBy>user</cp:lastModifiedBy>
  <cp:revision>179</cp:revision>
  <dcterms:created xsi:type="dcterms:W3CDTF">2017-01-13T03:10:23Z</dcterms:created>
  <dcterms:modified xsi:type="dcterms:W3CDTF">2018-02-06T06:12:06Z</dcterms:modified>
</cp:coreProperties>
</file>