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4" r:id="rId2"/>
    <p:sldId id="258" r:id="rId3"/>
    <p:sldId id="379" r:id="rId4"/>
    <p:sldId id="259" r:id="rId5"/>
    <p:sldId id="261" r:id="rId6"/>
    <p:sldId id="262" r:id="rId7"/>
    <p:sldId id="263" r:id="rId8"/>
    <p:sldId id="380" r:id="rId9"/>
    <p:sldId id="381" r:id="rId10"/>
    <p:sldId id="378" r:id="rId11"/>
    <p:sldId id="384" r:id="rId12"/>
    <p:sldId id="385" r:id="rId13"/>
    <p:sldId id="366" r:id="rId14"/>
    <p:sldId id="368" r:id="rId15"/>
    <p:sldId id="372" r:id="rId16"/>
    <p:sldId id="377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D"/>
    <a:srgbClr val="EEEEF8"/>
    <a:srgbClr val="DFF3F5"/>
    <a:srgbClr val="E7F9F4"/>
    <a:srgbClr val="F7C9D7"/>
    <a:srgbClr val="FEF3F5"/>
    <a:srgbClr val="D2D2E6"/>
    <a:srgbClr val="A66246"/>
    <a:srgbClr val="F24C4C"/>
    <a:srgbClr val="E0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42" autoAdjust="0"/>
    <p:restoredTop sz="86449" autoAdjust="0"/>
  </p:normalViewPr>
  <p:slideViewPr>
    <p:cSldViewPr>
      <p:cViewPr>
        <p:scale>
          <a:sx n="75" d="100"/>
          <a:sy n="75" d="100"/>
        </p:scale>
        <p:origin x="804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377042" y="2996952"/>
            <a:ext cx="638991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 사회와 문화 다양성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작은 지구촌</a:t>
              </a:r>
              <a:r>
                <a:rPr lang="en-US" altLang="ko-KR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안산 다문화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특구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신문을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effectLst/>
        </p:spPr>
        <p:txBody>
          <a:bodyPr wrap="square" lIns="108000" tIns="72000" rIns="3888000" bIns="72000" rtlCol="0" anchor="t">
            <a:noAutofit/>
          </a:bodyPr>
          <a:lstStyle/>
          <a:p>
            <a:pPr marL="0" lvl="8">
              <a:lnSpc>
                <a:spcPct val="130000"/>
              </a:lnSpc>
            </a:pP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2009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지식 경제부는 경기도 안산의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원곡동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일대를 안산 다문화 마을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특구로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지정했다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본래 안산시는 반월 공단과 시화 공단의 배후 도시로 세워진 계획도시로 많은 근로자가 거주하고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현재 외국인 주민 센터가 위치한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원곡동은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공단을</a:t>
            </a:r>
            <a:endParaRPr lang="en-US" altLang="ko-KR" sz="2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" name="그림 25" descr="P7_4_03_안산 다문화 축제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420285">
            <a:off x="5191711" y="1148416"/>
            <a:ext cx="3718757" cy="216481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sp>
        <p:nvSpPr>
          <p:cNvPr id="29" name="직사각형 28"/>
          <p:cNvSpPr/>
          <p:nvPr/>
        </p:nvSpPr>
        <p:spPr>
          <a:xfrm>
            <a:off x="5148064" y="3501008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안산에서 열린 태국의 전통 축제 ‘</a:t>
            </a:r>
            <a:r>
              <a:rPr lang="ko-KR" altLang="en-US" sz="14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쏭끄란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’</a:t>
            </a:r>
            <a:endParaRPr lang="ko-KR" altLang="en-US" sz="1400" dirty="0"/>
          </a:p>
        </p:txBody>
      </p:sp>
      <p:sp>
        <p:nvSpPr>
          <p:cNvPr id="30" name="직사각형 29"/>
          <p:cNvSpPr/>
          <p:nvPr/>
        </p:nvSpPr>
        <p:spPr>
          <a:xfrm>
            <a:off x="306636" y="3789040"/>
            <a:ext cx="83317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처음 조성했을 때 숙소가 위치했던 곳으로 다세대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·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다가구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건물이 많았다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집값이 싸고 공단에 가까우면서도 교통이 편리한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원곡동에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외국인 근로자들이 몰려들면서 하나의 마을을 형성하게 된 것이다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2000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년대 이후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3D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업종의 인력 부족으로 공단의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20 %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이상이 외국인 근로자들로 채워졌다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이들의 거주지를 중심으로 상권이 형성되면서 각 나라별 음식점과 편의 시설이 자연스럽게 이루어졌다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작은 지구촌</a:t>
              </a:r>
              <a:r>
                <a:rPr lang="en-US" altLang="ko-KR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안산 다문화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특구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신문을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340768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ln>
            <a:solidFill>
              <a:schemeClr val="bg1"/>
            </a:solidFill>
          </a:ln>
          <a:effectLst/>
        </p:spPr>
        <p:txBody>
          <a:bodyPr wrap="square" lIns="108000" tIns="72000" rIns="3888000" bIns="72000" rtlCol="0" anchor="t">
            <a:noAutofit/>
          </a:bodyPr>
          <a:lstStyle/>
          <a:p>
            <a:pPr marL="0" lvl="8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다문화 음식 거리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만남의 광장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다문화 축제 등 다문화 관련 특화 사업이 진행되었다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인도네시아의 라마단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태국의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쏭끄란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설날 축제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과 네팔의 네팔데이 등 각 나라의 다양한 문화를 체험하는 행사가 펼쳐지면서 한국의 다문화 중심지로 자리매김하게 되</a:t>
            </a:r>
            <a:endParaRPr lang="en-US" altLang="ko-KR" sz="54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6" name="그림 25" descr="P7_4_03_안산 다문화 축제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420285">
            <a:off x="5191711" y="1148416"/>
            <a:ext cx="3718757" cy="216481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10000"/>
              </a:prstClr>
            </a:outerShdw>
          </a:effectLst>
        </p:spPr>
      </p:pic>
      <p:sp>
        <p:nvSpPr>
          <p:cNvPr id="29" name="직사각형 28"/>
          <p:cNvSpPr/>
          <p:nvPr/>
        </p:nvSpPr>
        <p:spPr>
          <a:xfrm>
            <a:off x="5148064" y="3501008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안산에서 열린 태국의 전통 축제 ‘</a:t>
            </a:r>
            <a:r>
              <a:rPr lang="ko-KR" altLang="en-US" sz="14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쏭끄란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’</a:t>
            </a:r>
            <a:endParaRPr lang="ko-KR" altLang="en-US" sz="1400" dirty="0"/>
          </a:p>
        </p:txBody>
      </p:sp>
      <p:sp>
        <p:nvSpPr>
          <p:cNvPr id="30" name="직사각형 29"/>
          <p:cNvSpPr/>
          <p:nvPr/>
        </p:nvSpPr>
        <p:spPr>
          <a:xfrm>
            <a:off x="306636" y="3789040"/>
            <a:ext cx="83317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lnSpc>
                <a:spcPct val="130000"/>
              </a:lnSpc>
            </a:pP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이제는 반월이나 시화 공단에 외국인 근로자들이 없으면 공단이 돌아가지 않고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공단이 돌아가지 않으면 안산의 지역 경제 역시 침체될 것이다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외국인 근로자는 일자리를 얻고 안산시는 지역 경제를 위하여 외국인 근로자가 필요하기 때문에 둘은 상호 보완적인 관계에 있다고 할 수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0" lvl="8" algn="r">
              <a:lnSpc>
                <a:spcPct val="130000"/>
              </a:lnSpc>
            </a:pP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 『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세계일보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』, 2016. 6. 22.</a:t>
            </a:r>
            <a:endParaRPr lang="en-US" altLang="ko-KR" sz="54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2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작은 지구촌</a:t>
              </a:r>
              <a:r>
                <a:rPr lang="en-US" altLang="ko-KR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안산 다문화 </a:t>
              </a:r>
              <a:r>
                <a:rPr lang="ko-KR" altLang="en-US" sz="2800" b="1" spc="-15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특구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신문을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520" y="1268760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effectLst/>
        </p:spPr>
        <p:txBody>
          <a:bodyPr wrap="square" lIns="108000" tIns="72000" rIns="3888000" bIns="72000" rtlCol="0" anchor="t">
            <a:noAutofit/>
          </a:bodyPr>
          <a:lstStyle/>
          <a:p>
            <a:pPr marL="0" lvl="8">
              <a:lnSpc>
                <a:spcPct val="130000"/>
              </a:lnSpc>
            </a:pPr>
            <a:endParaRPr lang="en-US" altLang="ko-KR" sz="54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1484784"/>
            <a:ext cx="648072" cy="55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15616" y="1484784"/>
            <a:ext cx="7632848" cy="89255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사회에 외국인이 증가하게 된 배경을 알아보고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외국인 밀집 거주 지역에서 나타나는 문화를 조사해 보자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2420888"/>
            <a:ext cx="7623385" cy="20539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1990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년대 이후 농촌 총각의 결혼 문제 해결을 위해 외국인과의 국제결혼을 추진하고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저임금 업종의 인력난 해결을 위해 외국인 노동자</a:t>
            </a:r>
          </a:p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의 유입을 장려한 결과 외국인이 크게 증가하였다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최근에는 유학이나 다국적 기업 등의 증가가 외국인 증가의 한 요인으로 작용하고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농촌이나</a:t>
            </a:r>
          </a:p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공업 도시 등 외국인 밀집 거주 지역에 가 보면 중국의 조선족 문화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동남아시아 각국의 문화 등을 어렵지 않게 접할 수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pc="-1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4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사회에는 어떤 문제가 나타날 수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822509"/>
            <a:ext cx="8280920" cy="435811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 사회의 부정적 영향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집단 간의 갈등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40000"/>
              </a:lnSpc>
            </a:pP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1)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문화의 차이로 인한 갈등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자문화 중심주의와 다른 집단에 대한 편견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집단 간의 소통 부족에서 비롯함</a:t>
            </a:r>
          </a:p>
          <a:p>
            <a:pPr marL="180000" indent="-180000">
              <a:lnSpc>
                <a:spcPct val="140000"/>
              </a:lnSpc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2)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사회적 희소가치를 둘러싼 갈등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일자리와 같은 사회적 희소가치를 차지기 위한 경쟁의 심화</a:t>
            </a: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소수 집단에 대한 차별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소수 집단의 구성원에게 교육</a:t>
            </a:r>
            <a:r>
              <a:rPr lang="en-US" altLang="ko-KR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취업 등에서 불합리한 대우를 하는 것</a:t>
            </a:r>
            <a:endParaRPr lang="en-US" altLang="ko-KR" sz="24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다문화 사회의 갈등 요인 탐구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23528" y="1247615"/>
            <a:ext cx="4608512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00" dirty="0" smtClean="0"/>
              <a:t>폴란드인이 모여 사는 런던 서쪽의 거리에 “더 이상 폴란드 기생충은 필요 없다</a:t>
            </a:r>
            <a:r>
              <a:rPr lang="en-US" altLang="ko-KR" spc="-100" dirty="0" smtClean="0"/>
              <a:t>.”</a:t>
            </a:r>
            <a:r>
              <a:rPr lang="ko-KR" altLang="en-US" spc="-100" dirty="0" smtClean="0"/>
              <a:t>라는 내용의 전단이 뿌려졌다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최근 영국에서는 이민자들이 일자리를 빼앗고 각종 복지 혜택을 공짜로 누린다고 주장하는 영국인들이 증가하고 있으며</a:t>
            </a:r>
            <a:r>
              <a:rPr lang="en-US" altLang="ko-KR" spc="-100" dirty="0" smtClean="0"/>
              <a:t>, </a:t>
            </a:r>
            <a:r>
              <a:rPr lang="ko-KR" altLang="en-US" spc="-100" dirty="0" smtClean="0"/>
              <a:t>이는 </a:t>
            </a:r>
            <a:r>
              <a:rPr lang="en-US" altLang="ko-KR" spc="-100" dirty="0" smtClean="0"/>
              <a:t>2016</a:t>
            </a:r>
            <a:r>
              <a:rPr lang="ko-KR" altLang="en-US" spc="-100" dirty="0" smtClean="0"/>
              <a:t>년 </a:t>
            </a:r>
            <a:r>
              <a:rPr lang="ko-KR" altLang="en-US" spc="-100" dirty="0" err="1" smtClean="0"/>
              <a:t>브렉시트</a:t>
            </a:r>
            <a:r>
              <a:rPr lang="en-US" altLang="ko-KR" spc="-100" dirty="0" smtClean="0"/>
              <a:t>(</a:t>
            </a:r>
            <a:r>
              <a:rPr lang="en-US" altLang="ko-KR" spc="-100" dirty="0" err="1" smtClean="0"/>
              <a:t>brexit</a:t>
            </a:r>
            <a:r>
              <a:rPr lang="en-US" altLang="ko-KR" spc="-100" dirty="0" smtClean="0"/>
              <a:t>: </a:t>
            </a:r>
            <a:r>
              <a:rPr lang="en-US" altLang="ko-KR" spc="-100" dirty="0" err="1" smtClean="0"/>
              <a:t>british</a:t>
            </a:r>
            <a:r>
              <a:rPr lang="en-US" altLang="ko-KR" spc="-100" dirty="0" smtClean="0"/>
              <a:t> exit), </a:t>
            </a:r>
            <a:r>
              <a:rPr lang="ko-KR" altLang="en-US" spc="-100" dirty="0" smtClean="0"/>
              <a:t>즉 영국의 유럽 연합</a:t>
            </a:r>
            <a:r>
              <a:rPr lang="en-US" altLang="ko-KR" spc="-100" dirty="0" smtClean="0"/>
              <a:t>(EU) </a:t>
            </a:r>
            <a:r>
              <a:rPr lang="ko-KR" altLang="en-US" spc="-100" dirty="0" smtClean="0"/>
              <a:t>탈퇴 여부를 묻는 국민 투표에 큰 영향을 미쳤다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이러한 ‘</a:t>
            </a:r>
            <a:r>
              <a:rPr lang="ko-KR" altLang="en-US" spc="-100" dirty="0" err="1" smtClean="0"/>
              <a:t>제노포비아</a:t>
            </a:r>
            <a:r>
              <a:rPr lang="en-US" altLang="ko-KR" spc="-100" dirty="0" smtClean="0"/>
              <a:t>(xenophobia: </a:t>
            </a:r>
            <a:r>
              <a:rPr lang="ko-KR" altLang="en-US" spc="-100" dirty="0" smtClean="0"/>
              <a:t>외국인 혐오</a:t>
            </a:r>
            <a:r>
              <a:rPr lang="en-US" altLang="ko-KR" spc="-100" dirty="0" smtClean="0"/>
              <a:t>)’ </a:t>
            </a:r>
            <a:r>
              <a:rPr lang="ko-KR" altLang="en-US" spc="-100" dirty="0" smtClean="0"/>
              <a:t>현상은 영국만의 일이 아니다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스위스</a:t>
            </a:r>
            <a:r>
              <a:rPr lang="en-US" altLang="ko-KR" spc="-100" dirty="0" smtClean="0"/>
              <a:t>, </a:t>
            </a:r>
            <a:r>
              <a:rPr lang="ko-KR" altLang="en-US" spc="-100" dirty="0" smtClean="0"/>
              <a:t>프랑스</a:t>
            </a:r>
            <a:r>
              <a:rPr lang="en-US" altLang="ko-KR" spc="-100" dirty="0" smtClean="0"/>
              <a:t>, </a:t>
            </a:r>
            <a:r>
              <a:rPr lang="ko-KR" altLang="en-US" spc="-100" dirty="0" smtClean="0"/>
              <a:t>독일 등 유럽의 많은 국가에서 </a:t>
            </a:r>
            <a:r>
              <a:rPr lang="ko-KR" altLang="en-US" spc="-100" dirty="0" err="1" smtClean="0"/>
              <a:t>반이민자</a:t>
            </a:r>
            <a:r>
              <a:rPr lang="ko-KR" altLang="en-US" spc="-100" dirty="0" smtClean="0"/>
              <a:t> 정서가 나타나고 있다</a:t>
            </a:r>
            <a:r>
              <a:rPr lang="en-US" altLang="ko-KR" spc="-100" dirty="0" smtClean="0"/>
              <a:t>. </a:t>
            </a:r>
            <a:r>
              <a:rPr lang="ko-KR" altLang="en-US" spc="-100" dirty="0" smtClean="0"/>
              <a:t>스위스의 한 정당은 흰 양이 검은 양을 스위스 국기 밖으로 내쫓는 선거 포스터를 만들어 국제 연합</a:t>
            </a:r>
            <a:r>
              <a:rPr lang="en-US" altLang="ko-KR" spc="-100" dirty="0" smtClean="0"/>
              <a:t>(UN)</a:t>
            </a:r>
            <a:r>
              <a:rPr lang="ko-KR" altLang="en-US" spc="-100" dirty="0" smtClean="0"/>
              <a:t>으로부터 비판을 받기도 하였다</a:t>
            </a:r>
            <a:r>
              <a:rPr lang="en-US" altLang="ko-KR" spc="-100" dirty="0" smtClean="0"/>
              <a:t>.</a:t>
            </a:r>
            <a:endParaRPr lang="ko-KR" altLang="en-US" spc="-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68760"/>
            <a:ext cx="3744416" cy="218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6761" y="3573016"/>
            <a:ext cx="178425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6804248" y="5805264"/>
            <a:ext cx="18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◀ 스위스의 인종 차별 포스터</a:t>
            </a:r>
            <a:endParaRPr lang="ko-KR" altLang="en-US" sz="1400" dirty="0"/>
          </a:p>
        </p:txBody>
      </p:sp>
      <p:sp>
        <p:nvSpPr>
          <p:cNvPr id="16" name="직사각형 15"/>
          <p:cNvSpPr/>
          <p:nvPr/>
        </p:nvSpPr>
        <p:spPr>
          <a:xfrm>
            <a:off x="7092280" y="3429000"/>
            <a:ext cx="18722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유럽으로 몰려오는 이민자 행렬을 묘사한 영국 한 정당의 포스터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229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196752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AutoNum type="arabicPeriod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유럽에서 외국인 혐오 현상이 나타나는 이유를 쓰고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그 이유가 정당한지 평가해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27" name="표 26"/>
          <p:cNvGraphicFramePr>
            <a:graphicFrameLocks noGrp="1"/>
          </p:cNvGraphicFramePr>
          <p:nvPr/>
        </p:nvGraphicFramePr>
        <p:xfrm>
          <a:off x="395536" y="2276872"/>
          <a:ext cx="828092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50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외국인 혐오 현상이 나타나는 이유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spc="-100" baseline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정당성 평가</a:t>
                      </a:r>
                      <a:endParaRPr lang="ko-KR" altLang="en-US" sz="2000" spc="-100" baseline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564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endParaRPr lang="ko-KR" altLang="en-US" sz="2000" b="1" spc="-5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spc="-10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95536" y="2842841"/>
            <a:ext cx="4176464" cy="238635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이민자들이 일자리를 빼앗고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국민으로서 공적 부담을 지지 않으면서 각종 복지 혜택을 누린다고 보기 때문이다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180000" indent="-180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외국인에 대한 막연한 적개심이나 두려움이 있기 때문이다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180000" indent="-180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정치인들이 국민의 지지를 얻기 위해 외국인 혐오를 부추기고 있기 때문이다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6600" y="2820992"/>
            <a:ext cx="4129856" cy="34163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외국인을 혐오하는 이유 중 일자리와 복지 혜택의 문제는 불경기로 인해 발생한 것임을 인식해야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경기가 좋을 때에는 저임금 외국인 노동자들의 유입을 장려했었다는 점을 되새겨볼 필요가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 marL="180000" indent="-180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정치인들이 자신들의 정권 창출을 위해 외국인에 대한 막연한 적개심을 이용하고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정치인들의 선동에 대하여 비판적으로 검토할 필요가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1196752"/>
            <a:ext cx="856895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 사회의 갈등을 방지하기 위해 외국인 혐오 성향을 가진 사람을 설득하는 편지를 써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85488" y="2204864"/>
            <a:ext cx="8424936" cy="4320480"/>
          </a:xfrm>
          <a:prstGeom prst="roundRect">
            <a:avLst>
              <a:gd name="adj" fmla="val 2155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명조" pitchFamily="18" charset="-127"/>
                <a:ea typeface="나눔명조" pitchFamily="18" charset="-127"/>
              </a:rPr>
              <a:t>_____________________________________________________________________</a:t>
            </a:r>
            <a:endParaRPr lang="ko-KR" altLang="en-US" u="sng" dirty="0" smtClean="0">
              <a:solidFill>
                <a:schemeClr val="tx1">
                  <a:lumMod val="75000"/>
                  <a:lumOff val="2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9552" y="2260129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언어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문화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피부색이 다르다고 하여 무시와 차별의 대상은 아닙니다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우리나라 사람들도 한때 외국인 노동자들이었습니다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외국인 노동자들도 우리와 같은 인간이며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인간으로서 존엄성을 가지고 있습니다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잘 생각해보면 그들을 혐오해야 할 이유가 없습니다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그들은 </a:t>
            </a:r>
            <a:r>
              <a:rPr lang="ko-KR" altLang="en-US" kern="0" spc="-10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저출산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고령화 사회에서 우리나라의 산업을 유지하는 데 도움을 주는 동반자들입니다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우리나라 사람들이 누려야 할 것을 빼앗는 사람들이 아니라 오히려 우리나라의 경제 </a:t>
            </a:r>
            <a:r>
              <a:rPr lang="ko-KR" altLang="en-US" kern="0" spc="-10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성장애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이바지하는 사람들입니다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또한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그들은 우리나라와 다른 나라를 연결해 줄 수 있는 소중한 연결 고리입니다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수십만 명의 외국인 노동자가 우리나라에서의 생활을 끝내고 모국으로 돌아갑니다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그들이 우리나라에 대해 좋은 기억을 가질 수 있도록 존중하고 배려하는 개방적 태도가 필요합니다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133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614279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2118335"/>
            <a:ext cx="8280920" cy="21792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다문화 사회의 갈등을 방지하기 위한 서로 다른 다문화 정책을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바람직한 다문화 사회의 형성을 위해 문화 다양성을 존중하고 일상생활에서 실천하는 자세를 갖는다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5013176"/>
            <a:ext cx="5904656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용광로 정책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샐러드 볼 정책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다양성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4580030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99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5576" y="4437112"/>
            <a:ext cx="7992888" cy="9417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두 사진에 나타난 현상이 우리 사회에서 확산되는 것에 대한 자신의 생각을 써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5365665"/>
            <a:ext cx="7848872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외국인이 우리나라를 대표하는 국가 대표 선수가 되고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공무원으로서 국가의 공적인 일을 맡는 것이 낯설기는 하지만 공동체의 구성원으로 인정하고 더불어 살아가야 한다고 생각한다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4509120"/>
            <a:ext cx="364047" cy="39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9" y="1340768"/>
            <a:ext cx="4074027" cy="2159584"/>
          </a:xfrm>
          <a:prstGeom prst="roundRect">
            <a:avLst>
              <a:gd name="adj" fmla="val 6082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8389" y="1340768"/>
            <a:ext cx="4342083" cy="2160240"/>
          </a:xfrm>
          <a:prstGeom prst="roundRect">
            <a:avLst>
              <a:gd name="adj" fmla="val 608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179512" y="3501008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귀화 선수들이 포함된 우리나라 국가 대표 선수들이 세계 아이스하키 대회에서 애국가를 부르고 있다</a:t>
            </a:r>
            <a:r>
              <a:rPr lang="en-US" altLang="ko-KR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600" dirty="0"/>
          </a:p>
        </p:txBody>
      </p:sp>
      <p:sp>
        <p:nvSpPr>
          <p:cNvPr id="17" name="직사각형 16"/>
          <p:cNvSpPr/>
          <p:nvPr/>
        </p:nvSpPr>
        <p:spPr>
          <a:xfrm>
            <a:off x="4427984" y="3501008"/>
            <a:ext cx="41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사진 중앙에 있는 </a:t>
            </a:r>
            <a:r>
              <a:rPr lang="ko-KR" altLang="en-US" sz="16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아나벨</a:t>
            </a:r>
            <a:r>
              <a:rPr lang="ko-KR" altLang="en-US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경사는 필리핀에서 귀화한 한국인으로 안산의 외국인 특별 치안 센터에서 경찰로 근무하고 있다</a:t>
            </a:r>
            <a:r>
              <a:rPr lang="en-US" altLang="ko-KR" sz="16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853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정책에는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97031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다문화 정책의 종류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용광로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(melting pot)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정책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다양한 문화를 융합하여 하나의 정체성을 갖는 국가를 만들고자 하는 정책 → 소수 집단에 대한 동화 정책으로 악용될 우려 있음</a:t>
            </a: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샐러드 볼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(salad bowl)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정책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다양한 문화를 최대한 보장함으로써 서로 다른 문화가 각각 정체성을 유지하면서 조화를 이루는 국가를 만들고자 하는 정책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07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79512" y="3861048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중국어와 베트남어 통역 도우미로 병원에서 근무하는 이주 여성들</a:t>
            </a:r>
            <a:endParaRPr lang="ko-KR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05048"/>
            <a:ext cx="3148912" cy="2556000"/>
          </a:xfrm>
          <a:prstGeom prst="roundRect">
            <a:avLst>
              <a:gd name="adj" fmla="val 573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479" y="1305048"/>
            <a:ext cx="2171602" cy="2556000"/>
          </a:xfrm>
          <a:prstGeom prst="roundRect">
            <a:avLst>
              <a:gd name="adj" fmla="val 438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305048"/>
            <a:ext cx="3179905" cy="2556000"/>
          </a:xfrm>
          <a:prstGeom prst="roundRect">
            <a:avLst>
              <a:gd name="adj" fmla="val 424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3347864" y="386104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초등학생 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100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명 중 약 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명은 다문화 학생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(2015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년 기준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ko-KR" altLang="en-US" sz="1400" dirty="0"/>
          </a:p>
        </p:txBody>
      </p:sp>
      <p:sp>
        <p:nvSpPr>
          <p:cNvPr id="20" name="직사각형 19"/>
          <p:cNvSpPr/>
          <p:nvPr/>
        </p:nvSpPr>
        <p:spPr>
          <a:xfrm>
            <a:off x="5652120" y="386104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이슬람 사원에서 </a:t>
            </a:r>
            <a:r>
              <a:rPr lang="ko-KR" altLang="en-US" sz="14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무슬림들이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예배를 올리는 모습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서울 한남동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4509120"/>
            <a:ext cx="8796855" cy="76944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사진은 우리 사회에 존재하는 다문화 사회의 모습이다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 외에 내가 경험한 다문화 사회의 사례를 적어 보자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2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5301208"/>
            <a:ext cx="8136904" cy="105676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이태원에 갔더니 외국인 여행객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이주민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원주민들로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북적였다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다양한 언어로 표기된 간판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40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여 개 국의 음식점이 모여있는 세계 음식 거리 등은 다양한 문화의 공존을 잘 보여주고 있었다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정책에는 어떤 것이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235449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다문화 정책의 지향점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다문화 정책의 지향점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사회 통합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공통의 정체성 형성과 문화 다양성 존중 중 어느 것이 사회 통합에 유리한지 논란이 있음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08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632848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4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2800" b="1" dirty="0" smtClean="0">
                  <a:latin typeface="나눔고딕 ExtraBold" pitchFamily="50" charset="-127"/>
                  <a:ea typeface="나눔고딕 ExtraBold" pitchFamily="50" charset="-127"/>
                </a:rPr>
                <a:t>  </a:t>
              </a:r>
              <a:r>
                <a:rPr lang="ko-KR" altLang="en-US" sz="2500" b="1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오스트레일리아와 캐나다의 다문화 정책 변화</a:t>
              </a:r>
              <a:endParaRPr lang="ko-KR" altLang="en-US" sz="2500" b="1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533042"/>
            <a:ext cx="8640960" cy="4344230"/>
          </a:xfrm>
          <a:prstGeom prst="roundRect">
            <a:avLst>
              <a:gd name="adj" fmla="val 5479"/>
            </a:avLst>
          </a:prstGeom>
          <a:noFill/>
          <a:ln w="28575">
            <a:solidFill>
              <a:srgbClr val="F3A385"/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캐나다와 오스트레일리아는 이민자들의 나라이자 성공한 다문화 사회이다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물론 두 국가에서도 원주민이나 소수 민족의 문화를 부정하고 차별함으로써 심각한 갈등을 겪었던 과거가 있다</a:t>
            </a:r>
            <a:r>
              <a:rPr lang="en-US" altLang="ko-KR" sz="2000" spc="-150" dirty="0" smtClean="0">
                <a:latin typeface="+mn-ea"/>
              </a:rPr>
              <a:t>. 1970</a:t>
            </a:r>
            <a:r>
              <a:rPr lang="ko-KR" altLang="en-US" sz="2000" spc="-150" dirty="0" smtClean="0">
                <a:latin typeface="+mn-ea"/>
              </a:rPr>
              <a:t>년대까지 오스트레일리아는 백인 이민자와 원주민 사이에서 태어난 혼혈아를 원주민 마을로부터 격리하여 백인 가정에서 양육하게 하였으며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캐나다 역시 원주민 자녀를 교회 학교에 강제로 수용하였다</a:t>
            </a:r>
            <a:r>
              <a:rPr lang="en-US" altLang="ko-KR" sz="2000" spc="-150" dirty="0" smtClean="0">
                <a:latin typeface="+mn-ea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ko-KR" altLang="en-US" sz="2000" spc="-150" dirty="0" smtClean="0">
                <a:latin typeface="+mn-ea"/>
              </a:rPr>
              <a:t>그러나 두 국가는 이후 서서히 문화 다양성을 존중하는 정책을 도입하기 시작하였으며</a:t>
            </a:r>
            <a:r>
              <a:rPr lang="en-US" altLang="ko-KR" sz="2000" spc="-150" dirty="0" smtClean="0">
                <a:latin typeface="+mn-ea"/>
              </a:rPr>
              <a:t>, 2008</a:t>
            </a:r>
            <a:r>
              <a:rPr lang="ko-KR" altLang="en-US" sz="2000" spc="-150" dirty="0" smtClean="0">
                <a:latin typeface="+mn-ea"/>
              </a:rPr>
              <a:t>년 오스트레일리아와 캐나다 정부는 과거의 정책에 대하여 공식적으로 원주민들에게 사과하였다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과거에 대한 반성을 바탕으로 두 국가는 다양한 집단의 언어 및 문화를 인정하고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인종이나 민족 등에 따른 차별을 금지함으로써 문화적 다양성과 사회 통합을 추구하고 있다</a:t>
            </a:r>
            <a:r>
              <a:rPr lang="en-US" altLang="ko-KR" sz="2000" spc="-150" dirty="0" smtClean="0">
                <a:latin typeface="+mn-ea"/>
              </a:rPr>
              <a:t>.</a:t>
            </a:r>
            <a:endParaRPr lang="ko-KR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323528" y="1700808"/>
            <a:ext cx="8424936" cy="4032448"/>
            <a:chOff x="323528" y="1700808"/>
            <a:chExt cx="8424936" cy="4032448"/>
          </a:xfrm>
        </p:grpSpPr>
        <p:sp>
          <p:nvSpPr>
            <p:cNvPr id="14" name="직사각형 13"/>
            <p:cNvSpPr/>
            <p:nvPr/>
          </p:nvSpPr>
          <p:spPr>
            <a:xfrm>
              <a:off x="323528" y="1700808"/>
              <a:ext cx="8424936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552" y="1772816"/>
              <a:ext cx="4543425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직사각형 12"/>
            <p:cNvSpPr/>
            <p:nvPr/>
          </p:nvSpPr>
          <p:spPr>
            <a:xfrm>
              <a:off x="5292080" y="3789040"/>
              <a:ext cx="302433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◀ 수용소의 혼혈 원주민 아동들이 백인 가정에서 데려가기를 기다리고 있다</a:t>
              </a:r>
              <a:r>
                <a:rPr lang="en-US" altLang="ko-KR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.(1930</a:t>
              </a:r>
              <a:r>
                <a:rPr lang="ko-KR" altLang="en-US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년 오스트레일리아의 한 신문에 실린 사진</a:t>
              </a:r>
              <a:r>
                <a:rPr lang="en-US" altLang="ko-KR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)</a:t>
              </a:r>
              <a:endParaRPr lang="ko-KR" altLang="en-US" spc="-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04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우리나라는 어떤 다문화 정책을 펴고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45935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초기 다문화 정책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이방인의 적응 중시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결혼 이민자나 이주 노동자에 대한 한국어 교육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우리 민족의 전통문화 전수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경제적 지원 등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초기 다문화 정책에 대한 비판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용광로 정책에 가까워 소수 집단 문화를 한민족 문화에 일방적으로 동화시키려 한다는 비판을 받음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최근 다문화 정책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샐러드 볼 정책을 수용하여 문화 다양성을 강조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차이를 인정하고 공존을 모색할 필요가 있다는 인식 확산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다양성 보호를 위한 법 제정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31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우리나라 다문화 캠페인의 변화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060848"/>
            <a:ext cx="750420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눈물 방울 13"/>
          <p:cNvSpPr/>
          <p:nvPr/>
        </p:nvSpPr>
        <p:spPr>
          <a:xfrm>
            <a:off x="443160" y="1391174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가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899592" y="1412776"/>
            <a:ext cx="5184576" cy="388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2008</a:t>
            </a:r>
            <a:r>
              <a:rPr lang="ko-KR" altLang="en-US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년 어느 기업의 다문화 캠페인 광고</a:t>
            </a:r>
          </a:p>
        </p:txBody>
      </p:sp>
    </p:spTree>
    <p:extLst>
      <p:ext uri="{BB962C8B-B14F-4D97-AF65-F5344CB8AC3E}">
        <p14:creationId xmlns:p14="http://schemas.microsoft.com/office/powerpoint/2010/main" val="1032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우리나라 다문화 캠페인의 변화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그림 8" descr="299쪽 나 광고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988840"/>
            <a:ext cx="8154652" cy="3757016"/>
          </a:xfrm>
          <a:prstGeom prst="rect">
            <a:avLst/>
          </a:prstGeom>
        </p:spPr>
      </p:pic>
      <p:sp>
        <p:nvSpPr>
          <p:cNvPr id="10" name="눈물 방울 9"/>
          <p:cNvSpPr/>
          <p:nvPr/>
        </p:nvSpPr>
        <p:spPr>
          <a:xfrm>
            <a:off x="443160" y="1391174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나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99592" y="1412776"/>
            <a:ext cx="5184576" cy="388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2013</a:t>
            </a:r>
            <a:r>
              <a:rPr lang="ko-KR" altLang="en-US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년 공익 광고 협의회의 다문화 캠페인 광고</a:t>
            </a:r>
          </a:p>
        </p:txBody>
      </p:sp>
    </p:spTree>
    <p:extLst>
      <p:ext uri="{BB962C8B-B14F-4D97-AF65-F5344CB8AC3E}">
        <p14:creationId xmlns:p14="http://schemas.microsoft.com/office/powerpoint/2010/main" val="38307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rPr>
                <a:t>우리나라 다문화 캠페인의 변화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1412776"/>
            <a:ext cx="8568952" cy="47397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AutoNum type="arabicPeriod"/>
            </a:pP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), 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나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의 다문화 캠페인 광고를 비교해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539552" y="2241120"/>
          <a:ext cx="8208912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3276364"/>
                <a:gridCol w="3204356"/>
              </a:tblGrid>
              <a:tr h="864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목적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긍정적인 측면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부정적인 측면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8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3429000" y="476250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눈물 방울 14"/>
          <p:cNvSpPr/>
          <p:nvPr/>
        </p:nvSpPr>
        <p:spPr>
          <a:xfrm>
            <a:off x="6876256" y="1942232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나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눈물 방울 15"/>
          <p:cNvSpPr/>
          <p:nvPr/>
        </p:nvSpPr>
        <p:spPr>
          <a:xfrm>
            <a:off x="3635896" y="1942232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가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365152" y="2348880"/>
            <a:ext cx="31683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이민자나 이민자 자녀의 한국 사회 적응</a:t>
            </a:r>
            <a:endParaRPr lang="en-US" altLang="ko-KR" kern="0" spc="-10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580112" y="2492896"/>
            <a:ext cx="3096344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문화 다양성 보장</a:t>
            </a:r>
            <a:endParaRPr lang="en-US" altLang="ko-KR" kern="0" spc="-10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339752" y="3255268"/>
            <a:ext cx="3168352" cy="724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문화적 동질성을 형성함으로써 사회 통합에 기여할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5554712" y="3115568"/>
            <a:ext cx="3168352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서로 다른 문화의 공존을 통해 역동적인 사회를 형성할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2225452" y="4199880"/>
            <a:ext cx="339707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이민자 집단의 문화를 한민족 문화에 동화시키는 것에 대한 거부감</a:t>
            </a:r>
            <a:r>
              <a:rPr lang="en-US" altLang="ko-KR" kern="0" spc="-1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이로 인한 갈등이 발생할 수 있다</a:t>
            </a:r>
            <a:r>
              <a:rPr lang="en-US" altLang="ko-KR" kern="0" spc="-15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5567412" y="4174480"/>
            <a:ext cx="316835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문화적 차이로 인한 소통 부족 등이 집단 간 갈등을 초래하여 사회 통합을 저해할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440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704856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080000" lvl="0" algn="l">
                <a:spcBef>
                  <a:spcPts val="0"/>
                </a:spcBef>
              </a:pPr>
              <a:r>
                <a:rPr lang="ko-KR" altLang="en-US" sz="2800" b="1" spc="-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 ExtraBold" pitchFamily="50" charset="-127"/>
                  <a:ea typeface="나눔고딕 ExtraBold" pitchFamily="50" charset="-127"/>
                </a:rPr>
                <a:t>문화 차이에 대한 잘못된 이해 태도</a:t>
              </a:r>
            </a:p>
          </p:txBody>
        </p:sp>
      </p:grpSp>
      <p:sp>
        <p:nvSpPr>
          <p:cNvPr id="20" name="제목 1"/>
          <p:cNvSpPr txBox="1">
            <a:spLocks/>
          </p:cNvSpPr>
          <p:nvPr/>
        </p:nvSpPr>
        <p:spPr>
          <a:xfrm>
            <a:off x="2079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1196752"/>
            <a:ext cx="8280920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다문화에 따른 갈등을 방지하기 위한 공익 광고 표어를 만들어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395536" y="2276872"/>
            <a:ext cx="2160240" cy="504056"/>
          </a:xfrm>
          <a:prstGeom prst="roundRect">
            <a:avLst>
              <a:gd name="adj" fmla="val 46062"/>
            </a:avLst>
          </a:prstGeom>
          <a:solidFill>
            <a:schemeClr val="bg1"/>
          </a:solidFill>
          <a:ln w="57150">
            <a:solidFill>
              <a:srgbClr val="FAD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00" dirty="0" smtClean="0">
                <a:solidFill>
                  <a:schemeClr val="tx1"/>
                </a:solidFill>
              </a:rPr>
              <a:t>표어</a:t>
            </a:r>
            <a:endParaRPr lang="ko-KR" altLang="en-US" sz="2000" b="1" spc="-100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3068960"/>
            <a:ext cx="2160240" cy="504056"/>
          </a:xfrm>
          <a:prstGeom prst="roundRect">
            <a:avLst>
              <a:gd name="adj" fmla="val 46062"/>
            </a:avLst>
          </a:prstGeom>
          <a:solidFill>
            <a:schemeClr val="bg1"/>
          </a:solidFill>
          <a:ln w="57150">
            <a:solidFill>
              <a:srgbClr val="FAD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00" dirty="0" smtClean="0">
                <a:solidFill>
                  <a:schemeClr val="tx1"/>
                </a:solidFill>
              </a:rPr>
              <a:t>기대되는 효과</a:t>
            </a:r>
            <a:endParaRPr lang="ko-KR" altLang="en-US" sz="2000" b="1" spc="-100" dirty="0">
              <a:solidFill>
                <a:schemeClr val="tx1"/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735796" y="2276872"/>
            <a:ext cx="5976664" cy="504056"/>
          </a:xfrm>
          <a:prstGeom prst="roundRect">
            <a:avLst>
              <a:gd name="adj" fmla="val 18347"/>
            </a:avLst>
          </a:prstGeom>
          <a:solidFill>
            <a:schemeClr val="bg1"/>
          </a:solidFill>
          <a:ln w="38100">
            <a:solidFill>
              <a:srgbClr val="FAD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spc="-100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771800" y="3068960"/>
            <a:ext cx="5976664" cy="720080"/>
          </a:xfrm>
          <a:prstGeom prst="roundRect">
            <a:avLst>
              <a:gd name="adj" fmla="val 18347"/>
            </a:avLst>
          </a:prstGeom>
          <a:solidFill>
            <a:schemeClr val="bg1"/>
          </a:solidFill>
          <a:ln w="38100">
            <a:solidFill>
              <a:srgbClr val="FAD9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spc="-100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771800" y="2327672"/>
            <a:ext cx="5904656" cy="39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다같이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다르지 않으니까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같으니까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이미 우리니까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2843808" y="3068960"/>
            <a:ext cx="59046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다양한 문화를 가진 공동체 구성원 간의 화합을 강조하고 다문화 가정에 대한 인식을 개선할 수 있음</a:t>
            </a:r>
            <a:endParaRPr lang="en-US" altLang="ko-KR" kern="0" spc="-10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>
            <a:off x="2437160" y="2528900"/>
            <a:ext cx="43200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2437160" y="3320988"/>
            <a:ext cx="43200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6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601216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 다양성을 존중하기 위해 어떤 노력을 해야 할까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5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다문화 사회의 갈등 방지와 문화 다양성</a:t>
                </a:r>
                <a:endParaRPr lang="ko-KR" altLang="en-US" sz="25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59329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상대주의와 관용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상대주의적 태도를 바탕으로 해당 문화가 가지는 의미를 그 사회의 맥락에서 이해하려는 노력 필요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다문화 교육 확대 실시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다양한 문화를 체험할 수 있는 기회 제공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원주민과 이주민이 서로 소통할 수 있는 기회 제공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법과 제도적 지원 확대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이주민들의 권리를 보장하고 </a:t>
            </a:r>
            <a:r>
              <a:rPr lang="ko-KR" altLang="en-US" sz="25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차별받지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않도록 관련법 정비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70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한국인의 다문화 수용성과 향상 방안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520" y="1412776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0" lvl="8">
              <a:lnSpc>
                <a:spcPct val="130000"/>
              </a:lnSpc>
            </a:pPr>
            <a:endParaRPr lang="en-US" altLang="ko-KR" sz="1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통계를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2044" y="2060849"/>
            <a:ext cx="5219913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45024" y="3645024"/>
            <a:ext cx="428169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모서리가 둥근 직사각형 9"/>
          <p:cNvSpPr/>
          <p:nvPr/>
        </p:nvSpPr>
        <p:spPr>
          <a:xfrm>
            <a:off x="467544" y="1628800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187624" y="1556792"/>
            <a:ext cx="5184576" cy="388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다문화 수용성과 관련된 국제 지표의 항목 비교</a:t>
            </a:r>
          </a:p>
        </p:txBody>
      </p:sp>
    </p:spTree>
    <p:extLst>
      <p:ext uri="{BB962C8B-B14F-4D97-AF65-F5344CB8AC3E}">
        <p14:creationId xmlns:p14="http://schemas.microsoft.com/office/powerpoint/2010/main" val="27147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한국인의 다문화 수용성과 향상 방안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520" y="1412776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0" lvl="8">
              <a:lnSpc>
                <a:spcPct val="130000"/>
              </a:lnSpc>
            </a:pPr>
            <a:endParaRPr lang="en-US" altLang="ko-KR" sz="10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통계를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45024" y="3645024"/>
            <a:ext cx="428169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모서리가 둥근 직사각형 9"/>
          <p:cNvSpPr/>
          <p:nvPr/>
        </p:nvSpPr>
        <p:spPr>
          <a:xfrm>
            <a:off x="467544" y="1628800"/>
            <a:ext cx="720080" cy="28803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187624" y="1556792"/>
            <a:ext cx="5184576" cy="388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rPr>
              <a:t>성인의 다문화 교육 횟수와 다문화 수용성 지수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0024" y="2204864"/>
            <a:ext cx="682395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3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79512" y="3861048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중국어와 베트남어 통역 도우미로 병원에서 근무하는 이주 여성들</a:t>
            </a:r>
            <a:endParaRPr lang="ko-KR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05048"/>
            <a:ext cx="3148912" cy="2556000"/>
          </a:xfrm>
          <a:prstGeom prst="roundRect">
            <a:avLst>
              <a:gd name="adj" fmla="val 573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479" y="1305048"/>
            <a:ext cx="2171602" cy="2556000"/>
          </a:xfrm>
          <a:prstGeom prst="roundRect">
            <a:avLst>
              <a:gd name="adj" fmla="val 4386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1305048"/>
            <a:ext cx="3179905" cy="2556000"/>
          </a:xfrm>
          <a:prstGeom prst="roundRect">
            <a:avLst>
              <a:gd name="adj" fmla="val 424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3347864" y="3861048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초등학생 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100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명 중 약 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2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명은 다문화 학생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(2015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년 기준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ko-KR" altLang="en-US" sz="1400" dirty="0"/>
          </a:p>
        </p:txBody>
      </p:sp>
      <p:sp>
        <p:nvSpPr>
          <p:cNvPr id="20" name="직사각형 19"/>
          <p:cNvSpPr/>
          <p:nvPr/>
        </p:nvSpPr>
        <p:spPr>
          <a:xfrm>
            <a:off x="5652120" y="386104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이슬람 사원에서 </a:t>
            </a:r>
            <a:r>
              <a:rPr lang="ko-KR" altLang="en-US" sz="14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무슬림들이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예배를 올리는 모습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(</a:t>
            </a:r>
            <a:r>
              <a:rPr lang="ko-KR" altLang="en-US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서울 한남동</a:t>
            </a:r>
            <a:r>
              <a:rPr lang="en-US" altLang="ko-KR" sz="14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3" y="4510281"/>
            <a:ext cx="8712967" cy="43088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spcBef>
                <a:spcPts val="600"/>
              </a:spcBef>
              <a:buFont typeface="+mj-lt"/>
              <a:buAutoNum type="arabicPeriod" startAt="2"/>
            </a:pPr>
            <a:r>
              <a:rPr lang="ko-KR" altLang="en-US" sz="2200" b="1" spc="-14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사회가 다문화 사회로 변화하면서 기대되는 것과 우려되는 것을 써 보자</a:t>
            </a:r>
            <a:r>
              <a:rPr lang="en-US" altLang="ko-KR" sz="2200" b="1" spc="-14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200" b="1" spc="-14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676" y="5301255"/>
            <a:ext cx="8064895" cy="432000"/>
          </a:xfrm>
          <a:prstGeom prst="roundRect">
            <a:avLst>
              <a:gd name="adj" fmla="val 14297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sp>
        <p:nvSpPr>
          <p:cNvPr id="24" name="모서리가 둥근 직사각형 23"/>
          <p:cNvSpPr/>
          <p:nvPr/>
        </p:nvSpPr>
        <p:spPr>
          <a:xfrm rot="21213734">
            <a:off x="556258" y="5183439"/>
            <a:ext cx="1742999" cy="396000"/>
          </a:xfrm>
          <a:prstGeom prst="roundRect">
            <a:avLst>
              <a:gd name="adj" fmla="val 147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기대되는 것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21879" y="5302996"/>
            <a:ext cx="6120680" cy="4247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외국에 나가지 않아도 다양한 언어를 배울 수 있을 것이다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79" y="6021336"/>
            <a:ext cx="8064895" cy="432000"/>
          </a:xfrm>
          <a:prstGeom prst="roundRect">
            <a:avLst>
              <a:gd name="adj" fmla="val 14297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/>
        </p:spPr>
        <p:txBody>
          <a:bodyPr wrap="square" lIns="108000" rIns="108000" rtlCol="0" anchor="ctr">
            <a:noAutofit/>
          </a:bodyPr>
          <a:lstStyle/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  <a:p>
            <a:pPr algn="just">
              <a:lnSpc>
                <a:spcPct val="150000"/>
              </a:lnSpc>
            </a:pPr>
            <a:endParaRPr lang="en-US" altLang="ko-KR" sz="2800" dirty="0" smtClean="0"/>
          </a:p>
        </p:txBody>
      </p:sp>
      <p:sp>
        <p:nvSpPr>
          <p:cNvPr id="27" name="모서리가 둥근 직사각형 26"/>
          <p:cNvSpPr/>
          <p:nvPr/>
        </p:nvSpPr>
        <p:spPr>
          <a:xfrm rot="21213734">
            <a:off x="592261" y="5903520"/>
            <a:ext cx="1742999" cy="396000"/>
          </a:xfrm>
          <a:prstGeom prst="roundRect">
            <a:avLst>
              <a:gd name="adj" fmla="val 147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tx1"/>
                </a:solidFill>
              </a:rPr>
              <a:t>우려되는 것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57882" y="6021336"/>
            <a:ext cx="5868653" cy="4247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외국 문화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외국인들과의 문화적 충돌이 우려된다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4" name="제목 1"/>
            <p:cNvSpPr txBox="1">
              <a:spLocks/>
            </p:cNvSpPr>
            <p:nvPr/>
          </p:nvSpPr>
          <p:spPr>
            <a:xfrm>
              <a:off x="251520" y="0"/>
              <a:ext cx="813690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40000" algn="l"/>
              <a:r>
                <a:rPr lang="ko-KR" altLang="en-US" sz="2800" b="1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한국인의 다문화 수용성과 향상 방안</a:t>
              </a:r>
              <a:endParaRPr lang="ko-KR" altLang="en-US" sz="28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1520" y="1412776"/>
            <a:ext cx="8640960" cy="5040560"/>
          </a:xfrm>
          <a:prstGeom prst="roundRect">
            <a:avLst>
              <a:gd name="adj" fmla="val 2452"/>
            </a:avLst>
          </a:prstGeom>
          <a:solidFill>
            <a:srgbClr val="FEF5ED"/>
          </a:solidFill>
          <a:effectLst/>
        </p:spPr>
        <p:txBody>
          <a:bodyPr wrap="square" lIns="72000" tIns="72000" rIns="72000" bIns="72000" rtlCol="0" anchor="ctr">
            <a:noAutofit/>
          </a:bodyPr>
          <a:lstStyle/>
          <a:p>
            <a:pPr marL="0" lvl="8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여성 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가족부는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년 한국인의 다문화 수용성 지수」</a:t>
            </a:r>
            <a:r>
              <a:rPr lang="ko-KR" altLang="en-US" sz="2000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조사하여 발표하였다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다문화 수용성 지수는 이질적인 문화에 대한 개방성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이주민과의 교류 의사 등에 관한 질문을 통해 측정한다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조사 결과 청소년은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67.63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점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성인은 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53.95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점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(100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점 만점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으로 과거에 비해 높아졌다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그러나 주요 선진국과 비교하면 여전히 낮은 편이다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을 보면 다른 민족에 대한 배타적인 태도가 여전히 남아 있음을 알 수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0" lvl="8">
              <a:lnSpc>
                <a:spcPct val="130000"/>
              </a:lnSpc>
            </a:pP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한편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조사 결과는 한국인의 다문화 수용성을 향상시키기 위해 지속적인 다문화 교육이 필요함을 시사하고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자료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보면 다문화 교육을 세 번 이상 받은 경우 다문화 수용성 지수가 크게 높아지는 것을 볼 수 있다</a:t>
            </a:r>
            <a:r>
              <a:rPr lang="en-US" altLang="ko-KR" sz="2000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9600" spc="-100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195212" y="35520"/>
            <a:ext cx="142446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통계를 통해 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24787C"/>
                </a:solidFill>
                <a:latin typeface="나눔고딕 ExtraBold" pitchFamily="50" charset="-127"/>
                <a:ea typeface="나눔고딕 ExtraBold" pitchFamily="50" charset="-127"/>
              </a:rPr>
              <a:t>보는 사회</a:t>
            </a:r>
            <a:endParaRPr lang="en-US" altLang="ko-KR" sz="2000" b="1" spc="-150" dirty="0" smtClean="0">
              <a:solidFill>
                <a:srgbClr val="2478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005064" y="1556792"/>
            <a:ext cx="2664296" cy="209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45024" y="3645024"/>
            <a:ext cx="428169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5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다문화 사회의 사회 통합 방안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D397B1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rgbClr val="9A2AA6"/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rgbClr val="9A2AA6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179512" y="1988840"/>
            <a:ext cx="4320480" cy="3240360"/>
            <a:chOff x="395536" y="2204864"/>
            <a:chExt cx="4320480" cy="3312882"/>
          </a:xfrm>
        </p:grpSpPr>
        <p:sp>
          <p:nvSpPr>
            <p:cNvPr id="27" name="모서리가 둥근 직사각형 26"/>
            <p:cNvSpPr/>
            <p:nvPr/>
          </p:nvSpPr>
          <p:spPr>
            <a:xfrm rot="21540000" flipH="1">
              <a:off x="436961" y="2205378"/>
              <a:ext cx="4244930" cy="3312368"/>
            </a:xfrm>
            <a:prstGeom prst="roundRect">
              <a:avLst>
                <a:gd name="adj" fmla="val 401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lnSpc>
                  <a:spcPct val="130000"/>
                </a:lnSpc>
              </a:pPr>
              <a:endParaRPr lang="ko-KR" altLang="en-US" spc="-100" dirty="0">
                <a:solidFill>
                  <a:schemeClr val="tx1"/>
                </a:solidFill>
              </a:endParaRPr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395536" y="2204864"/>
              <a:ext cx="4320480" cy="3312368"/>
            </a:xfrm>
            <a:prstGeom prst="roundRect">
              <a:avLst>
                <a:gd name="adj" fmla="val 4015"/>
              </a:avLst>
            </a:pr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lnSpc>
                  <a:spcPct val="130000"/>
                </a:lnSpc>
              </a:pPr>
              <a:r>
                <a:rPr lang="ko-KR" altLang="en-US" spc="-100" dirty="0" smtClean="0">
                  <a:solidFill>
                    <a:schemeClr val="tx1"/>
                  </a:solidFill>
                </a:rPr>
                <a:t>다문화 사회에서 언어와 같은 문화의 차이는 소통의 부재에 따른 갈등을 초래할 수 있으므로 원활한 소통을 위한 공통의 문화 형성이 필요하다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pc="-100" dirty="0" smtClean="0">
                  <a:solidFill>
                    <a:schemeClr val="tx1"/>
                  </a:solidFill>
                </a:rPr>
                <a:t>그리고 공통의 문화를 형성하기 위해서는 현실적으로 주류 문화가 중심이 될 수밖에 없다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pc="-100" dirty="0" smtClean="0">
                  <a:solidFill>
                    <a:schemeClr val="tx1"/>
                  </a:solidFill>
                </a:rPr>
                <a:t>따라서 이주민에 대한 한국 문화 교육이 다문화로 인한 갈등 방지의 첫걸음이라고 할 수 있다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.</a:t>
              </a:r>
              <a:endParaRPr lang="ko-KR" altLang="en-US" spc="-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4716016" y="1988840"/>
            <a:ext cx="4176464" cy="3240360"/>
            <a:chOff x="395536" y="2204864"/>
            <a:chExt cx="4320480" cy="3312882"/>
          </a:xfrm>
        </p:grpSpPr>
        <p:sp>
          <p:nvSpPr>
            <p:cNvPr id="40" name="모서리가 둥근 직사각형 39"/>
            <p:cNvSpPr/>
            <p:nvPr/>
          </p:nvSpPr>
          <p:spPr>
            <a:xfrm rot="21540000" flipH="1">
              <a:off x="436961" y="2205378"/>
              <a:ext cx="4244930" cy="3312368"/>
            </a:xfrm>
            <a:prstGeom prst="roundRect">
              <a:avLst>
                <a:gd name="adj" fmla="val 401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lnSpc>
                  <a:spcPct val="130000"/>
                </a:lnSpc>
              </a:pPr>
              <a:endParaRPr lang="ko-KR" altLang="en-US" spc="-100" dirty="0">
                <a:solidFill>
                  <a:schemeClr val="tx1"/>
                </a:solidFill>
              </a:endParaRP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395536" y="2204864"/>
              <a:ext cx="4320480" cy="3312368"/>
            </a:xfrm>
            <a:prstGeom prst="roundRect">
              <a:avLst>
                <a:gd name="adj" fmla="val 4015"/>
              </a:avLst>
            </a:prstGeom>
            <a:solidFill>
              <a:schemeClr val="bg1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lnSpc>
                  <a:spcPct val="130000"/>
                </a:lnSpc>
              </a:pPr>
              <a:r>
                <a:rPr lang="ko-KR" altLang="en-US" spc="-100" dirty="0" smtClean="0">
                  <a:solidFill>
                    <a:schemeClr val="tx1"/>
                  </a:solidFill>
                </a:rPr>
                <a:t>다문화주의는 다양한 민족의 고유한 문화를 동등하게 포용함으로써 다양성의 균형과 조화를 통해 사회 통합을 추구하는 것을 말한다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. </a:t>
              </a:r>
              <a:r>
                <a:rPr lang="ko-KR" altLang="en-US" spc="-100" dirty="0" smtClean="0">
                  <a:solidFill>
                    <a:schemeClr val="tx1"/>
                  </a:solidFill>
                </a:rPr>
                <a:t>만약 문화 다양성을 인정하지 않으면 그 사회는 민족 갈등으로 경쟁력을 잃게 될 것이며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, </a:t>
              </a:r>
              <a:r>
                <a:rPr lang="ko-KR" altLang="en-US" spc="-100" dirty="0" smtClean="0">
                  <a:solidFill>
                    <a:schemeClr val="tx1"/>
                  </a:solidFill>
                </a:rPr>
                <a:t>주류 집단으로부터 소외되거나 억압받는 집단이 생겨 진정한 사회 통합을 기대할 수 없다</a:t>
              </a:r>
              <a:r>
                <a:rPr lang="en-US" altLang="ko-KR" spc="-100" dirty="0" smtClean="0">
                  <a:solidFill>
                    <a:schemeClr val="tx1"/>
                  </a:solidFill>
                </a:rPr>
                <a:t>.</a:t>
              </a:r>
              <a:endParaRPr lang="ko-KR" altLang="en-US" spc="-1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눈물 방울 34"/>
          <p:cNvSpPr/>
          <p:nvPr/>
        </p:nvSpPr>
        <p:spPr>
          <a:xfrm>
            <a:off x="6588224" y="1808820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나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6" name="눈물 방울 35"/>
          <p:cNvSpPr/>
          <p:nvPr/>
        </p:nvSpPr>
        <p:spPr>
          <a:xfrm>
            <a:off x="2123728" y="1808820"/>
            <a:ext cx="432048" cy="432048"/>
          </a:xfrm>
          <a:prstGeom prst="teardrop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가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8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다문화 사회의 사회 통합 방안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D397B1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rgbClr val="9A2AA6"/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rgbClr val="9A2AA6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1867858"/>
            <a:ext cx="831743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 사회에서 사회 통합을 실현하기 위한 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가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의 입장과 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나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의 입장을 비교해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01350"/>
            <a:ext cx="1224136" cy="54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모서리가 둥근 직사각형 21"/>
          <p:cNvSpPr/>
          <p:nvPr/>
        </p:nvSpPr>
        <p:spPr>
          <a:xfrm>
            <a:off x="395536" y="2996952"/>
            <a:ext cx="8424936" cy="12961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ko-KR" altLang="en-US" spc="-100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95536" y="4581128"/>
            <a:ext cx="8424936" cy="12961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ko-KR" altLang="en-US" spc="-100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95536" y="2996952"/>
            <a:ext cx="1728192" cy="1296144"/>
          </a:xfrm>
          <a:prstGeom prst="roundRect">
            <a:avLst>
              <a:gd name="adj" fmla="val 50000"/>
            </a:avLst>
          </a:prstGeom>
          <a:solidFill>
            <a:srgbClr val="FAD9D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ko-KR" b="1" spc="-1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100" dirty="0" smtClean="0">
                <a:solidFill>
                  <a:schemeClr val="tx1"/>
                </a:solidFill>
              </a:rPr>
              <a:t>가</a:t>
            </a:r>
            <a:r>
              <a:rPr lang="en-US" altLang="ko-KR" b="1" spc="-100" dirty="0" smtClean="0">
                <a:solidFill>
                  <a:schemeClr val="tx1"/>
                </a:solidFill>
              </a:rPr>
              <a:t>)</a:t>
            </a:r>
            <a:r>
              <a:rPr lang="ko-KR" altLang="en-US" b="1" spc="-100" dirty="0" smtClean="0">
                <a:solidFill>
                  <a:schemeClr val="tx1"/>
                </a:solidFill>
              </a:rPr>
              <a:t>의 입장</a:t>
            </a:r>
            <a:endParaRPr lang="ko-KR" altLang="en-US" b="1" spc="-100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395536" y="4581128"/>
            <a:ext cx="1728192" cy="1296144"/>
          </a:xfrm>
          <a:prstGeom prst="roundRect">
            <a:avLst>
              <a:gd name="adj" fmla="val 50000"/>
            </a:avLst>
          </a:prstGeom>
          <a:solidFill>
            <a:srgbClr val="FAD9D6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ko-KR" b="1" spc="-100" dirty="0" smtClean="0">
                <a:solidFill>
                  <a:schemeClr val="tx1"/>
                </a:solidFill>
              </a:rPr>
              <a:t>(</a:t>
            </a:r>
            <a:r>
              <a:rPr lang="ko-KR" altLang="en-US" b="1" spc="-100" dirty="0" smtClean="0">
                <a:solidFill>
                  <a:schemeClr val="tx1"/>
                </a:solidFill>
              </a:rPr>
              <a:t>나</a:t>
            </a:r>
            <a:r>
              <a:rPr lang="en-US" altLang="ko-KR" b="1" spc="-100" dirty="0" smtClean="0">
                <a:solidFill>
                  <a:schemeClr val="tx1"/>
                </a:solidFill>
              </a:rPr>
              <a:t>)</a:t>
            </a:r>
            <a:r>
              <a:rPr lang="ko-KR" altLang="en-US" b="1" spc="-100" dirty="0" smtClean="0">
                <a:solidFill>
                  <a:schemeClr val="tx1"/>
                </a:solidFill>
              </a:rPr>
              <a:t>의 입장</a:t>
            </a:r>
            <a:endParaRPr lang="ko-KR" altLang="en-US" b="1" spc="-100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098676" y="2996952"/>
            <a:ext cx="6408712" cy="128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가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주류 문화를 중심으로 한 사회 통합을 강조한다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한국 문화 교육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한국어 교육의 강조는 이러한 입장에 기초한 것이다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이는 주류 문화로의 동화를 강조하여 문화 다양성 측면에서는 부정적</a:t>
            </a:r>
          </a:p>
          <a:p>
            <a:pPr lvl="0">
              <a:lnSpc>
                <a:spcPct val="11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 영향을 가져올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123728" y="4690714"/>
            <a:ext cx="655272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나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는 다양한 문화의 존중과 조화를 통해 사회 통합을 실현하려는 다문화주의 입장이다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여러 문화의 가치를 동등하게 인정하므로 문화 다양성을 유지하는 데 기여할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5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다문화 사회의 사회 통합 방안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D397B1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rgbClr val="9A2AA6"/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rgbClr val="9A2AA6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1867858"/>
            <a:ext cx="831743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아래 순서에 따라 </a:t>
            </a:r>
            <a:r>
              <a:rPr lang="ko-KR" altLang="en-US" sz="24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활동을 수행하고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모둠별로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다문화 사회의 사회 통합 방안을 제시해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33880"/>
            <a:ext cx="1152128" cy="51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그룹 34"/>
          <p:cNvGrpSpPr/>
          <p:nvPr/>
        </p:nvGrpSpPr>
        <p:grpSpPr>
          <a:xfrm>
            <a:off x="251520" y="2996952"/>
            <a:ext cx="8688530" cy="576064"/>
            <a:chOff x="251520" y="2996952"/>
            <a:chExt cx="8688530" cy="57606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2996952"/>
              <a:ext cx="8688530" cy="576064"/>
            </a:xfrm>
            <a:prstGeom prst="roundRect">
              <a:avLst>
                <a:gd name="adj" fmla="val 2874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직사각형 24"/>
            <p:cNvSpPr/>
            <p:nvPr/>
          </p:nvSpPr>
          <p:spPr>
            <a:xfrm>
              <a:off x="536020" y="3100318"/>
              <a:ext cx="81195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pc="-100" dirty="0" err="1" smtClean="0"/>
                <a:t>모둠</a:t>
              </a:r>
              <a:r>
                <a:rPr lang="ko-KR" altLang="en-US" spc="-100" dirty="0" smtClean="0"/>
                <a:t> 내에서 </a:t>
              </a:r>
              <a:r>
                <a:rPr lang="en-US" altLang="ko-KR" spc="-100" dirty="0" smtClean="0"/>
                <a:t>(</a:t>
              </a:r>
              <a:r>
                <a:rPr lang="ko-KR" altLang="en-US" spc="-100" dirty="0" smtClean="0"/>
                <a:t>가</a:t>
              </a:r>
              <a:r>
                <a:rPr lang="en-US" altLang="ko-KR" spc="-100" dirty="0" smtClean="0"/>
                <a:t>) </a:t>
              </a:r>
              <a:r>
                <a:rPr lang="ko-KR" altLang="en-US" spc="-100" dirty="0" smtClean="0"/>
                <a:t>입장을 담당하는 학생들과 </a:t>
              </a:r>
              <a:r>
                <a:rPr lang="en-US" altLang="ko-KR" spc="-100" dirty="0" smtClean="0"/>
                <a:t>(</a:t>
              </a:r>
              <a:r>
                <a:rPr lang="ko-KR" altLang="en-US" spc="-100" dirty="0" smtClean="0"/>
                <a:t>나</a:t>
              </a:r>
              <a:r>
                <a:rPr lang="en-US" altLang="ko-KR" spc="-100" dirty="0" smtClean="0"/>
                <a:t>) </a:t>
              </a:r>
              <a:r>
                <a:rPr lang="ko-KR" altLang="en-US" spc="-100" dirty="0" smtClean="0"/>
                <a:t>입장을 담당하는 학생들을 정한다</a:t>
              </a:r>
              <a:r>
                <a:rPr lang="en-US" altLang="ko-KR" spc="-100" dirty="0" smtClean="0"/>
                <a:t>.</a:t>
              </a:r>
              <a:endParaRPr lang="ko-KR" altLang="en-US" dirty="0"/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251520" y="3754585"/>
            <a:ext cx="8688530" cy="864096"/>
            <a:chOff x="251520" y="3861048"/>
            <a:chExt cx="8688530" cy="864096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3861048"/>
              <a:ext cx="8688530" cy="864096"/>
            </a:xfrm>
            <a:prstGeom prst="roundRect">
              <a:avLst>
                <a:gd name="adj" fmla="val 21495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직사각형 27"/>
            <p:cNvSpPr/>
            <p:nvPr/>
          </p:nvSpPr>
          <p:spPr>
            <a:xfrm>
              <a:off x="536020" y="3964414"/>
              <a:ext cx="82173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pc="-100" dirty="0" smtClean="0"/>
                <a:t>같은 입장을 담당한 학생들끼리 모여 자신들의 입장을 뒷받침하거나 상대방 입장을</a:t>
              </a:r>
            </a:p>
            <a:p>
              <a:pPr algn="ctr"/>
              <a:r>
                <a:rPr lang="ko-KR" altLang="en-US" spc="-100" dirty="0" smtClean="0"/>
                <a:t>반박할 수 있는 논리적 근거나 사례를 토의한다</a:t>
              </a:r>
              <a:r>
                <a:rPr lang="en-US" altLang="ko-KR" spc="-100" dirty="0" smtClean="0"/>
                <a:t>.</a:t>
              </a:r>
              <a:endParaRPr lang="ko-KR" altLang="en-US" dirty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251520" y="4800250"/>
            <a:ext cx="8688530" cy="576064"/>
            <a:chOff x="251520" y="4869160"/>
            <a:chExt cx="8688530" cy="576064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4869160"/>
              <a:ext cx="8688530" cy="576064"/>
            </a:xfrm>
            <a:prstGeom prst="roundRect">
              <a:avLst>
                <a:gd name="adj" fmla="val 2874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직사각형 31"/>
            <p:cNvSpPr/>
            <p:nvPr/>
          </p:nvSpPr>
          <p:spPr>
            <a:xfrm>
              <a:off x="1032149" y="4972526"/>
              <a:ext cx="71272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pc="-100" dirty="0" err="1" smtClean="0"/>
                <a:t>모둠별로</a:t>
              </a:r>
              <a:r>
                <a:rPr lang="ko-KR" altLang="en-US" spc="-100" dirty="0" smtClean="0"/>
                <a:t> 각 입장을 대변하는 학생들이 마주 앉아 역할 토론을 진행한다</a:t>
              </a:r>
              <a:endParaRPr lang="ko-KR" altLang="en-US" dirty="0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55052" y="5557882"/>
            <a:ext cx="8688530" cy="864096"/>
            <a:chOff x="255052" y="5557882"/>
            <a:chExt cx="8688530" cy="864096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052" y="5557882"/>
              <a:ext cx="8688530" cy="864096"/>
            </a:xfrm>
            <a:prstGeom prst="roundRect">
              <a:avLst>
                <a:gd name="adj" fmla="val 21495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직사각형 33"/>
            <p:cNvSpPr/>
            <p:nvPr/>
          </p:nvSpPr>
          <p:spPr>
            <a:xfrm>
              <a:off x="1328229" y="5661248"/>
              <a:ext cx="65421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pc="-100" dirty="0" smtClean="0"/>
                <a:t>토론 후에는 각 입장이 지닌 한계를 보완할 수 있는 다문화 사회의</a:t>
              </a:r>
            </a:p>
            <a:p>
              <a:pPr algn="ctr"/>
              <a:r>
                <a:rPr lang="ko-KR" altLang="en-US" spc="-100" dirty="0" smtClean="0"/>
                <a:t>사회 통합 방안을 마련하여 발표한다</a:t>
              </a:r>
              <a:r>
                <a:rPr lang="en-US" altLang="ko-KR" spc="-100" dirty="0" smtClean="0"/>
                <a:t>.</a:t>
              </a:r>
              <a:endParaRPr lang="ko-KR" altLang="en-US" dirty="0"/>
            </a:p>
          </p:txBody>
        </p:sp>
      </p:grpSp>
      <p:grpSp>
        <p:nvGrpSpPr>
          <p:cNvPr id="42" name="그룹 41"/>
          <p:cNvGrpSpPr/>
          <p:nvPr/>
        </p:nvGrpSpPr>
        <p:grpSpPr>
          <a:xfrm rot="8194474">
            <a:off x="4410482" y="3388342"/>
            <a:ext cx="370607" cy="370607"/>
            <a:chOff x="2483768" y="1268760"/>
            <a:chExt cx="440432" cy="4404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0" name="모서리가 둥근 직사각형 39"/>
            <p:cNvSpPr/>
            <p:nvPr/>
          </p:nvSpPr>
          <p:spPr>
            <a:xfrm>
              <a:off x="2483768" y="12687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모서리가 둥근 직사각형 40"/>
            <p:cNvSpPr/>
            <p:nvPr/>
          </p:nvSpPr>
          <p:spPr>
            <a:xfrm rot="5400000">
              <a:off x="2636168" y="14211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그룹 42"/>
          <p:cNvGrpSpPr/>
          <p:nvPr/>
        </p:nvGrpSpPr>
        <p:grpSpPr>
          <a:xfrm rot="8194474">
            <a:off x="4410482" y="4441762"/>
            <a:ext cx="370607" cy="370607"/>
            <a:chOff x="2483768" y="1268760"/>
            <a:chExt cx="440432" cy="4404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4" name="모서리가 둥근 직사각형 43"/>
            <p:cNvSpPr/>
            <p:nvPr/>
          </p:nvSpPr>
          <p:spPr>
            <a:xfrm>
              <a:off x="2483768" y="12687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모서리가 둥근 직사각형 44"/>
            <p:cNvSpPr/>
            <p:nvPr/>
          </p:nvSpPr>
          <p:spPr>
            <a:xfrm rot="5400000">
              <a:off x="2636168" y="14211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6" name="그룹 45"/>
          <p:cNvGrpSpPr/>
          <p:nvPr/>
        </p:nvGrpSpPr>
        <p:grpSpPr>
          <a:xfrm rot="8194474">
            <a:off x="4410482" y="5161840"/>
            <a:ext cx="370607" cy="370607"/>
            <a:chOff x="2483768" y="1268760"/>
            <a:chExt cx="440432" cy="4404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7" name="모서리가 둥근 직사각형 46"/>
            <p:cNvSpPr/>
            <p:nvPr/>
          </p:nvSpPr>
          <p:spPr>
            <a:xfrm>
              <a:off x="2483768" y="12687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모서리가 둥근 직사각형 47"/>
            <p:cNvSpPr/>
            <p:nvPr/>
          </p:nvSpPr>
          <p:spPr>
            <a:xfrm rot="5400000">
              <a:off x="2636168" y="1421160"/>
              <a:ext cx="432048" cy="1440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0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-6226" y="-1506"/>
            <a:ext cx="9144000" cy="1106224"/>
            <a:chOff x="-207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20740" y="-1506"/>
              <a:ext cx="9144000" cy="1106224"/>
              <a:chOff x="-20740" y="-1506"/>
              <a:chExt cx="9144000" cy="1106224"/>
            </a:xfrm>
          </p:grpSpPr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7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6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6B6BB5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6B6BB5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3" name="직사각형 12"/>
            <p:cNvSpPr/>
            <p:nvPr/>
          </p:nvSpPr>
          <p:spPr>
            <a:xfrm>
              <a:off x="1313646" y="103847"/>
              <a:ext cx="7056786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700" b="1" spc="-100" dirty="0" smtClean="0">
                  <a:latin typeface="나눔고딕 ExtraBold" pitchFamily="50" charset="-127"/>
                  <a:ea typeface="나눔고딕 ExtraBold" pitchFamily="50" charset="-127"/>
                </a:rPr>
                <a:t>다문화 사회의 사회 통합 방안</a:t>
              </a:r>
              <a:endParaRPr lang="en-US" altLang="ko-KR" sz="2700" b="1" spc="-1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79392" y="63676"/>
            <a:ext cx="432048" cy="252000"/>
          </a:xfrm>
          <a:prstGeom prst="roundRect">
            <a:avLst>
              <a:gd name="adj" fmla="val 50000"/>
            </a:avLst>
          </a:prstGeom>
          <a:solidFill>
            <a:srgbClr val="D397B1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rgbClr val="9A2AA6"/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rgbClr val="9A2AA6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233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1867858"/>
            <a:ext cx="8317432" cy="8843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아래 순서에 따라 </a:t>
            </a:r>
            <a:r>
              <a:rPr lang="ko-KR" altLang="en-US" sz="24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활동을 수행하고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모둠별로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다문화 사회의 사회 통합 방안을 제시해 보자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33880"/>
            <a:ext cx="1152128" cy="51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" name="표 34"/>
          <p:cNvGraphicFramePr>
            <a:graphicFrameLocks noGrp="1"/>
          </p:cNvGraphicFramePr>
          <p:nvPr/>
        </p:nvGraphicFramePr>
        <p:xfrm>
          <a:off x="467544" y="2924944"/>
          <a:ext cx="8280920" cy="2664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6120680"/>
              </a:tblGrid>
              <a:tr h="115212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다문화 사회의</a:t>
                      </a:r>
                      <a:endParaRPr lang="en-US" altLang="ko-KR" sz="2000" b="1" spc="-10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사회 통합 방안</a:t>
                      </a:r>
                      <a:endParaRPr lang="en-US" altLang="ko-KR" sz="2000" b="1" spc="-100" baseline="0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AD9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AD9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9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어떤 점에서 </a:t>
                      </a:r>
                      <a:r>
                        <a:rPr lang="en-US" altLang="ko-KR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</a:t>
                      </a:r>
                      <a:r>
                        <a:rPr lang="en-US" altLang="ko-KR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와 </a:t>
                      </a:r>
                      <a:r>
                        <a:rPr lang="en-US" altLang="ko-KR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나</a:t>
                      </a:r>
                      <a:r>
                        <a:rPr lang="en-US" altLang="ko-KR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의 한계를 보완할 수 있을까</a:t>
                      </a:r>
                      <a:r>
                        <a:rPr lang="en-US" altLang="ko-KR" sz="2000" b="1" spc="-100" baseline="0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?</a:t>
                      </a:r>
                      <a:endParaRPr lang="ko-KR" altLang="en-US" sz="2000" b="1" spc="-100" baseline="0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AD9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AD9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9D6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8F2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" name="직사각형 35"/>
          <p:cNvSpPr/>
          <p:nvPr/>
        </p:nvSpPr>
        <p:spPr>
          <a:xfrm>
            <a:off x="2627784" y="2995487"/>
            <a:ext cx="612068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한 사회를 유지하는 데 필수적으로 중요한 문화는 사회 구성원 모두가 공유하게 해야 하고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그렇지 않은 문화는 다양성을 최대한 보장한다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2627784" y="4206104"/>
            <a:ext cx="612068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공유하는 문화를 형성하면서 동시에 문화 다양성을 보장하므로 문화의 차이로 인한 사회 혼란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집단 간 갈등을 최소화하여 사회 통합을 이룰 수 있고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문화 다양성을 통해 얻을 수 있는 사회적 이익을 극대화할 수 있다</a:t>
            </a:r>
            <a:r>
              <a:rPr lang="en-US" altLang="ko-KR" kern="0" spc="-10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4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323528" y="2420888"/>
            <a:ext cx="8568952" cy="2448272"/>
          </a:xfrm>
          <a:prstGeom prst="roundRect">
            <a:avLst>
              <a:gd name="adj" fmla="val 7027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교통과 통신의 발달로 국가 간 교류가 활발해지면서 한 나라에 다양한 문화가 공존하는 현상이 가속화되고 있다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다양한 문화 및 인종 집단이 공존하며 더불어 살아가기 위해 세계 곳곳에서는 어떠한 노력을 하고 있을까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spc="-100" dirty="0">
              <a:solidFill>
                <a:prstClr val="black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234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31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1040093"/>
            <a:ext cx="4139952" cy="581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 r="54422"/>
          <a:stretch>
            <a:fillRect/>
          </a:stretch>
        </p:blipFill>
        <p:spPr bwMode="auto">
          <a:xfrm>
            <a:off x="179512" y="865740"/>
            <a:ext cx="4320480" cy="581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234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99592" y="1914399"/>
            <a:ext cx="4536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파리에 거주하는 외국인의 국적을 따져보면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110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개가 넘는다고 한다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그만큼 다양한 문화가 공존하는 도시라고 할 수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프랑스는 이주민과 그 자녀들이 프랑스 사회에 적응할 수 있도록 돕는 용광로 정책을 추진해 왔다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그러나 최근에는 다양한 문화를 존중하는 방향으로 정책이 변화하고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파리는 매년 이슬람 금식 축제인 ‘라마단’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인도의 최대 명절인 ‘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디왈리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’ 등의 행사를 개최하고 있으며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외국 문화와 관련된 행사를 지원하고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또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이주민을 대상으로 한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프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99592" y="1192561"/>
            <a:ext cx="35990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교육을 통해 사회 통합을</a:t>
            </a:r>
          </a:p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추진하는 도시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, ‘</a:t>
            </a:r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파리’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728820" y="4466140"/>
            <a:ext cx="27072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랑스어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교육을 통해 사회적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경제적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문화적 적응을 돕고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있다ㅁ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15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5661248"/>
            <a:ext cx="2736304" cy="45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◀ 프랑스어 교육을 받고 있는 이민자들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326816"/>
            <a:ext cx="4788024" cy="449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5487" t="32502" r="560"/>
          <a:stretch>
            <a:fillRect/>
          </a:stretch>
        </p:blipFill>
        <p:spPr bwMode="auto">
          <a:xfrm>
            <a:off x="4211960" y="654174"/>
            <a:ext cx="493204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234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115616" y="1628800"/>
            <a:ext cx="3935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함께 살아가는 융합의 도시 ‘시드니’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115616" y="1988840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시드니는 거주 인구의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40 %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이상이 이민자로 구성된 대표적인 다문화 도시이다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다문화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다언어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다종교를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존중하고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차별하지 않으며 이해해야 한다는 내용의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다문화법을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제정하여 시행하고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또한 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4125438" y="2938896"/>
            <a:ext cx="4536504" cy="1996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             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국가의 전통문화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  <a:p>
            <a:pPr lvl="0"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행사와 교육을 지원하고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매년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3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월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21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일을 ‘하모니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데이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(harmony day)’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로 지정하여 화합을 추구하고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이날은 도시 곳곳에서 각 나라의 문화를 소개하고 체험하는 행사가 열리며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이를 통해 서로 다른 문화를 이해하고 사회 구성원들이 화합할 수 있도록 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5635121"/>
            <a:ext cx="2952328" cy="45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하모니 </a:t>
            </a:r>
            <a:r>
              <a:rPr lang="ko-KR" altLang="en-US" sz="1200" spc="-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데이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행사에 참가한 외국인 여성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 l="2149"/>
          <a:stretch>
            <a:fillRect/>
          </a:stretch>
        </p:blipFill>
        <p:spPr bwMode="auto">
          <a:xfrm>
            <a:off x="0" y="764704"/>
            <a:ext cx="6897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235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07904" y="1816358"/>
            <a:ext cx="4354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외국인 근로자들의 고향 같은 곳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, ‘</a:t>
            </a:r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안산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’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3707904" y="2190350"/>
            <a:ext cx="51125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안산시는 외국인들의 권익 보호를 위한 다양한 노력과 정책을 펴고</a:t>
            </a:r>
            <a:r>
              <a:rPr lang="ja-JP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‘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외국인 주민 센터’에서는 이주민의 인권과 권익을 위한 활동을 펼치고 있으며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외국인들을 위해 한국에서  유일하게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1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년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365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일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660232" y="3155482"/>
            <a:ext cx="216024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휴일 없이 은행을 운영하고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또한 외국인 노동자 가정을 위한 ‘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코시안의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집’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이주 여성 상담소 ‘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블링크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’ 등의 운영을 통해 더불어 살아가는 사회를 만들기 위해 노력하고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864" y="5877272"/>
            <a:ext cx="2952328" cy="431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안산 외국인 주민센터에 설치된 조형물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 r="33893" b="24736"/>
          <a:stretch>
            <a:fillRect/>
          </a:stretch>
        </p:blipFill>
        <p:spPr bwMode="auto">
          <a:xfrm>
            <a:off x="5580112" y="692696"/>
            <a:ext cx="356388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/>
          <a:srcRect l="55007" t="4109" r="2910" b="34262"/>
          <a:stretch>
            <a:fillRect/>
          </a:stretch>
        </p:blipFill>
        <p:spPr bwMode="auto">
          <a:xfrm>
            <a:off x="2987824" y="3933056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235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9552" y="1450805"/>
            <a:ext cx="44935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문화적 모자이크를 꿈꾸는 도시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, ‘</a:t>
            </a:r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토론토’</a:t>
            </a:r>
            <a:endParaRPr lang="en-US" altLang="ko-KR" sz="2000" b="1" dirty="0" smtClean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39552" y="1882853"/>
            <a:ext cx="511256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토론토는 주민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2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명 중 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1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명이 외국에서 태어난 이민자로 구성되어 있어 다양한 문화가 공존하는 도시이며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샐러드 볼 정책을 도입한 최초의 도시이기도 하다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토론토의 다문화 정책은 우선 다양한 민족 집단에게 행정적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사회적 차원에서 동등한 서비스를 제공한다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또한 다문화와 관련된 종합 시설의 설치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축제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교육 등에 자금을 지속적으로 지원하고 있다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일례로 토론토 시는 ‘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카리비안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카니발’을 매년 개최하여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토론토에 살고 있는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</a:t>
            </a:r>
            <a:r>
              <a:rPr lang="ko-KR" altLang="en-US" sz="1500" spc="-100" dirty="0" err="1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카리브계</a:t>
            </a: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이주민들의 전통문화를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 함께 즐기고 다양한 문화적 배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경을 가진 사람들이 서로 이해</a:t>
            </a:r>
            <a:endParaRPr lang="en-US" altLang="ko-KR" sz="1500" spc="-100" dirty="0" smtClean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  <a:p>
            <a:pPr>
              <a:lnSpc>
                <a:spcPct val="140000"/>
              </a:lnSpc>
            </a:pPr>
            <a:r>
              <a:rPr lang="ko-KR" altLang="en-US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할 수 있는 기회를 갖는다</a:t>
            </a:r>
            <a:r>
              <a:rPr lang="en-US" altLang="ko-KR" sz="15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59832" y="5949280"/>
            <a:ext cx="1944216" cy="458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토론토 </a:t>
            </a:r>
            <a:r>
              <a:rPr lang="ko-KR" altLang="en-US" sz="1200" spc="-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카리비안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카니발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179512" y="1340768"/>
            <a:ext cx="288032" cy="4066232"/>
            <a:chOff x="179512" y="1340768"/>
            <a:chExt cx="288032" cy="406623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 l="16667" t="2016" r="16667" b="3236"/>
            <a:stretch>
              <a:fillRect/>
            </a:stretch>
          </p:blipFill>
          <p:spPr bwMode="auto">
            <a:xfrm>
              <a:off x="179512" y="1340768"/>
              <a:ext cx="288032" cy="33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screen"/>
            <a:srcRect l="16667" t="52179" r="16667" b="3236"/>
            <a:stretch>
              <a:fillRect/>
            </a:stretch>
          </p:blipFill>
          <p:spPr bwMode="auto">
            <a:xfrm>
              <a:off x="179512" y="3814440"/>
              <a:ext cx="288032" cy="159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55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다문화 사회의 의미와 형성 배경을 이해한다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400" spc="-150" dirty="0" smtClean="0">
                <a:solidFill>
                  <a:schemeClr val="tx1"/>
                </a:solidFill>
              </a:rPr>
              <a:t>다문화 사회에서 나타나는 긍정적인 측면과 부정적인 측면을 이해한다</a:t>
            </a:r>
            <a:r>
              <a:rPr lang="en-US" altLang="ko-KR" sz="1400" spc="-15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rIns="36000" rtlCol="0" anchor="ctr"/>
          <a:lstStyle/>
          <a:p>
            <a:pPr algn="ctr"/>
            <a:r>
              <a:rPr lang="ko-KR" altLang="en-US" sz="1200" spc="-140" dirty="0" smtClean="0">
                <a:solidFill>
                  <a:schemeClr val="tx1"/>
                </a:solidFill>
              </a:rPr>
              <a:t>다문화 사회에서 갈등을 예방하고 문화 다양성을 존중하기 위한 방안을 제시한다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23" name="그룹 29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spc="-150" dirty="0" smtClean="0">
                  <a:solidFill>
                    <a:prstClr val="black"/>
                  </a:solidFill>
                </a:rPr>
                <a:t>  232</a:t>
              </a:r>
              <a:r>
                <a:rPr lang="ko-KR" altLang="en-US" sz="1500" spc="-150" dirty="0" smtClean="0">
                  <a:solidFill>
                    <a:prstClr val="black"/>
                  </a:solidFill>
                </a:rPr>
                <a:t>쪽에서 </a:t>
              </a:r>
            </a:p>
            <a:p>
              <a:pPr lvl="0"/>
              <a:r>
                <a:rPr lang="ko-KR" altLang="en-US" sz="1500" spc="-150" dirty="0" smtClean="0">
                  <a:solidFill>
                    <a:prstClr val="black"/>
                  </a:solidFill>
                </a:rPr>
                <a:t>학습 결과를 </a:t>
              </a:r>
            </a:p>
            <a:p>
              <a:pPr lvl="0"/>
              <a:r>
                <a:rPr lang="ko-KR" altLang="en-US" sz="1500" spc="-150" dirty="0" smtClean="0">
                  <a:solidFill>
                    <a:prstClr val="black"/>
                  </a:solidFill>
                </a:rPr>
                <a:t>  평가한다</a:t>
              </a:r>
              <a:r>
                <a:rPr lang="en-US" altLang="ko-KR" sz="1500" spc="-150" dirty="0" smtClean="0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52726" y="1942609"/>
            <a:ext cx="8196212" cy="85299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서로 다른 문화를 가진 사람들이 하나의 사회에서 함께 살아가기 위해 필요한 것은 무엇일까</a:t>
            </a:r>
            <a:r>
              <a:rPr lang="en-US" altLang="ko-KR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161228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287585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직선 연결선 12"/>
          <p:cNvCxnSpPr>
            <a:endCxn id="23" idx="0"/>
          </p:cNvCxnSpPr>
          <p:nvPr/>
        </p:nvCxnSpPr>
        <p:spPr>
          <a:xfrm>
            <a:off x="592287" y="2302048"/>
            <a:ext cx="1257" cy="1455065"/>
          </a:xfrm>
          <a:prstGeom prst="line">
            <a:avLst/>
          </a:prstGeom>
          <a:ln>
            <a:solidFill>
              <a:srgbClr val="EE64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타원 13"/>
          <p:cNvSpPr/>
          <p:nvPr/>
        </p:nvSpPr>
        <p:spPr>
          <a:xfrm>
            <a:off x="467544" y="2949657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1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67544" y="3757113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2852936"/>
            <a:ext cx="8136904" cy="7571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다른 문화에 대한 편견이나 고정 관념을 버리고 관용과 문화 상대주의적 태도를 가져야 한다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3568" y="3688004"/>
            <a:ext cx="8136904" cy="14219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문화 다양성을 존중하는 생각을 갖추는 것도 중요하지만 이보다 더 중요한 것은 생각을 태도로 바꾸는 일이다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다른 문화를 가진 사람들과 실제 생활 속에서 편견이나 고정 관념을 버릴 수 있어야 하는데 그러기 위해서는 상대방에 대한 문화적 이해를 높이기 위한 다양한 교육을 통해 상호교류를 활성화해야 한다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8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세계의 다문화 정책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6807141" y="78134"/>
            <a:ext cx="2036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일곱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다문화</a:t>
            </a:r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235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10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591047"/>
            <a:ext cx="8784976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다양한 문화권과 삶의 방식</a:t>
            </a:r>
            <a:endParaRPr lang="en-US" altLang="ko-KR" b="1" spc="-3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marL="342900" indent="-342900"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문화권 형성에 영향을 주는 요인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en-US" altLang="ko-KR" sz="1400" spc="-30" dirty="0" smtClean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	        ) </a:t>
            </a:r>
            <a:r>
              <a:rPr lang="en-US" altLang="ko-KR" spc="-30" dirty="0">
                <a:latin typeface="+mn-ea"/>
              </a:rPr>
              <a:t>: </a:t>
            </a:r>
            <a:r>
              <a:rPr lang="ko-KR" altLang="en-US" dirty="0" smtClean="0"/>
              <a:t>일정한 공통의 문화적 특성이 나타나는 지표 공간 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문화권 형성에 영향을 주는 요인에는 </a:t>
            </a:r>
            <a:r>
              <a:rPr lang="en-US" altLang="ko-KR" spc="-30" dirty="0" smtClean="0">
                <a:latin typeface="+mn-ea"/>
              </a:rPr>
              <a:t>(	   )</a:t>
            </a:r>
            <a:r>
              <a:rPr lang="ko-KR" altLang="en-US" spc="-30" dirty="0" smtClean="0">
                <a:latin typeface="+mn-ea"/>
              </a:rPr>
              <a:t>와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과 지형 등의 자연환경과 </a:t>
            </a:r>
            <a:r>
              <a:rPr lang="en-US" altLang="ko-KR" spc="-30" dirty="0" smtClean="0">
                <a:latin typeface="+mn-ea"/>
              </a:rPr>
              <a:t>(	   ) </a:t>
            </a:r>
            <a:r>
              <a:rPr lang="ko-KR" altLang="en-US" spc="-30" dirty="0" smtClean="0">
                <a:latin typeface="+mn-ea"/>
              </a:rPr>
              <a:t>와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과 산업 등의 인문 환경이 있음</a:t>
            </a:r>
            <a:endParaRPr lang="ko-KR" altLang="en-US" spc="-30" dirty="0">
              <a:latin typeface="+mn-ea"/>
            </a:endParaRPr>
          </a:p>
          <a:p>
            <a:pPr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	</a:t>
            </a: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다양한 문화권의 특징과 삶의 방식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en-US" altLang="ko-KR" sz="1600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자연환경과 인문 환경의 영향을 종합적으로 고려하면 문화권은 유럽 문화권</a:t>
            </a:r>
            <a:r>
              <a:rPr lang="en-US" altLang="ko-KR" spc="-30" dirty="0" smtClean="0">
                <a:latin typeface="+mn-ea"/>
              </a:rPr>
              <a:t>, </a:t>
            </a:r>
          </a:p>
          <a:p>
            <a:pPr marL="288000" indent="-288000" fontAlgn="base"/>
            <a:r>
              <a:rPr lang="en-US" altLang="ko-KR" spc="-30" dirty="0" smtClean="0">
                <a:latin typeface="+mn-ea"/>
              </a:rPr>
              <a:t>    (	    ) </a:t>
            </a:r>
            <a:r>
              <a:rPr lang="ko-KR" altLang="en-US" spc="-30" dirty="0" smtClean="0">
                <a:latin typeface="+mn-ea"/>
              </a:rPr>
              <a:t>문화권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아프리카 문화권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북극 문화권</a:t>
            </a:r>
            <a:r>
              <a:rPr lang="en-US" altLang="ko-KR" spc="-30" dirty="0" smtClean="0">
                <a:latin typeface="+mn-ea"/>
              </a:rPr>
              <a:t>, (	            ) </a:t>
            </a:r>
            <a:r>
              <a:rPr lang="ko-KR" altLang="en-US" spc="-30" dirty="0" smtClean="0">
                <a:latin typeface="+mn-ea"/>
              </a:rPr>
              <a:t>문화권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오세아니아 문화권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동양 문화권으로 구분할 수 있음</a:t>
            </a:r>
            <a:endParaRPr lang="en-US" altLang="ko-KR" spc="-30" dirty="0" smtClean="0">
              <a:latin typeface="+mn-ea"/>
            </a:endParaRPr>
          </a:p>
        </p:txBody>
      </p:sp>
      <p:grpSp>
        <p:nvGrpSpPr>
          <p:cNvPr id="2" name="그룹 30"/>
          <p:cNvGrpSpPr/>
          <p:nvPr/>
        </p:nvGrpSpPr>
        <p:grpSpPr>
          <a:xfrm>
            <a:off x="179512" y="1115063"/>
            <a:ext cx="2699792" cy="404413"/>
            <a:chOff x="179512" y="1052347"/>
            <a:chExt cx="2699792" cy="404413"/>
          </a:xfrm>
        </p:grpSpPr>
        <p:sp>
          <p:nvSpPr>
            <p:cNvPr id="32" name="TextBox 31"/>
            <p:cNvSpPr txBox="1"/>
            <p:nvPr/>
          </p:nvSpPr>
          <p:spPr>
            <a:xfrm>
              <a:off x="251520" y="1087428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내용 정리하기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9512" y="1052347"/>
              <a:ext cx="648072" cy="360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82532" y="2658398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문화권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5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7944" y="2996952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기후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1388" y="2996952"/>
            <a:ext cx="93610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종교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038" y="4754172"/>
            <a:ext cx="93610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건조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0112" y="4768686"/>
            <a:ext cx="1008112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아메리카 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83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5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문화 변동과 전통 문화</a:t>
            </a:r>
            <a:endParaRPr lang="en-US" altLang="ko-KR" b="1" spc="-3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문화 변동의 양상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ko-KR" altLang="en-US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 •</a:t>
            </a: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(                 ) : </a:t>
            </a:r>
            <a:r>
              <a:rPr lang="ko-KR" altLang="en-US" spc="-30" dirty="0" smtClean="0">
                <a:latin typeface="+mn-ea"/>
              </a:rPr>
              <a:t>전통문화 요소가 외래문화 요소로 대체됨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</a:t>
            </a: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(                 ) : </a:t>
            </a:r>
            <a:r>
              <a:rPr lang="ko-KR" altLang="en-US" spc="-30" dirty="0" smtClean="0">
                <a:latin typeface="+mn-ea"/>
              </a:rPr>
              <a:t>전통문화 요소와 외래문화 요소가 결합하여 새로운 문화 요소가 등장함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</a:t>
            </a: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(                 ) : </a:t>
            </a:r>
            <a:r>
              <a:rPr lang="ko-KR" altLang="en-US" spc="-30" dirty="0" smtClean="0">
                <a:latin typeface="+mn-ea"/>
              </a:rPr>
              <a:t>전통문화 요소와 외래문화 요소가 한 사회의 생활 양식으로 나란히 존재함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ko-KR" altLang="en-US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전통문화의 의의와 계승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ko-KR" altLang="en-US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(                 ) : </a:t>
            </a:r>
            <a:r>
              <a:rPr lang="ko-KR" altLang="en-US" spc="-30" dirty="0" smtClean="0">
                <a:latin typeface="+mn-ea"/>
              </a:rPr>
              <a:t>한 사회에서 과거에 형성되어 오늘날까지 영향을 미치고 있는 고유한 문화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전통문화의 계승을 위해서는 새로운 문화나 외래문화에 대한 </a:t>
            </a:r>
            <a:r>
              <a:rPr lang="en-US" altLang="ko-KR" spc="-30" dirty="0" smtClean="0">
                <a:latin typeface="+mn-ea"/>
              </a:rPr>
              <a:t>(            ) </a:t>
            </a:r>
            <a:r>
              <a:rPr lang="ko-KR" altLang="en-US" spc="-30" dirty="0" smtClean="0">
                <a:latin typeface="+mn-ea"/>
              </a:rPr>
              <a:t>수용 자세가 필요함</a:t>
            </a:r>
            <a:endParaRPr lang="en-US" altLang="ko-KR" spc="-3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102" y="2478382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문화 동화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102" y="2802414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문화 융합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616" y="3458028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문화 병존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624" y="4984148"/>
            <a:ext cx="115212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전통문화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7726" y="5660686"/>
            <a:ext cx="1008112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비판적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20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문화 상대주의와 보편 윤리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50" dirty="0" smtClean="0">
                <a:latin typeface="+mn-ea"/>
              </a:rPr>
              <a:t>  01. </a:t>
            </a:r>
            <a:r>
              <a:rPr lang="ko-KR" altLang="en-US" spc="-50" dirty="0" smtClean="0">
                <a:latin typeface="+mn-ea"/>
              </a:rPr>
              <a:t>문화적 차이에 대한 태도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/>
            <a:endParaRPr lang="ko-KR" altLang="en-US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50" dirty="0" smtClean="0">
                <a:latin typeface="+mn-ea"/>
              </a:rPr>
              <a:t>  </a:t>
            </a:r>
            <a:r>
              <a:rPr lang="en-US" altLang="ko-KR" spc="-50" dirty="0" smtClean="0">
                <a:latin typeface="+mn-ea"/>
              </a:rPr>
              <a:t>•</a:t>
            </a:r>
            <a:r>
              <a:rPr lang="ko-KR" altLang="en-US" spc="-50" dirty="0" smtClean="0">
                <a:latin typeface="+mn-ea"/>
              </a:rPr>
              <a:t> 문화적 차이에 대한 잘못된 태도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en-US" altLang="ko-KR" spc="-30" dirty="0" smtClean="0">
                <a:latin typeface="+mn-ea"/>
              </a:rPr>
              <a:t>(                       )</a:t>
            </a:r>
            <a:r>
              <a:rPr lang="ko-KR" altLang="en-US" spc="-50" dirty="0" smtClean="0">
                <a:latin typeface="+mn-ea"/>
              </a:rPr>
              <a:t>와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과 문화 사대주의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문화적 차이에 대한 바람직한 태도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en-US" altLang="ko-KR" spc="-30" dirty="0" smtClean="0">
                <a:latin typeface="+mn-ea"/>
              </a:rPr>
              <a:t>(                    )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02. </a:t>
            </a:r>
            <a:r>
              <a:rPr lang="ko-KR" altLang="en-US" spc="-50" dirty="0" smtClean="0">
                <a:latin typeface="+mn-ea"/>
              </a:rPr>
              <a:t>문화 상대주의의 한계와 보편 윤리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문화 상대주의의 한계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극단적인 상대주의에 빠질 우려가 있음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en-US" altLang="ko-KR" spc="-30" dirty="0" smtClean="0">
                <a:latin typeface="+mn-ea"/>
              </a:rPr>
              <a:t>(       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통한 성찰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자문화와 타 문화에 대한 바람직한 성찰을 가능하게 하여 문화 발전에 기여함</a:t>
            </a:r>
            <a:endParaRPr lang="en-US" altLang="ko-KR" spc="-5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2464430"/>
            <a:ext cx="187220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자문화 중심주의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2394" y="2795442"/>
            <a:ext cx="187220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문화 상대주의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958" y="4451626"/>
            <a:ext cx="187220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보편 윤리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76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784976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다문화 사회와 문화 다양성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50" dirty="0" smtClean="0">
                <a:latin typeface="+mn-ea"/>
              </a:rPr>
              <a:t>  01. </a:t>
            </a:r>
            <a:r>
              <a:rPr lang="ko-KR" altLang="en-US" spc="-50" dirty="0" smtClean="0">
                <a:latin typeface="+mn-ea"/>
              </a:rPr>
              <a:t>다문화 사회의 이해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/>
            <a:endParaRPr lang="ko-KR" altLang="en-US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50" dirty="0" smtClean="0">
                <a:latin typeface="+mn-ea"/>
              </a:rPr>
              <a:t>  </a:t>
            </a:r>
            <a:r>
              <a:rPr lang="en-US" altLang="ko-KR" spc="-50" dirty="0" smtClean="0">
                <a:latin typeface="+mn-ea"/>
              </a:rPr>
              <a:t>• </a:t>
            </a:r>
            <a:r>
              <a:rPr lang="en-US" altLang="ko-KR" spc="-30" dirty="0" smtClean="0">
                <a:latin typeface="+mn-ea"/>
              </a:rPr>
              <a:t>(                    ) 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한 국가나 사회 안에 서로 다른 문화를 가진 다양한 집단이 함께 살고 있는 사회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다문화 사회의 장점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ko-KR" altLang="en-US" spc="-50" dirty="0" smtClean="0">
                <a:latin typeface="+mn-ea"/>
              </a:rPr>
              <a:t>사회 구성원의 개방성 확대</a:t>
            </a:r>
            <a:r>
              <a:rPr lang="en-US" altLang="ko-KR" spc="-50" dirty="0" smtClean="0">
                <a:latin typeface="+mn-ea"/>
              </a:rPr>
              <a:t>, </a:t>
            </a:r>
            <a:r>
              <a:rPr lang="ko-KR" altLang="en-US" spc="-50" dirty="0" smtClean="0">
                <a:latin typeface="+mn-ea"/>
              </a:rPr>
              <a:t>문화 </a:t>
            </a:r>
            <a:r>
              <a:rPr lang="en-US" altLang="ko-KR" spc="-30" dirty="0" smtClean="0">
                <a:latin typeface="+mn-ea"/>
              </a:rPr>
              <a:t>(     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통한 새로운 문화의 창조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다문화 사회의 문제점</a:t>
            </a:r>
            <a:r>
              <a:rPr lang="en-US" altLang="ko-KR" spc="-50" dirty="0" smtClean="0">
                <a:latin typeface="+mn-ea"/>
              </a:rPr>
              <a:t>: </a:t>
            </a:r>
            <a:r>
              <a:rPr lang="en-US" altLang="ko-KR" spc="-30" dirty="0" smtClean="0">
                <a:latin typeface="+mn-ea"/>
              </a:rPr>
              <a:t> (                    )</a:t>
            </a:r>
            <a:r>
              <a:rPr lang="ko-KR" altLang="en-US" spc="-50" dirty="0" smtClean="0">
                <a:latin typeface="+mn-ea"/>
              </a:rPr>
              <a:t>와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과 차별 발생 우려</a:t>
            </a:r>
            <a:r>
              <a:rPr lang="en-US" altLang="ko-KR" spc="-5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02. </a:t>
            </a:r>
            <a:r>
              <a:rPr lang="ko-KR" altLang="en-US" spc="-50" dirty="0" smtClean="0">
                <a:latin typeface="+mn-ea"/>
              </a:rPr>
              <a:t>다문화 사회의 갈등 방지와 문화 다양성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/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dirty="0" smtClean="0"/>
              <a:t>다문화 정책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하나의 정체성을 강조하는 </a:t>
            </a:r>
            <a:r>
              <a:rPr lang="en-US" altLang="ko-KR" spc="-30" dirty="0" smtClean="0">
                <a:latin typeface="+mn-ea"/>
              </a:rPr>
              <a:t>(             ) </a:t>
            </a:r>
            <a:r>
              <a:rPr lang="ko-KR" altLang="en-US" dirty="0" smtClean="0"/>
              <a:t>정책과 다양성을 강조하는 </a:t>
            </a:r>
            <a:r>
              <a:rPr lang="en-US" altLang="ko-KR" spc="-30" dirty="0" smtClean="0">
                <a:latin typeface="+mn-ea"/>
              </a:rPr>
              <a:t>(                ) </a:t>
            </a:r>
            <a:r>
              <a:rPr lang="ko-KR" altLang="en-US" dirty="0" smtClean="0"/>
              <a:t>정책</a:t>
            </a:r>
          </a:p>
          <a:p>
            <a:pPr marL="288000" indent="-288000"/>
            <a:r>
              <a:rPr lang="en-US" altLang="ko-KR" dirty="0" smtClean="0"/>
              <a:t>  • </a:t>
            </a:r>
            <a:r>
              <a:rPr lang="ko-KR" altLang="en-US" dirty="0" smtClean="0"/>
              <a:t>문화 다양성 존중 방안</a:t>
            </a:r>
            <a:r>
              <a:rPr lang="en-US" altLang="ko-KR" dirty="0" smtClean="0"/>
              <a:t>: </a:t>
            </a:r>
            <a:r>
              <a:rPr lang="ko-KR" altLang="en-US" dirty="0" smtClean="0"/>
              <a:t>편견이나 고정 관념 탈피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관용과 </a:t>
            </a:r>
            <a:r>
              <a:rPr lang="en-US" altLang="ko-KR" spc="-30" dirty="0" smtClean="0">
                <a:latin typeface="+mn-ea"/>
              </a:rPr>
              <a:t>(                    )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다문화 교육 및 상호 교류 필요</a:t>
            </a:r>
            <a:endParaRPr lang="en-US" altLang="ko-KR" spc="-5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2478382"/>
            <a:ext cx="1872208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다문화 사회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0152" y="3140968"/>
            <a:ext cx="1008112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다양성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5816" y="3789040"/>
            <a:ext cx="158417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집단 간 갈등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5390" y="5099136"/>
            <a:ext cx="122413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용광로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9704" y="5359264"/>
            <a:ext cx="1224136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rgbClr val="FF0000"/>
                </a:solidFill>
                <a:latin typeface="+mn-ea"/>
              </a:rPr>
              <a:t>샐러드 볼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666" y="5632220"/>
            <a:ext cx="1656184" cy="3385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rgbClr val="FF0000"/>
                </a:solidFill>
                <a:latin typeface="+mn-ea"/>
              </a:rPr>
              <a:t>문화 상대주의</a:t>
            </a:r>
            <a:endParaRPr lang="ko-KR" altLang="en-US" sz="1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86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2" grpId="0"/>
      <p:bldP spid="24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림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53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236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5" name="그룹 24"/>
          <p:cNvGrpSpPr/>
          <p:nvPr/>
        </p:nvGrpSpPr>
        <p:grpSpPr>
          <a:xfrm>
            <a:off x="251520" y="1143408"/>
            <a:ext cx="2627784" cy="396000"/>
            <a:chOff x="251520" y="1099344"/>
            <a:chExt cx="2627784" cy="420132"/>
          </a:xfrm>
        </p:grpSpPr>
        <p:sp>
          <p:nvSpPr>
            <p:cNvPr id="37" name="TextBox 36"/>
            <p:cNvSpPr txBox="1"/>
            <p:nvPr/>
          </p:nvSpPr>
          <p:spPr>
            <a:xfrm>
              <a:off x="251520" y="1150144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스스로 확인하기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099344"/>
              <a:ext cx="54967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그룹 25"/>
          <p:cNvGrpSpPr/>
          <p:nvPr/>
        </p:nvGrpSpPr>
        <p:grpSpPr>
          <a:xfrm>
            <a:off x="251520" y="1623434"/>
            <a:ext cx="7955464" cy="400110"/>
            <a:chOff x="341552" y="4235444"/>
            <a:chExt cx="7955464" cy="400110"/>
          </a:xfrm>
        </p:grpSpPr>
        <p:sp>
          <p:nvSpPr>
            <p:cNvPr id="47" name="TextBox 46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다음을 읽고 옳은 설명에는 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O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옳지 않은 설명에는 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×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 표시해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48" name="육각형 47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9" name="타원 48"/>
          <p:cNvSpPr/>
          <p:nvPr/>
        </p:nvSpPr>
        <p:spPr>
          <a:xfrm>
            <a:off x="323528" y="222479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323528" y="28130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323529" y="3401333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323529" y="3989602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5" name="타원 64"/>
          <p:cNvSpPr/>
          <p:nvPr/>
        </p:nvSpPr>
        <p:spPr>
          <a:xfrm>
            <a:off x="323529" y="457787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4951" y="2210501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자연환경과 달리 인문 환경은 문화권의 형성에 영향을 주지 않는다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67" name="TextBox 66"/>
          <p:cNvSpPr txBox="1"/>
          <p:nvPr/>
        </p:nvSpPr>
        <p:spPr>
          <a:xfrm>
            <a:off x="624951" y="2795218"/>
            <a:ext cx="707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문화 동화와 달리 문화 융합이 나타나면 전통문화의 정체성이 보존될 수 있다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68" name="TextBox 67"/>
          <p:cNvSpPr txBox="1"/>
          <p:nvPr/>
        </p:nvSpPr>
        <p:spPr>
          <a:xfrm>
            <a:off x="624951" y="329893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전통문화를 계승할 때에는 전통문화가 현대 사회에서 갖는 의미를 재평가할 필요가 있다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69" name="TextBox 68"/>
          <p:cNvSpPr txBox="1"/>
          <p:nvPr/>
        </p:nvSpPr>
        <p:spPr>
          <a:xfrm>
            <a:off x="624951" y="3989602"/>
            <a:ext cx="715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문화 상대주의는 보편적인 가치를 기준으로 다양한 문화를 이해하는 태도이다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70" name="TextBox 69"/>
          <p:cNvSpPr txBox="1"/>
          <p:nvPr/>
        </p:nvSpPr>
        <p:spPr>
          <a:xfrm>
            <a:off x="624951" y="4442915"/>
            <a:ext cx="711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보편 윤리는 시대와 사회를 초월하여 모든 사람이 바람직하다고 인정하는 행위의 원칙이다</a:t>
            </a:r>
            <a:endParaRPr lang="ko-KR" altLang="en-US" sz="1600" spc="-100" dirty="0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7884368" y="2242779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7884368" y="2840636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7884368" y="3401056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7884368" y="4056405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5" name="모서리가 둥근 직사각형 74"/>
          <p:cNvSpPr/>
          <p:nvPr/>
        </p:nvSpPr>
        <p:spPr>
          <a:xfrm>
            <a:off x="7884368" y="4629547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7884368" y="2248927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X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84368" y="2858859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84368" y="3412345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84368" y="4071706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84368" y="4647770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81" name="타원 80"/>
          <p:cNvSpPr/>
          <p:nvPr/>
        </p:nvSpPr>
        <p:spPr>
          <a:xfrm>
            <a:off x="310138" y="516614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6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11560" y="5032931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다문화 사회에서는 언어와 가치관</a:t>
            </a:r>
            <a:r>
              <a:rPr lang="en-US" altLang="ko-KR" sz="1600" spc="-100" dirty="0" smtClean="0"/>
              <a:t>, </a:t>
            </a:r>
            <a:r>
              <a:rPr lang="ko-KR" altLang="en-US" sz="1600" spc="-100" dirty="0" smtClean="0"/>
              <a:t>종교의 차이로 인한 갈등을 방지하기 위해 노력할 필요가 있다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83" name="모서리가 둥근 직사각형 82"/>
          <p:cNvSpPr/>
          <p:nvPr/>
        </p:nvSpPr>
        <p:spPr>
          <a:xfrm>
            <a:off x="7870977" y="5184125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7870977" y="5202348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6894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/>
          <p:cNvGrpSpPr/>
          <p:nvPr/>
        </p:nvGrpSpPr>
        <p:grpSpPr>
          <a:xfrm>
            <a:off x="-3090" y="4437112"/>
            <a:ext cx="8828710" cy="2016224"/>
            <a:chOff x="-3089" y="4437112"/>
            <a:chExt cx="8654019" cy="187220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89" y="4437112"/>
              <a:ext cx="4575089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235"/>
            <a:stretch>
              <a:fillRect/>
            </a:stretch>
          </p:blipFill>
          <p:spPr bwMode="auto">
            <a:xfrm>
              <a:off x="4211960" y="4437112"/>
              <a:ext cx="1910793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235"/>
            <a:stretch>
              <a:fillRect/>
            </a:stretch>
          </p:blipFill>
          <p:spPr bwMode="auto">
            <a:xfrm>
              <a:off x="5610806" y="4437112"/>
              <a:ext cx="1910793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235"/>
            <a:stretch>
              <a:fillRect/>
            </a:stretch>
          </p:blipFill>
          <p:spPr bwMode="auto">
            <a:xfrm>
              <a:off x="6740137" y="4437112"/>
              <a:ext cx="1910793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29" name="TextBox 28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(200~201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92808" y="4826476"/>
            <a:ext cx="7704856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	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언어와 가치관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종교 등 문화의 차이로 인한 갈등과 차별이 나타날 수 있으며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자문화 중심주의에 빠져 다른 집단에 대하여 편견과 고정 관념을 갖고 차별하는 문제점도 나타날 수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35496" y="2204864"/>
            <a:ext cx="8792640" cy="2088232"/>
            <a:chOff x="35496" y="2204864"/>
            <a:chExt cx="8792640" cy="2088232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8044"/>
            <a:stretch>
              <a:fillRect/>
            </a:stretch>
          </p:blipFill>
          <p:spPr bwMode="auto">
            <a:xfrm>
              <a:off x="5500440" y="2204864"/>
              <a:ext cx="2023888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8044"/>
            <a:stretch>
              <a:fillRect/>
            </a:stretch>
          </p:blipFill>
          <p:spPr bwMode="auto">
            <a:xfrm>
              <a:off x="6804248" y="2204864"/>
              <a:ext cx="2023888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496" y="2204864"/>
              <a:ext cx="4823816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8044" r="6130"/>
            <a:stretch>
              <a:fillRect/>
            </a:stretch>
          </p:blipFill>
          <p:spPr bwMode="auto">
            <a:xfrm>
              <a:off x="4139952" y="2204864"/>
              <a:ext cx="1728192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/>
          <p:nvPr/>
        </p:nvSpPr>
        <p:spPr>
          <a:xfrm>
            <a:off x="971600" y="2708920"/>
            <a:ext cx="7848872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	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전통문화는 한 사회에서 과거에 형성되어 세대 간 전승을 통해 오늘날까지 사람들의 생활에 영향을 미치고 있는 고유한 문화로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한 사회가 단절되지 않고 세대를 이어 가며 지속되는 데 다리와 같은 역할을 담당하고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  <a:endParaRPr lang="en-US" altLang="ko-KR" spc="-15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52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0" y="4149080"/>
            <a:ext cx="8881865" cy="2088232"/>
            <a:chOff x="0" y="4149080"/>
            <a:chExt cx="8647665" cy="2016224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149080"/>
              <a:ext cx="457402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841"/>
            <a:stretch>
              <a:fillRect/>
            </a:stretch>
          </p:blipFill>
          <p:spPr bwMode="auto">
            <a:xfrm>
              <a:off x="4139952" y="4149080"/>
              <a:ext cx="1882615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841"/>
            <a:stretch>
              <a:fillRect/>
            </a:stretch>
          </p:blipFill>
          <p:spPr bwMode="auto">
            <a:xfrm>
              <a:off x="5436096" y="4149080"/>
              <a:ext cx="1882615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8841"/>
            <a:stretch>
              <a:fillRect/>
            </a:stretch>
          </p:blipFill>
          <p:spPr bwMode="auto">
            <a:xfrm>
              <a:off x="6765050" y="4149080"/>
              <a:ext cx="1882615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그룹 36"/>
          <p:cNvGrpSpPr/>
          <p:nvPr/>
        </p:nvGrpSpPr>
        <p:grpSpPr>
          <a:xfrm>
            <a:off x="0" y="2060848"/>
            <a:ext cx="8900864" cy="2032650"/>
            <a:chOff x="0" y="2060848"/>
            <a:chExt cx="8900864" cy="203265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060848"/>
              <a:ext cx="4716016" cy="203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8596"/>
            <a:stretch>
              <a:fillRect/>
            </a:stretch>
          </p:blipFill>
          <p:spPr bwMode="auto">
            <a:xfrm>
              <a:off x="4067944" y="2060848"/>
              <a:ext cx="1952600" cy="203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8596"/>
            <a:stretch>
              <a:fillRect/>
            </a:stretch>
          </p:blipFill>
          <p:spPr bwMode="auto">
            <a:xfrm>
              <a:off x="5436096" y="2060848"/>
              <a:ext cx="1952600" cy="203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8596"/>
            <a:stretch>
              <a:fillRect/>
            </a:stretch>
          </p:blipFill>
          <p:spPr bwMode="auto">
            <a:xfrm>
              <a:off x="6948264" y="2060848"/>
              <a:ext cx="1952600" cy="203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65" name="TextBox 64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68" name="TextBox 67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(200~201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69" name="육각형 68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920834" y="2520301"/>
            <a:ext cx="7755622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		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기후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지형과 같은 자연환경과 종교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언어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50" dirty="0" smtClean="0">
                <a:solidFill>
                  <a:srgbClr val="FF0000"/>
                </a:solidFill>
                <a:latin typeface="+mn-ea"/>
              </a:rPr>
              <a:t>산업 등의 인문 환경이 서로 다르기 때문이며 이러한 차이는 서로 다른 문화가 만들어지는 밑거름이 된다</a:t>
            </a:r>
            <a:r>
              <a:rPr lang="en-US" altLang="ko-KR" spc="-150" dirty="0" smtClean="0">
                <a:solidFill>
                  <a:srgbClr val="FF0000"/>
                </a:solidFill>
                <a:latin typeface="+mn-ea"/>
              </a:rPr>
              <a:t>.</a:t>
            </a:r>
            <a:endParaRPr lang="ko-KR" altLang="en-US" spc="-15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43608" y="4610156"/>
            <a:ext cx="7704856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보편 윤리를 통해 자문화와 타 문화를 비판적으로 성찰할 때 각 사회의 문화가 지닌 고유한 가치를 보존하고 문제점을 개선함으로써 문화의 질적 발전을 실현할 수 있을 것이다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223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135106" y="78134"/>
            <a:ext cx="1709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Ⅶ.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문화와 다양성</a:t>
            </a:r>
          </a:p>
        </p:txBody>
      </p:sp>
      <p:grpSp>
        <p:nvGrpSpPr>
          <p:cNvPr id="2" name="그룹 20"/>
          <p:cNvGrpSpPr/>
          <p:nvPr/>
        </p:nvGrpSpPr>
        <p:grpSpPr>
          <a:xfrm>
            <a:off x="251520" y="1628800"/>
            <a:ext cx="7955464" cy="400110"/>
            <a:chOff x="341552" y="4235444"/>
            <a:chExt cx="7955464" cy="400110"/>
          </a:xfrm>
        </p:grpSpPr>
        <p:sp>
          <p:nvSpPr>
            <p:cNvPr id="22" name="TextBox 21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위에서 정리한 내용을 바탕으로 단원의 핵심 질문에 답해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3" name="육각형 22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모서리가 둥근 직사각형 29"/>
          <p:cNvSpPr/>
          <p:nvPr/>
        </p:nvSpPr>
        <p:spPr>
          <a:xfrm>
            <a:off x="517780" y="2107456"/>
            <a:ext cx="8014660" cy="601464"/>
          </a:xfrm>
          <a:prstGeom prst="roundRect">
            <a:avLst>
              <a:gd name="adj" fmla="val 0"/>
            </a:avLst>
          </a:prstGeom>
          <a:solidFill>
            <a:srgbClr val="FADED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00" dirty="0" smtClean="0">
                <a:solidFill>
                  <a:prstClr val="black"/>
                </a:solidFill>
              </a:rPr>
              <a:t>“다양한 문화권의 특징은 무엇이며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b="1" spc="-100" dirty="0" smtClean="0">
                <a:solidFill>
                  <a:prstClr val="black"/>
                </a:solidFill>
              </a:rPr>
              <a:t>문화 다양성을 어떻게 유지해야 할까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?”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9552" y="2780928"/>
            <a:ext cx="7992888" cy="13891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세계에는 다양한 문화를 가진 문화권이 있고 그들은 자연환경과 인문환경의 영향을 받아 자신들만의 독특한 문화를 갖추고 있다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서로 다른 문화를 인정하고 나의 관점에서만이 아니라 이해하고 공존하려는 태도를 갖출 때 문화 다양성을 유지할 수 있을 것이다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237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29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528" y="1614279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2118335"/>
            <a:ext cx="8280920" cy="164064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다문화 사회의 의미와 형성 배경을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</a:p>
          <a:p>
            <a:pPr marL="457200" indent="-457200">
              <a:lnSpc>
                <a:spcPts val="4200"/>
              </a:lnSpc>
              <a:buAutoNum type="arabicPeriod"/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다문화 사회로의 변화가 갖는 긍정적인 영향과 부정적인 영향을 설명할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4726242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다문화 사회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528" y="429309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6F6B85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6F6B85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55576" y="4437112"/>
            <a:ext cx="7992888" cy="9787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위의 도표를 통해 알 수 있는 우리 사회의 변화가 우리의 일상생활에 어떤 영향을 미칠까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5445224"/>
            <a:ext cx="7848872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•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학교에서 다문화 학생을 짝으로 두는 일이 많아질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•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이웃 주민이나 친족 중 다문화 가족이 많아질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• </a:t>
            </a:r>
            <a:r>
              <a:rPr lang="ko-KR" altLang="en-US" sz="2000" spc="-100" dirty="0" smtClean="0">
                <a:solidFill>
                  <a:srgbClr val="FF0000"/>
                </a:solidFill>
                <a:latin typeface="+mn-ea"/>
              </a:rPr>
              <a:t>외국인들이 즐겨 찾는 상품을 판매하는 상점이 증가할 것이다</a:t>
            </a:r>
            <a:r>
              <a:rPr lang="en-US" altLang="ko-KR" sz="2000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4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36" name="그림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37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4509120"/>
            <a:ext cx="364047" cy="39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screen"/>
          <a:srcRect l="4055" t="10028" r="1594"/>
          <a:stretch>
            <a:fillRect/>
          </a:stretch>
        </p:blipFill>
        <p:spPr bwMode="auto">
          <a:xfrm>
            <a:off x="431540" y="1196752"/>
            <a:ext cx="8280920" cy="323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사회란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6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73948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다문화 사회의 의미와 특징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의미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언어나 가치관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종교 등이 다른 다양한 집단이 하나의 공동체를 이루고 사는 사회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배경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세계화로 인한 국가 간 인구 이동의 증가 → 해외 유학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해외 구직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국제결혼 등의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특징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과거에도 다문화 사회는 존재하였으나 최근 들어 전세계적인 변화 양상으로 자리 잡고 있음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 사회란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223907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우리나라의 양상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유학생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국제결혼 이주민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외국인 근로자 등이 증가하면서 다문화 사회로 변화하고 있음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배경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외국인 노동자의 유입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국제결혼의 증가 등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1372706"/>
            <a:ext cx="5829648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다문화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사회는 어떤 점에서 좋을까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2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01. </a:t>
                </a:r>
                <a:r>
                  <a:rPr lang="ko-KR" altLang="en-US" sz="2800" b="1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다문화 사회의 이해</a:t>
                </a:r>
                <a:endParaRPr lang="ko-KR" altLang="en-US" sz="2800" b="1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978389" y="1202878"/>
              <a:ext cx="29177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7-4.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다문화 사회와 문화 다양성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3528" y="1822509"/>
            <a:ext cx="8280920" cy="373948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다문화 사회의 긍정적 영향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지식과 경험의 확장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다양한 문화의 접촉으로 새로운 것을 배울 수 있음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사고의 개방성 증가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다른 문화를 자주 접하게 되면 이해의 폭이 넓어져 해당 문화에 대한 편견이나 고정관념이 약화 됨</a:t>
            </a:r>
          </a:p>
          <a:p>
            <a:pPr marL="180000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발전에 기여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: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다른 문화를 통해 자기 문화를 개선할 수 있고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문화 융합으로 새로운 문화가 창조되기도 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302200"/>
            <a:ext cx="17145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228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3873</Words>
  <Application>Microsoft Office PowerPoint</Application>
  <PresentationFormat>화면 슬라이드 쇼(4:3)</PresentationFormat>
  <Paragraphs>515</Paragraphs>
  <Slides>48</Slides>
  <Notes>48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365</cp:revision>
  <dcterms:created xsi:type="dcterms:W3CDTF">2017-01-13T03:10:23Z</dcterms:created>
  <dcterms:modified xsi:type="dcterms:W3CDTF">2018-02-06T06:11:40Z</dcterms:modified>
</cp:coreProperties>
</file>