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74" r:id="rId2"/>
    <p:sldId id="258" r:id="rId3"/>
    <p:sldId id="371" r:id="rId4"/>
    <p:sldId id="363" r:id="rId5"/>
    <p:sldId id="259" r:id="rId6"/>
    <p:sldId id="261" r:id="rId7"/>
    <p:sldId id="262" r:id="rId8"/>
    <p:sldId id="263" r:id="rId9"/>
    <p:sldId id="365" r:id="rId10"/>
    <p:sldId id="347" r:id="rId11"/>
    <p:sldId id="368" r:id="rId12"/>
    <p:sldId id="372" r:id="rId13"/>
    <p:sldId id="366" r:id="rId14"/>
    <p:sldId id="373" r:id="rId15"/>
    <p:sldId id="374" r:id="rId16"/>
    <p:sldId id="369" r:id="rId17"/>
    <p:sldId id="370" r:id="rId18"/>
    <p:sldId id="375" r:id="rId19"/>
    <p:sldId id="376" r:id="rId20"/>
    <p:sldId id="377" r:id="rId21"/>
    <p:sldId id="378" r:id="rId22"/>
    <p:sldId id="379" r:id="rId23"/>
    <p:sldId id="380" r:id="rId24"/>
    <p:sldId id="381" r:id="rId25"/>
    <p:sldId id="382" r:id="rId26"/>
    <p:sldId id="383" r:id="rId27"/>
    <p:sldId id="384" r:id="rId28"/>
    <p:sldId id="385" r:id="rId29"/>
    <p:sldId id="386" r:id="rId30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C9D7"/>
    <a:srgbClr val="FEF3F5"/>
    <a:srgbClr val="D2D2E6"/>
    <a:srgbClr val="FEF5ED"/>
    <a:srgbClr val="A66246"/>
    <a:srgbClr val="EEEEF8"/>
    <a:srgbClr val="F24C4C"/>
    <a:srgbClr val="E02E2E"/>
    <a:srgbClr val="444E82"/>
    <a:srgbClr val="C5E3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 showOutlineIcons="0">
    <p:restoredLeft sz="34542" autoAdjust="0"/>
    <p:restoredTop sz="86449" autoAdjust="0"/>
  </p:normalViewPr>
  <p:slideViewPr>
    <p:cSldViewPr>
      <p:cViewPr>
        <p:scale>
          <a:sx n="75" d="100"/>
          <a:sy n="75" d="100"/>
        </p:scale>
        <p:origin x="804" y="-5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CFF52C-D1DE-47AC-AC4E-1C216F4F0DB1}" type="datetimeFigureOut">
              <a:rPr lang="ko-KR" altLang="en-US" smtClean="0"/>
              <a:pPr/>
              <a:t>2018-02-06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25560D-4CF4-4B05-91B1-0014A47F24F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790012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22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23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24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25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26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27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28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29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B4BC3-1572-4FEA-8713-4301130AC949}" type="datetimeFigureOut">
              <a:rPr lang="ko-KR" altLang="en-US" smtClean="0"/>
              <a:pPr/>
              <a:t>2018-02-06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0CACC-B527-42B1-A227-ACCBDDA96B1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56620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B4BC3-1572-4FEA-8713-4301130AC949}" type="datetimeFigureOut">
              <a:rPr lang="ko-KR" altLang="en-US" smtClean="0"/>
              <a:pPr/>
              <a:t>2018-02-06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0CACC-B527-42B1-A227-ACCBDDA96B1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16323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B4BC3-1572-4FEA-8713-4301130AC949}" type="datetimeFigureOut">
              <a:rPr lang="ko-KR" altLang="en-US" smtClean="0"/>
              <a:pPr/>
              <a:t>2018-02-06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0CACC-B527-42B1-A227-ACCBDDA96B1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55617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B4BC3-1572-4FEA-8713-4301130AC949}" type="datetimeFigureOut">
              <a:rPr lang="ko-KR" altLang="en-US" smtClean="0"/>
              <a:pPr/>
              <a:t>2018-02-06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0CACC-B527-42B1-A227-ACCBDDA96B1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78857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B4BC3-1572-4FEA-8713-4301130AC949}" type="datetimeFigureOut">
              <a:rPr lang="ko-KR" altLang="en-US" smtClean="0"/>
              <a:pPr/>
              <a:t>2018-02-06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0CACC-B527-42B1-A227-ACCBDDA96B1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43759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B4BC3-1572-4FEA-8713-4301130AC949}" type="datetimeFigureOut">
              <a:rPr lang="ko-KR" altLang="en-US" smtClean="0"/>
              <a:pPr/>
              <a:t>2018-02-06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0CACC-B527-42B1-A227-ACCBDDA96B1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48837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B4BC3-1572-4FEA-8713-4301130AC949}" type="datetimeFigureOut">
              <a:rPr lang="ko-KR" altLang="en-US" smtClean="0"/>
              <a:pPr/>
              <a:t>2018-02-06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0CACC-B527-42B1-A227-ACCBDDA96B1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48411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B4BC3-1572-4FEA-8713-4301130AC949}" type="datetimeFigureOut">
              <a:rPr lang="ko-KR" altLang="en-US" smtClean="0"/>
              <a:pPr/>
              <a:t>2018-02-06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0CACC-B527-42B1-A227-ACCBDDA96B1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18253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B4BC3-1572-4FEA-8713-4301130AC949}" type="datetimeFigureOut">
              <a:rPr lang="ko-KR" altLang="en-US" smtClean="0"/>
              <a:pPr/>
              <a:t>2018-02-06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0CACC-B527-42B1-A227-ACCBDDA96B1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02034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B4BC3-1572-4FEA-8713-4301130AC949}" type="datetimeFigureOut">
              <a:rPr lang="ko-KR" altLang="en-US" smtClean="0"/>
              <a:pPr/>
              <a:t>2018-02-06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0CACC-B527-42B1-A227-ACCBDDA96B1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92259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B4BC3-1572-4FEA-8713-4301130AC949}" type="datetimeFigureOut">
              <a:rPr lang="ko-KR" altLang="en-US" smtClean="0"/>
              <a:pPr/>
              <a:t>2018-02-06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0CACC-B527-42B1-A227-ACCBDDA96B1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31134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FB4BC3-1572-4FEA-8713-4301130AC949}" type="datetimeFigureOut">
              <a:rPr lang="ko-KR" altLang="en-US" smtClean="0"/>
              <a:pPr/>
              <a:t>2018-02-06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60CACC-B527-42B1-A227-ACCBDDA96B1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65645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microsoft.com/office/2007/relationships/hdphoto" Target="../media/hdphoto1.wdp"/><Relationship Id="rId9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microsoft.com/office/2007/relationships/hdphoto" Target="../media/hdphoto1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microsoft.com/office/2007/relationships/hdphoto" Target="../media/hdphoto1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microsoft.com/office/2007/relationships/hdphoto" Target="../media/hdphoto1.wdp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  <a14:imgEffect>
                      <a14:saturation sat="1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06224"/>
          </a:xfrm>
          <a:prstGeom prst="rect">
            <a:avLst/>
          </a:prstGeom>
        </p:spPr>
      </p:pic>
      <p:sp>
        <p:nvSpPr>
          <p:cNvPr id="6" name="제목 1"/>
          <p:cNvSpPr txBox="1">
            <a:spLocks/>
          </p:cNvSpPr>
          <p:nvPr/>
        </p:nvSpPr>
        <p:spPr>
          <a:xfrm>
            <a:off x="1377042" y="2996952"/>
            <a:ext cx="6389917" cy="64807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2. </a:t>
            </a:r>
            <a:r>
              <a:rPr lang="ko-KR" altLang="en-U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문화 변동과 전통 문화</a:t>
            </a:r>
            <a:endParaRPr lang="en-US" altLang="ko-KR" sz="2800" b="1" dirty="0" smtClean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5" name="제목 1"/>
          <p:cNvSpPr txBox="1">
            <a:spLocks/>
          </p:cNvSpPr>
          <p:nvPr/>
        </p:nvSpPr>
        <p:spPr>
          <a:xfrm>
            <a:off x="323528" y="35998"/>
            <a:ext cx="4464496" cy="58469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32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Ⅶ. </a:t>
            </a:r>
            <a:r>
              <a:rPr lang="ko-KR" altLang="en-US" sz="32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문화와 다양성</a:t>
            </a:r>
            <a:endParaRPr lang="ko-KR" altLang="en-US" sz="3200" b="1" spc="-150" dirty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7541344" y="354142"/>
            <a:ext cx="139653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고등 통합사회</a:t>
            </a:r>
            <a:endParaRPr lang="ko-KR" altLang="en-US" sz="1600" dirty="0">
              <a:latin typeface="나눔고딕 ExtraBold" pitchFamily="50" charset="-127"/>
              <a:ea typeface="나눔고딕 ExtraBold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14782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2"/>
          <p:cNvGrpSpPr/>
          <p:nvPr/>
        </p:nvGrpSpPr>
        <p:grpSpPr>
          <a:xfrm>
            <a:off x="0" y="0"/>
            <a:ext cx="9144000" cy="1106224"/>
            <a:chOff x="0" y="1124744"/>
            <a:chExt cx="9144000" cy="1106224"/>
          </a:xfrm>
        </p:grpSpPr>
        <p:grpSp>
          <p:nvGrpSpPr>
            <p:cNvPr id="4" name="그룹 11"/>
            <p:cNvGrpSpPr/>
            <p:nvPr/>
          </p:nvGrpSpPr>
          <p:grpSpPr>
            <a:xfrm>
              <a:off x="0" y="1124744"/>
              <a:ext cx="9144000" cy="1106224"/>
              <a:chOff x="0" y="0"/>
              <a:chExt cx="9144000" cy="1106224"/>
            </a:xfrm>
          </p:grpSpPr>
          <p:pic>
            <p:nvPicPr>
              <p:cNvPr id="23" name="그림 22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5900"/>
                        </a14:imgEffect>
                        <a14:imgEffect>
                          <a14:saturation sat="17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9144000" cy="1106224"/>
              </a:xfrm>
              <a:prstGeom prst="rect">
                <a:avLst/>
              </a:prstGeom>
            </p:spPr>
          </p:pic>
          <p:sp>
            <p:nvSpPr>
              <p:cNvPr id="24" name="제목 1"/>
              <p:cNvSpPr txBox="1">
                <a:spLocks/>
              </p:cNvSpPr>
              <p:nvPr/>
            </p:nvSpPr>
            <p:spPr>
              <a:xfrm>
                <a:off x="251520" y="33896"/>
                <a:ext cx="7056784" cy="68407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1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altLang="ko-KR" sz="2800" b="1" dirty="0" smtClean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01. </a:t>
                </a:r>
                <a:r>
                  <a:rPr lang="ko-KR" altLang="en-US" sz="2800" b="1" dirty="0" smtClean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문화 변동의 양상</a:t>
                </a:r>
                <a:endParaRPr lang="ko-KR" altLang="en-US" sz="2800" b="1" dirty="0">
                  <a:solidFill>
                    <a:srgbClr val="3B2936"/>
                  </a:solidFill>
                  <a:latin typeface="나눔고딕 ExtraBold" pitchFamily="50" charset="-127"/>
                  <a:ea typeface="나눔고딕 ExtraBold" pitchFamily="50" charset="-127"/>
                </a:endParaRPr>
              </a:p>
            </p:txBody>
          </p:sp>
        </p:grpSp>
        <p:sp>
          <p:nvSpPr>
            <p:cNvPr id="15" name="직사각형 14"/>
            <p:cNvSpPr/>
            <p:nvPr/>
          </p:nvSpPr>
          <p:spPr>
            <a:xfrm>
              <a:off x="6363110" y="1202878"/>
              <a:ext cx="253306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ko-KR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7-2. </a:t>
              </a:r>
              <a:r>
                <a:rPr lang="ko-KR" altLang="en-US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문화 변동과 전통 문화</a:t>
              </a:r>
              <a:endParaRPr lang="ko-KR" altLang="en-US" sz="1600" dirty="0"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0" y="1372706"/>
            <a:ext cx="5829648" cy="400110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lIns="360000" rtlCol="0">
            <a:spAutoFit/>
          </a:bodyPr>
          <a:lstStyle/>
          <a:p>
            <a:r>
              <a:rPr lang="ko-KR" altLang="en-US" sz="2000" b="1" dirty="0" smtClean="0">
                <a:solidFill>
                  <a:srgbClr val="D35007"/>
                </a:solidFill>
                <a:latin typeface="나눔고딕 ExtraBold" pitchFamily="50" charset="-127"/>
                <a:ea typeface="나눔고딕 ExtraBold" pitchFamily="50" charset="-127"/>
              </a:rPr>
              <a:t>문화 동화는 무엇일까</a:t>
            </a:r>
            <a:r>
              <a:rPr lang="en-US" altLang="ko-KR" sz="2000" b="1" dirty="0" smtClean="0">
                <a:solidFill>
                  <a:srgbClr val="D35007"/>
                </a:solidFill>
                <a:latin typeface="나눔고딕 ExtraBold" pitchFamily="50" charset="-127"/>
                <a:ea typeface="나눔고딕 ExtraBold" pitchFamily="50" charset="-127"/>
              </a:rPr>
              <a:t>?</a:t>
            </a:r>
            <a:endParaRPr lang="ko-KR" altLang="en-US" sz="2000" b="1" dirty="0">
              <a:solidFill>
                <a:srgbClr val="D35007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64288" y="302200"/>
            <a:ext cx="1714544" cy="415498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212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3528" y="1822509"/>
            <a:ext cx="8280920" cy="3841052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180000" indent="-180000">
              <a:lnSpc>
                <a:spcPct val="150000"/>
              </a:lnSpc>
            </a:pPr>
            <a:r>
              <a:rPr lang="ko-KR" altLang="en-US" sz="28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문화 동화의 의미와 영향</a:t>
            </a:r>
            <a:endParaRPr lang="en-US" altLang="ko-KR" sz="2800" b="1" spc="100" dirty="0" smtClean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marL="180000" lvl="0" indent="-18000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ko-KR" altLang="en-US" sz="24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의미</a:t>
            </a:r>
            <a:r>
              <a:rPr lang="en-US" altLang="ko-KR" sz="24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: </a:t>
            </a:r>
            <a:r>
              <a:rPr lang="ko-KR" altLang="en-US" sz="24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새롭게 등장한 문화 요소와 전통문화의 상호 작용으로 전통문화 요소가 소멸하고 외래문화 요소로 대체되는 현상</a:t>
            </a:r>
          </a:p>
          <a:p>
            <a:pPr marL="180000" lvl="0" indent="-18000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ko-KR" altLang="en-US" sz="24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긍정적 영향</a:t>
            </a:r>
            <a:r>
              <a:rPr lang="en-US" altLang="ko-KR" sz="24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: </a:t>
            </a:r>
            <a:r>
              <a:rPr lang="ko-KR" altLang="en-US" sz="24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환경 변화에 적응하여 발전하는 것으로 볼 수도 있음</a:t>
            </a:r>
          </a:p>
          <a:p>
            <a:pPr marL="180000" lvl="0" indent="-18000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ko-KR" altLang="en-US" sz="24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부정적 영향</a:t>
            </a:r>
            <a:r>
              <a:rPr lang="en-US" altLang="ko-KR" sz="24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: </a:t>
            </a:r>
            <a:r>
              <a:rPr lang="ko-KR" altLang="en-US" sz="24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전통문화 소멸로 정체성 혼란 발생</a:t>
            </a:r>
            <a:r>
              <a:rPr lang="en-US" altLang="ko-KR" sz="24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, </a:t>
            </a:r>
            <a:r>
              <a:rPr lang="ko-KR" altLang="en-US" sz="24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문화적 다양성 훼손</a:t>
            </a:r>
            <a:endParaRPr lang="en-US" altLang="ko-KR" sz="2400" spc="-150" dirty="0" smtClean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510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 l="1688" t="2213" r="56463" b="4488"/>
          <a:stretch>
            <a:fillRect/>
          </a:stretch>
        </p:blipFill>
        <p:spPr bwMode="auto">
          <a:xfrm>
            <a:off x="4826168" y="2060848"/>
            <a:ext cx="1828703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3" cstate="print"/>
          <a:srcRect l="48995" t="2213" r="794" b="4488"/>
          <a:stretch>
            <a:fillRect/>
          </a:stretch>
        </p:blipFill>
        <p:spPr bwMode="auto">
          <a:xfrm>
            <a:off x="6626368" y="2060848"/>
            <a:ext cx="2194104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그룹 11"/>
          <p:cNvGrpSpPr/>
          <p:nvPr/>
        </p:nvGrpSpPr>
        <p:grpSpPr>
          <a:xfrm>
            <a:off x="0" y="0"/>
            <a:ext cx="9144000" cy="1106224"/>
            <a:chOff x="0" y="0"/>
            <a:chExt cx="9144000" cy="1106224"/>
          </a:xfrm>
        </p:grpSpPr>
        <p:pic>
          <p:nvPicPr>
            <p:cNvPr id="18" name="그림 17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5900"/>
                      </a14:imgEffect>
                      <a14:imgEffect>
                        <a14:saturation sat="17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1106224"/>
            </a:xfrm>
            <a:prstGeom prst="rect">
              <a:avLst/>
            </a:prstGeom>
          </p:spPr>
        </p:pic>
        <p:sp>
          <p:nvSpPr>
            <p:cNvPr id="19" name="제목 1"/>
            <p:cNvSpPr txBox="1">
              <a:spLocks/>
            </p:cNvSpPr>
            <p:nvPr/>
          </p:nvSpPr>
          <p:spPr>
            <a:xfrm>
              <a:off x="251520" y="33896"/>
              <a:ext cx="7704856" cy="684076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1080000" lvl="0" algn="l">
                <a:spcBef>
                  <a:spcPts val="0"/>
                </a:spcBef>
              </a:pPr>
              <a:r>
                <a:rPr lang="ko-KR" altLang="en-US" sz="2800" b="1" spc="-1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나눔고딕 ExtraBold" pitchFamily="50" charset="-127"/>
                  <a:ea typeface="나눔고딕 ExtraBold" pitchFamily="50" charset="-127"/>
                  <a:cs typeface="+mn-cs"/>
                </a:rPr>
                <a:t>문화 동화에 대한 우리의 자세</a:t>
              </a:r>
            </a:p>
          </p:txBody>
        </p:sp>
      </p:grpSp>
      <p:sp>
        <p:nvSpPr>
          <p:cNvPr id="20" name="제목 1"/>
          <p:cNvSpPr txBox="1">
            <a:spLocks/>
          </p:cNvSpPr>
          <p:nvPr/>
        </p:nvSpPr>
        <p:spPr>
          <a:xfrm>
            <a:off x="207912" y="35520"/>
            <a:ext cx="1077120" cy="64807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000" b="1" spc="-150" dirty="0" smtClean="0">
                <a:solidFill>
                  <a:srgbClr val="0070C0"/>
                </a:solidFill>
                <a:latin typeface="나눔고딕 ExtraBold" pitchFamily="50" charset="-127"/>
                <a:ea typeface="나눔고딕 ExtraBold" pitchFamily="50" charset="-127"/>
              </a:rPr>
              <a:t>스스로 </a:t>
            </a:r>
            <a:endParaRPr lang="en-US" altLang="ko-KR" sz="2000" b="1" spc="-150" dirty="0" smtClean="0">
              <a:solidFill>
                <a:srgbClr val="0070C0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r>
              <a:rPr lang="ko-KR" altLang="en-US" sz="2000" b="1" spc="-150" dirty="0" smtClean="0">
                <a:solidFill>
                  <a:srgbClr val="0070C0"/>
                </a:solidFill>
                <a:latin typeface="나눔고딕 ExtraBold" pitchFamily="50" charset="-127"/>
                <a:ea typeface="나눔고딕 ExtraBold" pitchFamily="50" charset="-127"/>
              </a:rPr>
              <a:t>탐구하기 </a:t>
            </a:r>
            <a:endParaRPr lang="en-US" altLang="ko-KR" sz="2000" b="1" spc="-150" dirty="0" smtClean="0">
              <a:solidFill>
                <a:srgbClr val="0070C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164288" y="302200"/>
            <a:ext cx="1714544" cy="377796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212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395536" y="1556792"/>
            <a:ext cx="4392488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ko-KR" altLang="en-US" sz="2000" spc="-100" dirty="0" smtClean="0">
                <a:solidFill>
                  <a:prstClr val="black"/>
                </a:solidFill>
              </a:rPr>
              <a:t>고려 후기에는 원나라와 교류가 활발해짐에 따라 왕실과 귀족층을 중심으로 ‘몽고풍’이라고 불리는 원나라 문화가 널리 유행하였다</a:t>
            </a:r>
            <a:r>
              <a:rPr lang="en-US" altLang="ko-KR" sz="2000" spc="-100" dirty="0" smtClean="0">
                <a:solidFill>
                  <a:prstClr val="black"/>
                </a:solidFill>
              </a:rPr>
              <a:t>. </a:t>
            </a:r>
            <a:r>
              <a:rPr lang="ko-KR" altLang="en-US" sz="2000" spc="-100" dirty="0" smtClean="0">
                <a:solidFill>
                  <a:prstClr val="black"/>
                </a:solidFill>
              </a:rPr>
              <a:t>남자들은 상투 대신 변발을 하였고</a:t>
            </a:r>
            <a:r>
              <a:rPr lang="en-US" altLang="ko-KR" sz="2000" spc="-100" dirty="0" smtClean="0">
                <a:solidFill>
                  <a:prstClr val="black"/>
                </a:solidFill>
              </a:rPr>
              <a:t>, </a:t>
            </a:r>
            <a:r>
              <a:rPr lang="ko-KR" altLang="en-US" sz="2000" spc="-100" dirty="0" err="1" smtClean="0">
                <a:solidFill>
                  <a:prstClr val="black"/>
                </a:solidFill>
              </a:rPr>
              <a:t>호복</a:t>
            </a:r>
            <a:r>
              <a:rPr lang="en-US" altLang="ko-KR" sz="2000" spc="-100" dirty="0" smtClean="0">
                <a:solidFill>
                  <a:prstClr val="black"/>
                </a:solidFill>
              </a:rPr>
              <a:t>(</a:t>
            </a:r>
            <a:r>
              <a:rPr lang="ko-KR" altLang="en-US" sz="2000" spc="-100" dirty="0" smtClean="0">
                <a:solidFill>
                  <a:prstClr val="black"/>
                </a:solidFill>
              </a:rPr>
              <a:t>몽고의 의복</a:t>
            </a:r>
            <a:r>
              <a:rPr lang="en-US" altLang="ko-KR" sz="2000" spc="-100" dirty="0" smtClean="0">
                <a:solidFill>
                  <a:prstClr val="black"/>
                </a:solidFill>
              </a:rPr>
              <a:t>)</a:t>
            </a:r>
            <a:r>
              <a:rPr lang="ko-KR" altLang="en-US" sz="2000" spc="-100" dirty="0" smtClean="0">
                <a:solidFill>
                  <a:prstClr val="black"/>
                </a:solidFill>
              </a:rPr>
              <a:t>을 즐겨 입었다</a:t>
            </a:r>
            <a:r>
              <a:rPr lang="en-US" altLang="ko-KR" sz="2000" spc="-100" dirty="0" smtClean="0">
                <a:solidFill>
                  <a:prstClr val="black"/>
                </a:solidFill>
              </a:rPr>
              <a:t>. </a:t>
            </a:r>
            <a:r>
              <a:rPr lang="ko-KR" altLang="en-US" sz="2000" spc="-100" dirty="0" smtClean="0">
                <a:solidFill>
                  <a:prstClr val="black"/>
                </a:solidFill>
              </a:rPr>
              <a:t>여자들은 머리에 족두리를 하였으며</a:t>
            </a:r>
            <a:r>
              <a:rPr lang="en-US" altLang="ko-KR" sz="2000" spc="-100" dirty="0" smtClean="0">
                <a:solidFill>
                  <a:prstClr val="black"/>
                </a:solidFill>
              </a:rPr>
              <a:t>, </a:t>
            </a:r>
            <a:r>
              <a:rPr lang="ko-KR" altLang="en-US" sz="2000" spc="-100" dirty="0" smtClean="0">
                <a:solidFill>
                  <a:prstClr val="black"/>
                </a:solidFill>
              </a:rPr>
              <a:t>혼인하는 신부는 볼에 연지를 찍었다</a:t>
            </a:r>
            <a:r>
              <a:rPr lang="en-US" altLang="ko-KR" sz="2000" spc="-100" dirty="0" smtClean="0">
                <a:solidFill>
                  <a:prstClr val="black"/>
                </a:solidFill>
              </a:rPr>
              <a:t>. </a:t>
            </a:r>
            <a:r>
              <a:rPr lang="ko-KR" altLang="en-US" sz="2000" spc="-100" dirty="0" smtClean="0">
                <a:solidFill>
                  <a:prstClr val="black"/>
                </a:solidFill>
              </a:rPr>
              <a:t>이러한 몽고풍은 고려의 자주성을 회복하고자 했던 공민왕에 의해 많이 사라졌지만 일부는 아직까지도 우리 사회에 그 흔적이 남아 있다</a:t>
            </a:r>
            <a:r>
              <a:rPr lang="en-US" altLang="ko-KR" sz="2000" spc="-100" dirty="0" smtClean="0">
                <a:solidFill>
                  <a:prstClr val="black"/>
                </a:solidFill>
              </a:rPr>
              <a:t>.</a:t>
            </a:r>
            <a:endParaRPr lang="ko-KR" altLang="en-US" sz="1400" spc="-100" dirty="0"/>
          </a:p>
        </p:txBody>
      </p:sp>
      <p:sp>
        <p:nvSpPr>
          <p:cNvPr id="23" name="TextBox 22"/>
          <p:cNvSpPr txBox="1"/>
          <p:nvPr/>
        </p:nvSpPr>
        <p:spPr>
          <a:xfrm>
            <a:off x="251520" y="1412776"/>
            <a:ext cx="8640960" cy="4752528"/>
          </a:xfrm>
          <a:prstGeom prst="roundRect">
            <a:avLst>
              <a:gd name="adj" fmla="val 5479"/>
            </a:avLst>
          </a:prstGeom>
          <a:noFill/>
          <a:ln w="28575">
            <a:solidFill>
              <a:schemeClr val="bg1">
                <a:lumMod val="75000"/>
              </a:schemeClr>
            </a:solidFill>
          </a:ln>
          <a:effectLst/>
        </p:spPr>
        <p:txBody>
          <a:bodyPr wrap="square" lIns="108000" rIns="108000" rtlCol="0" anchor="ctr">
            <a:noAutofit/>
          </a:bodyPr>
          <a:lstStyle/>
          <a:p>
            <a:pPr algn="just">
              <a:lnSpc>
                <a:spcPct val="150000"/>
              </a:lnSpc>
            </a:pPr>
            <a:endParaRPr lang="en-US" altLang="ko-KR" sz="2800" dirty="0" smtClean="0"/>
          </a:p>
          <a:p>
            <a:pPr algn="just">
              <a:lnSpc>
                <a:spcPct val="150000"/>
              </a:lnSpc>
            </a:pPr>
            <a:endParaRPr lang="en-US" altLang="ko-KR" sz="2800" dirty="0" smtClean="0"/>
          </a:p>
          <a:p>
            <a:pPr algn="just">
              <a:lnSpc>
                <a:spcPct val="150000"/>
              </a:lnSpc>
            </a:pPr>
            <a:endParaRPr lang="en-US" altLang="ko-KR" sz="2800" dirty="0" smtClean="0"/>
          </a:p>
          <a:p>
            <a:pPr algn="just">
              <a:lnSpc>
                <a:spcPct val="150000"/>
              </a:lnSpc>
            </a:pPr>
            <a:endParaRPr lang="en-US" altLang="ko-KR" sz="2800" dirty="0" smtClean="0"/>
          </a:p>
          <a:p>
            <a:pPr algn="just">
              <a:lnSpc>
                <a:spcPct val="150000"/>
              </a:lnSpc>
            </a:pPr>
            <a:endParaRPr lang="en-US" altLang="ko-KR" sz="2800" dirty="0" smtClean="0"/>
          </a:p>
        </p:txBody>
      </p:sp>
    </p:spTree>
    <p:extLst>
      <p:ext uri="{BB962C8B-B14F-4D97-AF65-F5344CB8AC3E}">
        <p14:creationId xmlns:p14="http://schemas.microsoft.com/office/powerpoint/2010/main" val="2321333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323528" y="4869160"/>
            <a:ext cx="1152128" cy="432048"/>
          </a:xfrm>
          <a:prstGeom prst="roundRect">
            <a:avLst>
              <a:gd name="adj" fmla="val 14885"/>
            </a:avLst>
          </a:prstGeom>
          <a:solidFill>
            <a:schemeClr val="accent4">
              <a:lumMod val="40000"/>
              <a:lumOff val="60000"/>
            </a:schemeClr>
          </a:solidFill>
          <a:ln w="28575">
            <a:noFill/>
          </a:ln>
          <a:effectLst/>
        </p:spPr>
        <p:txBody>
          <a:bodyPr wrap="square" lIns="108000" tIns="0" rIns="108000" bIns="36000" rtlCol="0" anchor="ctr">
            <a:no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b="1" spc="-100" dirty="0" smtClean="0">
                <a:latin typeface="나눔고딕" pitchFamily="50" charset="-127"/>
                <a:ea typeface="나눔고딕" pitchFamily="50" charset="-127"/>
              </a:rPr>
              <a:t>나의 입장</a:t>
            </a:r>
            <a:endParaRPr lang="en-US" altLang="ko-KR" b="1" spc="-100" dirty="0" smtClean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8" name="TextBox 37"/>
          <p:cNvSpPr txBox="1"/>
          <p:nvPr/>
        </p:nvSpPr>
        <p:spPr>
          <a:xfrm flipV="1">
            <a:off x="1331640" y="5031184"/>
            <a:ext cx="4752528" cy="108000"/>
          </a:xfrm>
          <a:prstGeom prst="roundRect">
            <a:avLst>
              <a:gd name="adj" fmla="val 9846"/>
            </a:avLst>
          </a:prstGeom>
          <a:solidFill>
            <a:schemeClr val="accent4">
              <a:lumMod val="40000"/>
              <a:lumOff val="60000"/>
            </a:schemeClr>
          </a:solidFill>
          <a:ln w="28575">
            <a:noFill/>
          </a:ln>
          <a:effectLst/>
        </p:spPr>
        <p:txBody>
          <a:bodyPr wrap="square" lIns="108000" tIns="0" rIns="108000" bIns="36000" rtlCol="0" anchor="ctr">
            <a:noAutofit/>
          </a:bodyPr>
          <a:lstStyle/>
          <a:p>
            <a:pPr algn="ctr">
              <a:lnSpc>
                <a:spcPct val="150000"/>
              </a:lnSpc>
            </a:pPr>
            <a:endParaRPr lang="en-US" altLang="ko-KR" b="1" spc="-100" dirty="0" smtClean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7" name="TextBox 36"/>
          <p:cNvSpPr txBox="1"/>
          <p:nvPr/>
        </p:nvSpPr>
        <p:spPr>
          <a:xfrm flipV="1">
            <a:off x="1043608" y="5895280"/>
            <a:ext cx="4752528" cy="108000"/>
          </a:xfrm>
          <a:prstGeom prst="roundRect">
            <a:avLst>
              <a:gd name="adj" fmla="val 9846"/>
            </a:avLst>
          </a:prstGeom>
          <a:solidFill>
            <a:schemeClr val="accent4">
              <a:lumMod val="40000"/>
              <a:lumOff val="60000"/>
            </a:schemeClr>
          </a:solidFill>
          <a:ln w="28575">
            <a:noFill/>
          </a:ln>
          <a:effectLst/>
        </p:spPr>
        <p:txBody>
          <a:bodyPr wrap="square" lIns="108000" tIns="0" rIns="108000" bIns="36000" rtlCol="0" anchor="ctr">
            <a:noAutofit/>
          </a:bodyPr>
          <a:lstStyle/>
          <a:p>
            <a:pPr algn="ctr">
              <a:lnSpc>
                <a:spcPct val="150000"/>
              </a:lnSpc>
            </a:pPr>
            <a:endParaRPr lang="en-US" altLang="ko-KR" b="1" spc="-100" dirty="0" smtClean="0"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2" name="그룹 11"/>
          <p:cNvGrpSpPr/>
          <p:nvPr/>
        </p:nvGrpSpPr>
        <p:grpSpPr>
          <a:xfrm>
            <a:off x="0" y="0"/>
            <a:ext cx="9144000" cy="1106224"/>
            <a:chOff x="0" y="0"/>
            <a:chExt cx="9144000" cy="1106224"/>
          </a:xfrm>
        </p:grpSpPr>
        <p:pic>
          <p:nvPicPr>
            <p:cNvPr id="18" name="그림 17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5900"/>
                      </a14:imgEffect>
                      <a14:imgEffect>
                        <a14:saturation sat="17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1106224"/>
            </a:xfrm>
            <a:prstGeom prst="rect">
              <a:avLst/>
            </a:prstGeom>
          </p:spPr>
        </p:pic>
        <p:sp>
          <p:nvSpPr>
            <p:cNvPr id="19" name="제목 1"/>
            <p:cNvSpPr txBox="1">
              <a:spLocks/>
            </p:cNvSpPr>
            <p:nvPr/>
          </p:nvSpPr>
          <p:spPr>
            <a:xfrm>
              <a:off x="251520" y="33896"/>
              <a:ext cx="7704856" cy="684076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1080000" lvl="0" algn="l">
                <a:spcBef>
                  <a:spcPts val="0"/>
                </a:spcBef>
              </a:pPr>
              <a:r>
                <a:rPr lang="ko-KR" altLang="en-US" sz="2800" b="1" spc="-1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나눔고딕 ExtraBold" pitchFamily="50" charset="-127"/>
                  <a:ea typeface="나눔고딕 ExtraBold" pitchFamily="50" charset="-127"/>
                  <a:cs typeface="+mn-cs"/>
                </a:rPr>
                <a:t>문화 동화에 대한 우리의 자세</a:t>
              </a:r>
            </a:p>
          </p:txBody>
        </p:sp>
      </p:grpSp>
      <p:sp>
        <p:nvSpPr>
          <p:cNvPr id="20" name="제목 1"/>
          <p:cNvSpPr txBox="1">
            <a:spLocks/>
          </p:cNvSpPr>
          <p:nvPr/>
        </p:nvSpPr>
        <p:spPr>
          <a:xfrm>
            <a:off x="207912" y="35520"/>
            <a:ext cx="1077120" cy="64807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000" b="1" spc="-150" dirty="0" smtClean="0">
                <a:solidFill>
                  <a:srgbClr val="0070C0"/>
                </a:solidFill>
                <a:latin typeface="나눔고딕 ExtraBold" pitchFamily="50" charset="-127"/>
                <a:ea typeface="나눔고딕 ExtraBold" pitchFamily="50" charset="-127"/>
              </a:rPr>
              <a:t>스스로 </a:t>
            </a:r>
            <a:endParaRPr lang="en-US" altLang="ko-KR" sz="2000" b="1" spc="-150" dirty="0" smtClean="0">
              <a:solidFill>
                <a:srgbClr val="0070C0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r>
              <a:rPr lang="ko-KR" altLang="en-US" sz="2000" b="1" spc="-150" dirty="0" smtClean="0">
                <a:solidFill>
                  <a:srgbClr val="0070C0"/>
                </a:solidFill>
                <a:latin typeface="나눔고딕 ExtraBold" pitchFamily="50" charset="-127"/>
                <a:ea typeface="나눔고딕 ExtraBold" pitchFamily="50" charset="-127"/>
              </a:rPr>
              <a:t>탐구하기 </a:t>
            </a:r>
            <a:endParaRPr lang="en-US" altLang="ko-KR" sz="2000" b="1" spc="-150" dirty="0" smtClean="0">
              <a:solidFill>
                <a:srgbClr val="0070C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164288" y="302200"/>
            <a:ext cx="1714544" cy="377796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212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9512" y="1301859"/>
            <a:ext cx="8568952" cy="473976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ts val="3200"/>
              </a:lnSpc>
              <a:buSzPct val="100000"/>
              <a:buAutoNum type="arabicPeriod"/>
            </a:pPr>
            <a:r>
              <a:rPr lang="ko-KR" altLang="en-US" sz="24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고려 후기의 몽고풍과 같은 문화 동화의 사례를 찾아보자</a:t>
            </a:r>
            <a:r>
              <a:rPr lang="en-US" altLang="ko-KR" sz="24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51520" y="2132856"/>
            <a:ext cx="4104456" cy="1440160"/>
          </a:xfrm>
          <a:prstGeom prst="roundRect">
            <a:avLst>
              <a:gd name="adj" fmla="val 5479"/>
            </a:avLst>
          </a:prstGeom>
          <a:noFill/>
          <a:ln w="28575">
            <a:solidFill>
              <a:schemeClr val="bg1">
                <a:lumMod val="85000"/>
              </a:schemeClr>
            </a:solidFill>
          </a:ln>
          <a:effectLst/>
        </p:spPr>
        <p:txBody>
          <a:bodyPr wrap="square" lIns="108000" rIns="108000" rtlCol="0" anchor="ctr">
            <a:noAutofit/>
          </a:bodyPr>
          <a:lstStyle/>
          <a:p>
            <a:pPr algn="just">
              <a:lnSpc>
                <a:spcPct val="150000"/>
              </a:lnSpc>
            </a:pPr>
            <a:endParaRPr lang="en-US" altLang="ko-KR" sz="2800" dirty="0" smtClean="0"/>
          </a:p>
          <a:p>
            <a:pPr algn="just">
              <a:lnSpc>
                <a:spcPct val="150000"/>
              </a:lnSpc>
            </a:pPr>
            <a:endParaRPr lang="en-US" altLang="ko-KR" sz="2800" dirty="0" smtClean="0"/>
          </a:p>
          <a:p>
            <a:pPr algn="just">
              <a:lnSpc>
                <a:spcPct val="150000"/>
              </a:lnSpc>
            </a:pPr>
            <a:endParaRPr lang="en-US" altLang="ko-KR" sz="2800" dirty="0" smtClean="0"/>
          </a:p>
          <a:p>
            <a:pPr algn="just">
              <a:lnSpc>
                <a:spcPct val="150000"/>
              </a:lnSpc>
            </a:pPr>
            <a:endParaRPr lang="en-US" altLang="ko-KR" sz="2800" dirty="0" smtClean="0"/>
          </a:p>
          <a:p>
            <a:pPr algn="just">
              <a:lnSpc>
                <a:spcPct val="150000"/>
              </a:lnSpc>
            </a:pPr>
            <a:endParaRPr lang="en-US" altLang="ko-KR" sz="2800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4572000" y="2132856"/>
            <a:ext cx="4104456" cy="1440160"/>
          </a:xfrm>
          <a:prstGeom prst="roundRect">
            <a:avLst>
              <a:gd name="adj" fmla="val 5479"/>
            </a:avLst>
          </a:prstGeom>
          <a:noFill/>
          <a:ln w="28575">
            <a:solidFill>
              <a:schemeClr val="bg1">
                <a:lumMod val="85000"/>
              </a:schemeClr>
            </a:solidFill>
          </a:ln>
          <a:effectLst/>
        </p:spPr>
        <p:txBody>
          <a:bodyPr wrap="square" lIns="108000" rIns="108000" rtlCol="0" anchor="ctr">
            <a:noAutofit/>
          </a:bodyPr>
          <a:lstStyle/>
          <a:p>
            <a:pPr algn="just">
              <a:lnSpc>
                <a:spcPct val="150000"/>
              </a:lnSpc>
            </a:pPr>
            <a:endParaRPr lang="en-US" altLang="ko-KR" sz="2800" dirty="0" smtClean="0"/>
          </a:p>
          <a:p>
            <a:pPr algn="just">
              <a:lnSpc>
                <a:spcPct val="150000"/>
              </a:lnSpc>
            </a:pPr>
            <a:endParaRPr lang="en-US" altLang="ko-KR" sz="2800" dirty="0" smtClean="0"/>
          </a:p>
          <a:p>
            <a:pPr algn="just">
              <a:lnSpc>
                <a:spcPct val="150000"/>
              </a:lnSpc>
            </a:pPr>
            <a:endParaRPr lang="en-US" altLang="ko-KR" sz="2800" dirty="0" smtClean="0"/>
          </a:p>
          <a:p>
            <a:pPr algn="just">
              <a:lnSpc>
                <a:spcPct val="150000"/>
              </a:lnSpc>
            </a:pPr>
            <a:endParaRPr lang="en-US" altLang="ko-KR" sz="2800" dirty="0" smtClean="0"/>
          </a:p>
          <a:p>
            <a:pPr algn="just">
              <a:lnSpc>
                <a:spcPct val="150000"/>
              </a:lnSpc>
            </a:pPr>
            <a:endParaRPr lang="en-US" altLang="ko-KR" sz="2800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251520" y="1916832"/>
            <a:ext cx="1791816" cy="432048"/>
          </a:xfrm>
          <a:prstGeom prst="roundRect">
            <a:avLst>
              <a:gd name="adj" fmla="val 14885"/>
            </a:avLst>
          </a:prstGeom>
          <a:solidFill>
            <a:srgbClr val="F7C9D7"/>
          </a:solidFill>
          <a:ln w="28575">
            <a:solidFill>
              <a:schemeClr val="accent2">
                <a:lumMod val="60000"/>
                <a:lumOff val="40000"/>
              </a:schemeClr>
            </a:solidFill>
          </a:ln>
          <a:effectLst/>
        </p:spPr>
        <p:txBody>
          <a:bodyPr wrap="square" lIns="108000" tIns="36000" rIns="108000" rtlCol="0" anchor="ctr">
            <a:no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b="1" spc="-100" dirty="0" smtClean="0">
                <a:latin typeface="나눔고딕" pitchFamily="50" charset="-127"/>
                <a:ea typeface="나눔고딕" pitchFamily="50" charset="-127"/>
              </a:rPr>
              <a:t>우리나라의 사례</a:t>
            </a:r>
            <a:endParaRPr lang="en-US" altLang="ko-KR" b="1" spc="-100" dirty="0" smtClean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72000" y="1916832"/>
            <a:ext cx="1791816" cy="432048"/>
          </a:xfrm>
          <a:prstGeom prst="roundRect">
            <a:avLst>
              <a:gd name="adj" fmla="val 14885"/>
            </a:avLst>
          </a:prstGeom>
          <a:solidFill>
            <a:srgbClr val="F7C9D7"/>
          </a:solidFill>
          <a:ln w="28575">
            <a:solidFill>
              <a:schemeClr val="accent2">
                <a:lumMod val="60000"/>
                <a:lumOff val="40000"/>
              </a:schemeClr>
            </a:solidFill>
          </a:ln>
          <a:effectLst/>
        </p:spPr>
        <p:txBody>
          <a:bodyPr wrap="square" lIns="108000" tIns="36000" rIns="108000" rtlCol="0" anchor="ctr">
            <a:no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b="1" spc="-100" dirty="0" smtClean="0">
                <a:latin typeface="나눔고딕" pitchFamily="50" charset="-127"/>
                <a:ea typeface="나눔고딕" pitchFamily="50" charset="-127"/>
              </a:rPr>
              <a:t>다른 나라의 사례</a:t>
            </a:r>
            <a:endParaRPr lang="en-US" altLang="ko-KR" b="1" spc="-100" dirty="0" smtClean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1520" y="2348880"/>
            <a:ext cx="4104456" cy="1200329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144000" indent="-144000">
              <a:buFont typeface="Arial" pitchFamily="34" charset="0"/>
              <a:buChar char="•"/>
            </a:pPr>
            <a:r>
              <a:rPr lang="ko-KR" altLang="en-US" spc="-100" dirty="0" smtClean="0">
                <a:solidFill>
                  <a:srgbClr val="FF0000"/>
                </a:solidFill>
                <a:latin typeface="+mn-ea"/>
              </a:rPr>
              <a:t>일상생활에서 전통 의복이 거의 사라지고 서양식 의복을 입고 있다</a:t>
            </a:r>
            <a:r>
              <a:rPr lang="en-US" altLang="ko-KR" spc="-100" dirty="0" smtClean="0">
                <a:solidFill>
                  <a:srgbClr val="FF0000"/>
                </a:solidFill>
                <a:latin typeface="+mn-ea"/>
              </a:rPr>
              <a:t>.</a:t>
            </a:r>
          </a:p>
          <a:p>
            <a:pPr marL="144000" indent="-144000">
              <a:buFont typeface="Arial" pitchFamily="34" charset="0"/>
              <a:buChar char="•"/>
            </a:pPr>
            <a:r>
              <a:rPr lang="ko-KR" altLang="en-US" spc="-100" dirty="0" smtClean="0">
                <a:solidFill>
                  <a:srgbClr val="FF0000"/>
                </a:solidFill>
                <a:latin typeface="+mn-ea"/>
              </a:rPr>
              <a:t>전통 한옥이 거의 사라지고 아파트와 같은 서양식 주거 문화가 일반화되었다</a:t>
            </a:r>
            <a:r>
              <a:rPr lang="en-US" altLang="ko-KR" spc="-100" dirty="0" smtClean="0">
                <a:solidFill>
                  <a:srgbClr val="FF0000"/>
                </a:solidFill>
                <a:latin typeface="+mn-ea"/>
              </a:rPr>
              <a:t>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572000" y="2348880"/>
            <a:ext cx="4104456" cy="1200329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144000" indent="-144000">
              <a:buFont typeface="Arial" pitchFamily="34" charset="0"/>
              <a:buChar char="•"/>
            </a:pPr>
            <a:r>
              <a:rPr lang="ko-KR" altLang="en-US" spc="-100" dirty="0" smtClean="0">
                <a:solidFill>
                  <a:srgbClr val="FF0000"/>
                </a:solidFill>
                <a:latin typeface="+mn-ea"/>
              </a:rPr>
              <a:t>캐나다의 북극에 가까운 곳에 사는 </a:t>
            </a:r>
            <a:r>
              <a:rPr lang="ko-KR" altLang="en-US" spc="-100" dirty="0" err="1" smtClean="0">
                <a:solidFill>
                  <a:srgbClr val="FF0000"/>
                </a:solidFill>
                <a:latin typeface="+mn-ea"/>
              </a:rPr>
              <a:t>이누이트족은</a:t>
            </a:r>
            <a:r>
              <a:rPr lang="ko-KR" altLang="en-US" spc="-100" dirty="0" smtClean="0">
                <a:solidFill>
                  <a:srgbClr val="FF0000"/>
                </a:solidFill>
                <a:latin typeface="+mn-ea"/>
              </a:rPr>
              <a:t> 전통적으로 날고기를 즐겨먹었으나 서양 문화가 유입되어 요즘에는 일상생활에서 익힌 고기를 먹는다</a:t>
            </a:r>
            <a:r>
              <a:rPr lang="en-US" altLang="ko-KR" spc="-100" dirty="0" smtClean="0">
                <a:solidFill>
                  <a:srgbClr val="FF0000"/>
                </a:solidFill>
                <a:latin typeface="+mn-ea"/>
              </a:rPr>
              <a:t>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79512" y="3789040"/>
            <a:ext cx="8568952" cy="884345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ts val="3200"/>
              </a:lnSpc>
              <a:buSzPct val="100000"/>
              <a:buFont typeface="+mj-lt"/>
              <a:buAutoNum type="arabicPeriod" startAt="2"/>
            </a:pPr>
            <a:r>
              <a:rPr lang="ko-KR" altLang="en-US" sz="24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공민왕이 몽고풍을 금지했던 것처럼 이미 널리 퍼진 외래문화를 금지하는 것에 대한 자신의 입장을 정리해 보자</a:t>
            </a:r>
            <a:r>
              <a:rPr lang="en-US" altLang="ko-KR" sz="24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547664" y="4869160"/>
            <a:ext cx="3240360" cy="432048"/>
          </a:xfrm>
          <a:prstGeom prst="roundRect">
            <a:avLst>
              <a:gd name="adj" fmla="val 14297"/>
            </a:avLst>
          </a:prstGeom>
          <a:solidFill>
            <a:schemeClr val="bg1"/>
          </a:solidFill>
          <a:ln w="28575">
            <a:solidFill>
              <a:schemeClr val="bg1">
                <a:lumMod val="85000"/>
              </a:schemeClr>
            </a:solidFill>
          </a:ln>
          <a:effectLst/>
        </p:spPr>
        <p:txBody>
          <a:bodyPr wrap="square" lIns="108000" rIns="108000" rtlCol="0" anchor="ctr">
            <a:noAutofit/>
          </a:bodyPr>
          <a:lstStyle/>
          <a:p>
            <a:pPr algn="just">
              <a:lnSpc>
                <a:spcPct val="150000"/>
              </a:lnSpc>
            </a:pPr>
            <a:endParaRPr lang="en-US" altLang="ko-KR" sz="2800" dirty="0" smtClean="0"/>
          </a:p>
          <a:p>
            <a:pPr algn="just">
              <a:lnSpc>
                <a:spcPct val="150000"/>
              </a:lnSpc>
            </a:pPr>
            <a:endParaRPr lang="en-US" altLang="ko-KR" sz="2800" dirty="0" smtClean="0"/>
          </a:p>
          <a:p>
            <a:pPr algn="just">
              <a:lnSpc>
                <a:spcPct val="150000"/>
              </a:lnSpc>
            </a:pPr>
            <a:endParaRPr lang="en-US" altLang="ko-KR" sz="2800" dirty="0" smtClean="0"/>
          </a:p>
          <a:p>
            <a:pPr algn="just">
              <a:lnSpc>
                <a:spcPct val="150000"/>
              </a:lnSpc>
            </a:pPr>
            <a:endParaRPr lang="en-US" altLang="ko-KR" sz="2800" dirty="0" smtClean="0"/>
          </a:p>
          <a:p>
            <a:pPr algn="just">
              <a:lnSpc>
                <a:spcPct val="150000"/>
              </a:lnSpc>
            </a:pPr>
            <a:endParaRPr lang="en-US" altLang="ko-KR" sz="2800" dirty="0" smtClean="0"/>
          </a:p>
        </p:txBody>
      </p:sp>
      <p:sp>
        <p:nvSpPr>
          <p:cNvPr id="29" name="TextBox 28"/>
          <p:cNvSpPr txBox="1"/>
          <p:nvPr/>
        </p:nvSpPr>
        <p:spPr>
          <a:xfrm>
            <a:off x="323528" y="5445224"/>
            <a:ext cx="1152128" cy="1008112"/>
          </a:xfrm>
          <a:prstGeom prst="roundRect">
            <a:avLst>
              <a:gd name="adj" fmla="val 9846"/>
            </a:avLst>
          </a:prstGeom>
          <a:solidFill>
            <a:schemeClr val="accent4">
              <a:lumMod val="40000"/>
              <a:lumOff val="60000"/>
            </a:schemeClr>
          </a:solidFill>
          <a:ln w="28575">
            <a:noFill/>
          </a:ln>
          <a:effectLst/>
        </p:spPr>
        <p:txBody>
          <a:bodyPr wrap="square" lIns="108000" tIns="0" rIns="108000" bIns="36000" rtlCol="0" anchor="ctr">
            <a:no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b="1" spc="-100" dirty="0" smtClean="0">
                <a:latin typeface="나눔고딕" pitchFamily="50" charset="-127"/>
                <a:ea typeface="나눔고딕" pitchFamily="50" charset="-127"/>
              </a:rPr>
              <a:t>이유</a:t>
            </a:r>
            <a:endParaRPr lang="en-US" altLang="ko-KR" b="1" spc="-100" dirty="0" smtClean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547664" y="5445224"/>
            <a:ext cx="3240360" cy="1008112"/>
          </a:xfrm>
          <a:prstGeom prst="roundRect">
            <a:avLst>
              <a:gd name="adj" fmla="val 6739"/>
            </a:avLst>
          </a:prstGeom>
          <a:solidFill>
            <a:schemeClr val="bg1"/>
          </a:solidFill>
          <a:ln w="28575">
            <a:solidFill>
              <a:schemeClr val="bg1">
                <a:lumMod val="85000"/>
              </a:schemeClr>
            </a:solidFill>
          </a:ln>
          <a:effectLst/>
        </p:spPr>
        <p:txBody>
          <a:bodyPr wrap="square" lIns="108000" rIns="108000" rtlCol="0" anchor="ctr">
            <a:noAutofit/>
          </a:bodyPr>
          <a:lstStyle/>
          <a:p>
            <a:pPr algn="just">
              <a:lnSpc>
                <a:spcPct val="150000"/>
              </a:lnSpc>
            </a:pPr>
            <a:endParaRPr lang="en-US" altLang="ko-KR" sz="2800" dirty="0" smtClean="0"/>
          </a:p>
          <a:p>
            <a:pPr algn="just">
              <a:lnSpc>
                <a:spcPct val="150000"/>
              </a:lnSpc>
            </a:pPr>
            <a:endParaRPr lang="en-US" altLang="ko-KR" sz="2800" dirty="0" smtClean="0"/>
          </a:p>
          <a:p>
            <a:pPr algn="just">
              <a:lnSpc>
                <a:spcPct val="150000"/>
              </a:lnSpc>
            </a:pPr>
            <a:endParaRPr lang="en-US" altLang="ko-KR" sz="2800" dirty="0" smtClean="0"/>
          </a:p>
          <a:p>
            <a:pPr algn="just">
              <a:lnSpc>
                <a:spcPct val="150000"/>
              </a:lnSpc>
            </a:pPr>
            <a:endParaRPr lang="en-US" altLang="ko-KR" sz="2800" dirty="0" smtClean="0"/>
          </a:p>
          <a:p>
            <a:pPr algn="just">
              <a:lnSpc>
                <a:spcPct val="150000"/>
              </a:lnSpc>
            </a:pPr>
            <a:endParaRPr lang="en-US" altLang="ko-KR" sz="2800" dirty="0" smtClean="0"/>
          </a:p>
        </p:txBody>
      </p:sp>
      <p:sp>
        <p:nvSpPr>
          <p:cNvPr id="31" name="TextBox 30"/>
          <p:cNvSpPr txBox="1"/>
          <p:nvPr/>
        </p:nvSpPr>
        <p:spPr>
          <a:xfrm>
            <a:off x="1547664" y="4900518"/>
            <a:ext cx="3025575" cy="369332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ko-KR" altLang="en-US" spc="-100" dirty="0" smtClean="0">
                <a:solidFill>
                  <a:srgbClr val="FF0000"/>
                </a:solidFill>
                <a:latin typeface="+mn-ea"/>
              </a:rPr>
              <a:t>외래문화를 금지해야 한다</a:t>
            </a:r>
            <a:r>
              <a:rPr lang="en-US" altLang="ko-KR" spc="-100" dirty="0" smtClean="0">
                <a:solidFill>
                  <a:srgbClr val="FF0000"/>
                </a:solidFill>
                <a:latin typeface="+mn-ea"/>
              </a:rPr>
              <a:t>.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547664" y="5487615"/>
            <a:ext cx="3240360" cy="923330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ko-KR" altLang="en-US" spc="-100" dirty="0" smtClean="0">
                <a:solidFill>
                  <a:srgbClr val="FF0000"/>
                </a:solidFill>
                <a:latin typeface="+mn-ea"/>
              </a:rPr>
              <a:t>전통문화의 약화를 초래하여 문화적 혼란을 유발하고</a:t>
            </a:r>
            <a:r>
              <a:rPr lang="en-US" altLang="ko-KR" spc="-100" dirty="0" smtClean="0">
                <a:solidFill>
                  <a:srgbClr val="FF0000"/>
                </a:solidFill>
                <a:latin typeface="+mn-ea"/>
              </a:rPr>
              <a:t>, </a:t>
            </a:r>
            <a:r>
              <a:rPr lang="ko-KR" altLang="en-US" spc="-100" dirty="0" smtClean="0">
                <a:solidFill>
                  <a:srgbClr val="FF0000"/>
                </a:solidFill>
                <a:latin typeface="+mn-ea"/>
              </a:rPr>
              <a:t>문화적 다양성을 훼손하기 때문이다</a:t>
            </a:r>
            <a:r>
              <a:rPr lang="en-US" altLang="ko-KR" spc="-100" dirty="0" smtClean="0">
                <a:solidFill>
                  <a:srgbClr val="FF0000"/>
                </a:solidFill>
                <a:latin typeface="+mn-ea"/>
              </a:rPr>
              <a:t>.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877780" y="4869160"/>
            <a:ext cx="3924944" cy="432048"/>
          </a:xfrm>
          <a:prstGeom prst="roundRect">
            <a:avLst>
              <a:gd name="adj" fmla="val 14297"/>
            </a:avLst>
          </a:prstGeom>
          <a:solidFill>
            <a:schemeClr val="bg1"/>
          </a:solidFill>
          <a:ln w="28575">
            <a:solidFill>
              <a:schemeClr val="bg1">
                <a:lumMod val="85000"/>
              </a:schemeClr>
            </a:solidFill>
          </a:ln>
          <a:effectLst/>
        </p:spPr>
        <p:txBody>
          <a:bodyPr wrap="square" lIns="108000" rIns="108000" rtlCol="0" anchor="ctr">
            <a:noAutofit/>
          </a:bodyPr>
          <a:lstStyle/>
          <a:p>
            <a:pPr algn="just">
              <a:lnSpc>
                <a:spcPct val="150000"/>
              </a:lnSpc>
            </a:pPr>
            <a:endParaRPr lang="en-US" altLang="ko-KR" sz="2800" dirty="0" smtClean="0"/>
          </a:p>
          <a:p>
            <a:pPr algn="just">
              <a:lnSpc>
                <a:spcPct val="150000"/>
              </a:lnSpc>
            </a:pPr>
            <a:endParaRPr lang="en-US" altLang="ko-KR" sz="2800" dirty="0" smtClean="0"/>
          </a:p>
          <a:p>
            <a:pPr algn="just">
              <a:lnSpc>
                <a:spcPct val="150000"/>
              </a:lnSpc>
            </a:pPr>
            <a:endParaRPr lang="en-US" altLang="ko-KR" sz="2800" dirty="0" smtClean="0"/>
          </a:p>
          <a:p>
            <a:pPr algn="just">
              <a:lnSpc>
                <a:spcPct val="150000"/>
              </a:lnSpc>
            </a:pPr>
            <a:endParaRPr lang="en-US" altLang="ko-KR" sz="2800" dirty="0" smtClean="0"/>
          </a:p>
          <a:p>
            <a:pPr algn="just">
              <a:lnSpc>
                <a:spcPct val="150000"/>
              </a:lnSpc>
            </a:pPr>
            <a:endParaRPr lang="en-US" altLang="ko-KR" sz="2800" dirty="0" smtClean="0"/>
          </a:p>
        </p:txBody>
      </p:sp>
      <p:sp>
        <p:nvSpPr>
          <p:cNvPr id="34" name="TextBox 33"/>
          <p:cNvSpPr txBox="1"/>
          <p:nvPr/>
        </p:nvSpPr>
        <p:spPr>
          <a:xfrm>
            <a:off x="4877780" y="5445224"/>
            <a:ext cx="3924944" cy="1008112"/>
          </a:xfrm>
          <a:prstGeom prst="roundRect">
            <a:avLst>
              <a:gd name="adj" fmla="val 4219"/>
            </a:avLst>
          </a:prstGeom>
          <a:solidFill>
            <a:schemeClr val="bg1"/>
          </a:solidFill>
          <a:ln w="28575">
            <a:solidFill>
              <a:schemeClr val="bg1">
                <a:lumMod val="85000"/>
              </a:schemeClr>
            </a:solidFill>
          </a:ln>
          <a:effectLst/>
        </p:spPr>
        <p:txBody>
          <a:bodyPr wrap="square" lIns="108000" rIns="108000" rtlCol="0" anchor="ctr">
            <a:noAutofit/>
          </a:bodyPr>
          <a:lstStyle/>
          <a:p>
            <a:pPr algn="just">
              <a:lnSpc>
                <a:spcPct val="150000"/>
              </a:lnSpc>
            </a:pPr>
            <a:endParaRPr lang="en-US" altLang="ko-KR" sz="2800" dirty="0" smtClean="0"/>
          </a:p>
          <a:p>
            <a:pPr algn="just">
              <a:lnSpc>
                <a:spcPct val="150000"/>
              </a:lnSpc>
            </a:pPr>
            <a:endParaRPr lang="en-US" altLang="ko-KR" sz="2800" dirty="0" smtClean="0"/>
          </a:p>
          <a:p>
            <a:pPr algn="just">
              <a:lnSpc>
                <a:spcPct val="150000"/>
              </a:lnSpc>
            </a:pPr>
            <a:endParaRPr lang="en-US" altLang="ko-KR" sz="2800" dirty="0" smtClean="0"/>
          </a:p>
          <a:p>
            <a:pPr algn="just">
              <a:lnSpc>
                <a:spcPct val="150000"/>
              </a:lnSpc>
            </a:pPr>
            <a:endParaRPr lang="en-US" altLang="ko-KR" sz="2800" dirty="0" smtClean="0"/>
          </a:p>
          <a:p>
            <a:pPr algn="just">
              <a:lnSpc>
                <a:spcPct val="150000"/>
              </a:lnSpc>
            </a:pPr>
            <a:endParaRPr lang="en-US" altLang="ko-KR" sz="2800" dirty="0" smtClean="0"/>
          </a:p>
        </p:txBody>
      </p:sp>
      <p:sp>
        <p:nvSpPr>
          <p:cNvPr id="35" name="TextBox 34"/>
          <p:cNvSpPr txBox="1"/>
          <p:nvPr/>
        </p:nvSpPr>
        <p:spPr>
          <a:xfrm>
            <a:off x="4860032" y="4900518"/>
            <a:ext cx="3960440" cy="369332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ko-KR" altLang="en-US" spc="-100" dirty="0" smtClean="0">
                <a:solidFill>
                  <a:srgbClr val="FF0000"/>
                </a:solidFill>
                <a:latin typeface="+mn-ea"/>
              </a:rPr>
              <a:t>무조건 외래문화를 금지할 필요는 없다</a:t>
            </a:r>
            <a:r>
              <a:rPr lang="en-US" altLang="ko-KR" spc="-100" dirty="0" smtClean="0">
                <a:solidFill>
                  <a:srgbClr val="FF0000"/>
                </a:solidFill>
                <a:latin typeface="+mn-ea"/>
              </a:rPr>
              <a:t>.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860032" y="5487615"/>
            <a:ext cx="3960440" cy="923330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ko-KR" altLang="en-US" spc="-150" dirty="0" smtClean="0">
                <a:solidFill>
                  <a:srgbClr val="FF0000"/>
                </a:solidFill>
                <a:latin typeface="+mn-ea"/>
              </a:rPr>
              <a:t>생활양식으로 자리잡은 외래문화는 굳이 금지할 필요가 없으며</a:t>
            </a:r>
            <a:r>
              <a:rPr lang="en-US" altLang="ko-KR" spc="-150" dirty="0" smtClean="0">
                <a:solidFill>
                  <a:srgbClr val="FF0000"/>
                </a:solidFill>
                <a:latin typeface="+mn-ea"/>
              </a:rPr>
              <a:t>, </a:t>
            </a:r>
            <a:r>
              <a:rPr lang="ko-KR" altLang="en-US" spc="-150" dirty="0" smtClean="0">
                <a:solidFill>
                  <a:srgbClr val="FF0000"/>
                </a:solidFill>
                <a:latin typeface="+mn-ea"/>
              </a:rPr>
              <a:t>무조건적인 거부는 우리 문화의 발전을 도모하기 어렵다</a:t>
            </a:r>
            <a:r>
              <a:rPr lang="en-US" altLang="ko-KR" spc="-150" dirty="0" smtClean="0">
                <a:solidFill>
                  <a:srgbClr val="FF0000"/>
                </a:solidFill>
                <a:latin typeface="+mn-ea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21333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4" grpId="0"/>
      <p:bldP spid="31" grpId="0"/>
      <p:bldP spid="32" grpId="0"/>
      <p:bldP spid="35" grpId="0"/>
      <p:bldP spid="3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2"/>
          <p:cNvGrpSpPr/>
          <p:nvPr/>
        </p:nvGrpSpPr>
        <p:grpSpPr>
          <a:xfrm>
            <a:off x="0" y="0"/>
            <a:ext cx="9144000" cy="1106224"/>
            <a:chOff x="0" y="1124744"/>
            <a:chExt cx="9144000" cy="1106224"/>
          </a:xfrm>
        </p:grpSpPr>
        <p:grpSp>
          <p:nvGrpSpPr>
            <p:cNvPr id="3" name="그룹 11"/>
            <p:cNvGrpSpPr/>
            <p:nvPr/>
          </p:nvGrpSpPr>
          <p:grpSpPr>
            <a:xfrm>
              <a:off x="0" y="1124744"/>
              <a:ext cx="9144000" cy="1106224"/>
              <a:chOff x="0" y="0"/>
              <a:chExt cx="9144000" cy="1106224"/>
            </a:xfrm>
          </p:grpSpPr>
          <p:pic>
            <p:nvPicPr>
              <p:cNvPr id="23" name="그림 22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5900"/>
                        </a14:imgEffect>
                        <a14:imgEffect>
                          <a14:saturation sat="17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9144000" cy="1106224"/>
              </a:xfrm>
              <a:prstGeom prst="rect">
                <a:avLst/>
              </a:prstGeom>
            </p:spPr>
          </p:pic>
          <p:sp>
            <p:nvSpPr>
              <p:cNvPr id="24" name="제목 1"/>
              <p:cNvSpPr txBox="1">
                <a:spLocks/>
              </p:cNvSpPr>
              <p:nvPr/>
            </p:nvSpPr>
            <p:spPr>
              <a:xfrm>
                <a:off x="251520" y="33896"/>
                <a:ext cx="7056784" cy="68407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1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altLang="ko-KR" sz="2800" b="1" dirty="0" smtClean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01. </a:t>
                </a:r>
                <a:r>
                  <a:rPr lang="ko-KR" altLang="en-US" sz="2800" b="1" dirty="0" smtClean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문화 변동의 양상</a:t>
                </a:r>
                <a:endParaRPr lang="ko-KR" altLang="en-US" sz="2800" b="1" dirty="0">
                  <a:solidFill>
                    <a:srgbClr val="3B2936"/>
                  </a:solidFill>
                  <a:latin typeface="나눔고딕 ExtraBold" pitchFamily="50" charset="-127"/>
                  <a:ea typeface="나눔고딕 ExtraBold" pitchFamily="50" charset="-127"/>
                </a:endParaRPr>
              </a:p>
            </p:txBody>
          </p:sp>
        </p:grpSp>
        <p:sp>
          <p:nvSpPr>
            <p:cNvPr id="15" name="직사각형 14"/>
            <p:cNvSpPr/>
            <p:nvPr/>
          </p:nvSpPr>
          <p:spPr>
            <a:xfrm>
              <a:off x="6363110" y="1202878"/>
              <a:ext cx="253306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ko-KR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7-2. </a:t>
              </a:r>
              <a:r>
                <a:rPr lang="ko-KR" altLang="en-US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문화 변동과 전통 문화</a:t>
              </a:r>
              <a:endParaRPr lang="ko-KR" altLang="en-US" sz="1600" dirty="0"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0" y="1372706"/>
            <a:ext cx="5829648" cy="400110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lIns="360000" rtlCol="0">
            <a:spAutoFit/>
          </a:bodyPr>
          <a:lstStyle/>
          <a:p>
            <a:r>
              <a:rPr lang="ko-KR" altLang="en-US" sz="2000" b="1" dirty="0" smtClean="0">
                <a:solidFill>
                  <a:srgbClr val="D35007"/>
                </a:solidFill>
                <a:latin typeface="나눔고딕 ExtraBold" pitchFamily="50" charset="-127"/>
                <a:ea typeface="나눔고딕 ExtraBold" pitchFamily="50" charset="-127"/>
              </a:rPr>
              <a:t>문화 융합은 무엇일까</a:t>
            </a:r>
            <a:r>
              <a:rPr lang="en-US" altLang="ko-KR" sz="2000" b="1" dirty="0" smtClean="0">
                <a:solidFill>
                  <a:srgbClr val="D35007"/>
                </a:solidFill>
                <a:latin typeface="나눔고딕 ExtraBold" pitchFamily="50" charset="-127"/>
                <a:ea typeface="나눔고딕 ExtraBold" pitchFamily="50" charset="-127"/>
              </a:rPr>
              <a:t>?</a:t>
            </a:r>
            <a:endParaRPr lang="ko-KR" altLang="en-US" sz="2000" b="1" dirty="0">
              <a:solidFill>
                <a:srgbClr val="D35007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64288" y="302200"/>
            <a:ext cx="1714544" cy="415498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213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3528" y="1822509"/>
            <a:ext cx="8280920" cy="3841052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180000" indent="-180000">
              <a:lnSpc>
                <a:spcPct val="150000"/>
              </a:lnSpc>
            </a:pPr>
            <a:r>
              <a:rPr lang="ko-KR" altLang="en-US" sz="28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문화 융합의 의미와 의의</a:t>
            </a:r>
            <a:endParaRPr lang="en-US" altLang="ko-KR" sz="2800" b="1" spc="100" dirty="0" smtClean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marL="180000" indent="-18000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ko-KR" altLang="en-US" sz="24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의미</a:t>
            </a:r>
            <a:r>
              <a:rPr lang="en-US" altLang="ko-KR" sz="24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: </a:t>
            </a:r>
            <a:r>
              <a:rPr lang="ko-KR" altLang="en-US" sz="24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전통문화 요소와 외래문화 요소가 결합하여 새로운 문화 요소가 만들어지는 현상</a:t>
            </a:r>
          </a:p>
          <a:p>
            <a:pPr marL="180000" lvl="0" indent="-18000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ko-KR" altLang="en-US" sz="24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특징</a:t>
            </a:r>
            <a:r>
              <a:rPr lang="en-US" altLang="ko-KR" sz="24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: </a:t>
            </a:r>
            <a:r>
              <a:rPr lang="ko-KR" altLang="en-US" sz="24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전통문화 요소와 외래문화 요소의 특성을 모두 지니면서도 그 두 가지 특성으로 설명할 수 없는 제</a:t>
            </a:r>
            <a:r>
              <a:rPr lang="en-US" altLang="ko-KR" sz="24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3</a:t>
            </a:r>
            <a:r>
              <a:rPr lang="ko-KR" altLang="en-US" sz="24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의 특성이 존재함</a:t>
            </a:r>
          </a:p>
          <a:p>
            <a:pPr marL="180000" lvl="0" indent="-18000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ko-KR" altLang="en-US" sz="24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의의</a:t>
            </a:r>
            <a:r>
              <a:rPr lang="en-US" altLang="ko-KR" sz="24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: </a:t>
            </a:r>
            <a:r>
              <a:rPr lang="ko-KR" altLang="en-US" sz="24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자신의 문화적 정체성을 유지하면서 새로운 문화 요소를 창조</a:t>
            </a:r>
            <a:endParaRPr lang="en-US" altLang="ko-KR" sz="2400" spc="-150" dirty="0" smtClean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510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1"/>
          <p:cNvGrpSpPr/>
          <p:nvPr/>
        </p:nvGrpSpPr>
        <p:grpSpPr>
          <a:xfrm>
            <a:off x="0" y="0"/>
            <a:ext cx="9144000" cy="1106224"/>
            <a:chOff x="0" y="0"/>
            <a:chExt cx="9144000" cy="1106224"/>
          </a:xfrm>
        </p:grpSpPr>
        <p:pic>
          <p:nvPicPr>
            <p:cNvPr id="18" name="그림 17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5900"/>
                      </a14:imgEffect>
                      <a14:imgEffect>
                        <a14:saturation sat="17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1106224"/>
            </a:xfrm>
            <a:prstGeom prst="rect">
              <a:avLst/>
            </a:prstGeom>
          </p:spPr>
        </p:pic>
        <p:sp>
          <p:nvSpPr>
            <p:cNvPr id="19" name="제목 1"/>
            <p:cNvSpPr txBox="1">
              <a:spLocks/>
            </p:cNvSpPr>
            <p:nvPr/>
          </p:nvSpPr>
          <p:spPr>
            <a:xfrm>
              <a:off x="251520" y="33896"/>
              <a:ext cx="7704856" cy="684076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1080000" lvl="0" algn="l">
                <a:spcBef>
                  <a:spcPts val="0"/>
                </a:spcBef>
              </a:pPr>
              <a:r>
                <a:rPr lang="ko-KR" altLang="en-US" sz="2800" b="1" spc="-1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나눔고딕 ExtraBold" pitchFamily="50" charset="-127"/>
                  <a:ea typeface="나눔고딕 ExtraBold" pitchFamily="50" charset="-127"/>
                  <a:cs typeface="+mn-cs"/>
                </a:rPr>
                <a:t>문화 융합의 사례</a:t>
              </a:r>
            </a:p>
          </p:txBody>
        </p:sp>
      </p:grpSp>
      <p:sp>
        <p:nvSpPr>
          <p:cNvPr id="20" name="제목 1"/>
          <p:cNvSpPr txBox="1">
            <a:spLocks/>
          </p:cNvSpPr>
          <p:nvPr/>
        </p:nvSpPr>
        <p:spPr>
          <a:xfrm>
            <a:off x="207912" y="35520"/>
            <a:ext cx="1077120" cy="64807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000" b="1" spc="-150" dirty="0" smtClean="0">
                <a:solidFill>
                  <a:srgbClr val="0070C0"/>
                </a:solidFill>
                <a:latin typeface="나눔고딕 ExtraBold" pitchFamily="50" charset="-127"/>
                <a:ea typeface="나눔고딕 ExtraBold" pitchFamily="50" charset="-127"/>
              </a:rPr>
              <a:t>스스로 </a:t>
            </a:r>
            <a:endParaRPr lang="en-US" altLang="ko-KR" sz="2000" b="1" spc="-150" dirty="0" smtClean="0">
              <a:solidFill>
                <a:srgbClr val="0070C0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r>
              <a:rPr lang="ko-KR" altLang="en-US" sz="2000" b="1" spc="-150" dirty="0" smtClean="0">
                <a:solidFill>
                  <a:srgbClr val="0070C0"/>
                </a:solidFill>
                <a:latin typeface="나눔고딕 ExtraBold" pitchFamily="50" charset="-127"/>
                <a:ea typeface="나눔고딕 ExtraBold" pitchFamily="50" charset="-127"/>
              </a:rPr>
              <a:t>탐구하기 </a:t>
            </a:r>
            <a:endParaRPr lang="en-US" altLang="ko-KR" sz="2000" b="1" spc="-150" dirty="0" smtClean="0">
              <a:solidFill>
                <a:srgbClr val="0070C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164288" y="302200"/>
            <a:ext cx="1714544" cy="377796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213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5076056" y="1484784"/>
            <a:ext cx="3816424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ko-KR" altLang="en-US" sz="2000" spc="-100" dirty="0" smtClean="0">
                <a:solidFill>
                  <a:prstClr val="black"/>
                </a:solidFill>
              </a:rPr>
              <a:t>우리나라의 절에는 산신을 모시는 산신각이라는 전각이 있다</a:t>
            </a:r>
            <a:r>
              <a:rPr lang="en-US" altLang="ko-KR" sz="2000" spc="-100" dirty="0" smtClean="0">
                <a:solidFill>
                  <a:prstClr val="black"/>
                </a:solidFill>
              </a:rPr>
              <a:t>. </a:t>
            </a:r>
            <a:r>
              <a:rPr lang="ko-KR" altLang="en-US" sz="2000" spc="-100" dirty="0" smtClean="0">
                <a:solidFill>
                  <a:prstClr val="black"/>
                </a:solidFill>
              </a:rPr>
              <a:t>산신은 산지가 많은 우리나라에서 불교가 유입되기 전부터 숭배하던 </a:t>
            </a:r>
            <a:r>
              <a:rPr lang="ko-KR" altLang="en-US" sz="2000" spc="-100" dirty="0" err="1" smtClean="0">
                <a:solidFill>
                  <a:prstClr val="black"/>
                </a:solidFill>
              </a:rPr>
              <a:t>토착신이다</a:t>
            </a:r>
            <a:r>
              <a:rPr lang="en-US" altLang="ko-KR" sz="2000" spc="-100" dirty="0" smtClean="0">
                <a:solidFill>
                  <a:prstClr val="black"/>
                </a:solidFill>
              </a:rPr>
              <a:t>. </a:t>
            </a:r>
            <a:r>
              <a:rPr lang="ko-KR" altLang="en-US" sz="2000" spc="-100" dirty="0" smtClean="0">
                <a:solidFill>
                  <a:prstClr val="black"/>
                </a:solidFill>
              </a:rPr>
              <a:t>불교와 우리 민족의 토착 신앙이 결합된 산신각은 다른 나라에서는 찾아보기 힘든 불교문화이다</a:t>
            </a:r>
            <a:r>
              <a:rPr lang="en-US" altLang="ko-KR" sz="2000" spc="-100" dirty="0" smtClean="0">
                <a:solidFill>
                  <a:prstClr val="black"/>
                </a:solidFill>
              </a:rPr>
              <a:t>. </a:t>
            </a:r>
            <a:r>
              <a:rPr lang="ko-KR" altLang="en-US" sz="2000" spc="-100" dirty="0" smtClean="0">
                <a:solidFill>
                  <a:prstClr val="black"/>
                </a:solidFill>
              </a:rPr>
              <a:t>이와 같은 독특한 문화는 문화 융합의 대표적인 사례라고 할 수 있다</a:t>
            </a:r>
            <a:r>
              <a:rPr lang="en-US" altLang="ko-KR" sz="2000" spc="-100" dirty="0" smtClean="0">
                <a:solidFill>
                  <a:prstClr val="black"/>
                </a:solidFill>
              </a:rPr>
              <a:t>.</a:t>
            </a:r>
            <a:endParaRPr lang="ko-KR" altLang="en-US" sz="1400" spc="-100" dirty="0"/>
          </a:p>
        </p:txBody>
      </p:sp>
      <p:sp>
        <p:nvSpPr>
          <p:cNvPr id="23" name="TextBox 22"/>
          <p:cNvSpPr txBox="1"/>
          <p:nvPr/>
        </p:nvSpPr>
        <p:spPr>
          <a:xfrm>
            <a:off x="251520" y="1412776"/>
            <a:ext cx="8640960" cy="4248472"/>
          </a:xfrm>
          <a:prstGeom prst="roundRect">
            <a:avLst>
              <a:gd name="adj" fmla="val 3608"/>
            </a:avLst>
          </a:prstGeom>
          <a:noFill/>
          <a:ln w="28575">
            <a:solidFill>
              <a:schemeClr val="bg1">
                <a:lumMod val="65000"/>
              </a:schemeClr>
            </a:solidFill>
          </a:ln>
          <a:effectLst/>
        </p:spPr>
        <p:txBody>
          <a:bodyPr wrap="square" lIns="108000" rIns="108000" rtlCol="0" anchor="ctr">
            <a:noAutofit/>
          </a:bodyPr>
          <a:lstStyle/>
          <a:p>
            <a:pPr algn="just">
              <a:lnSpc>
                <a:spcPct val="150000"/>
              </a:lnSpc>
            </a:pPr>
            <a:endParaRPr lang="en-US" altLang="ko-KR" sz="2800" dirty="0" smtClean="0"/>
          </a:p>
          <a:p>
            <a:pPr algn="just">
              <a:lnSpc>
                <a:spcPct val="150000"/>
              </a:lnSpc>
            </a:pPr>
            <a:endParaRPr lang="en-US" altLang="ko-KR" sz="2800" dirty="0" smtClean="0"/>
          </a:p>
          <a:p>
            <a:pPr algn="just">
              <a:lnSpc>
                <a:spcPct val="150000"/>
              </a:lnSpc>
            </a:pPr>
            <a:endParaRPr lang="en-US" altLang="ko-KR" sz="2800" dirty="0" smtClean="0"/>
          </a:p>
          <a:p>
            <a:pPr algn="just">
              <a:lnSpc>
                <a:spcPct val="150000"/>
              </a:lnSpc>
            </a:pPr>
            <a:endParaRPr lang="en-US" altLang="ko-KR" sz="2800" dirty="0" smtClean="0"/>
          </a:p>
          <a:p>
            <a:pPr algn="just">
              <a:lnSpc>
                <a:spcPct val="150000"/>
              </a:lnSpc>
            </a:pPr>
            <a:endParaRPr lang="en-US" altLang="ko-KR" sz="2800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1556792"/>
            <a:ext cx="3147116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87824" y="2420888"/>
            <a:ext cx="1905383" cy="2232248"/>
          </a:xfrm>
          <a:prstGeom prst="roundRect">
            <a:avLst>
              <a:gd name="adj" fmla="val 3836"/>
            </a:avLst>
          </a:prstGeom>
          <a:noFill/>
          <a:ln w="57150" cmpd="sng">
            <a:solidFill>
              <a:schemeClr val="bg1"/>
            </a:solidFill>
            <a:miter lim="800000"/>
            <a:headEnd/>
            <a:tailEnd/>
          </a:ln>
          <a:effectLst>
            <a:outerShdw blurRad="38100" sx="102000" sy="102000" algn="ctr" rotWithShape="0">
              <a:prstClr val="black">
                <a:alpha val="7000"/>
              </a:prst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1619672" y="2636912"/>
            <a:ext cx="720080" cy="720080"/>
          </a:xfrm>
          <a:prstGeom prst="roundRect">
            <a:avLst>
              <a:gd name="adj" fmla="val 3608"/>
            </a:avLst>
          </a:prstGeom>
          <a:noFill/>
          <a:ln w="57150">
            <a:solidFill>
              <a:schemeClr val="bg1"/>
            </a:solidFill>
          </a:ln>
          <a:effectLst/>
        </p:spPr>
        <p:txBody>
          <a:bodyPr wrap="square" lIns="108000" rIns="108000" rtlCol="0" anchor="ctr">
            <a:noAutofit/>
          </a:bodyPr>
          <a:lstStyle/>
          <a:p>
            <a:pPr algn="just">
              <a:lnSpc>
                <a:spcPct val="150000"/>
              </a:lnSpc>
            </a:pPr>
            <a:endParaRPr lang="en-US" altLang="ko-KR" sz="2800" dirty="0" smtClean="0"/>
          </a:p>
          <a:p>
            <a:pPr algn="just">
              <a:lnSpc>
                <a:spcPct val="150000"/>
              </a:lnSpc>
            </a:pPr>
            <a:endParaRPr lang="en-US" altLang="ko-KR" sz="2800" dirty="0" smtClean="0"/>
          </a:p>
          <a:p>
            <a:pPr algn="just">
              <a:lnSpc>
                <a:spcPct val="150000"/>
              </a:lnSpc>
            </a:pPr>
            <a:endParaRPr lang="en-US" altLang="ko-KR" sz="2800" dirty="0" smtClean="0"/>
          </a:p>
          <a:p>
            <a:pPr algn="just">
              <a:lnSpc>
                <a:spcPct val="150000"/>
              </a:lnSpc>
            </a:pPr>
            <a:endParaRPr lang="en-US" altLang="ko-KR" sz="2800" dirty="0" smtClean="0"/>
          </a:p>
          <a:p>
            <a:pPr algn="just">
              <a:lnSpc>
                <a:spcPct val="150000"/>
              </a:lnSpc>
            </a:pPr>
            <a:endParaRPr lang="en-US" altLang="ko-KR" sz="2800" dirty="0" smtClean="0"/>
          </a:p>
        </p:txBody>
      </p:sp>
      <p:sp>
        <p:nvSpPr>
          <p:cNvPr id="14" name="이등변 삼각형 13"/>
          <p:cNvSpPr/>
          <p:nvPr/>
        </p:nvSpPr>
        <p:spPr>
          <a:xfrm rot="16200000">
            <a:off x="2339752" y="2708920"/>
            <a:ext cx="648072" cy="648072"/>
          </a:xfrm>
          <a:prstGeom prst="triangl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/>
          <p:cNvSpPr/>
          <p:nvPr/>
        </p:nvSpPr>
        <p:spPr>
          <a:xfrm>
            <a:off x="395536" y="4365104"/>
            <a:ext cx="177805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16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▲ 산신각과 산신도</a:t>
            </a:r>
            <a:endParaRPr lang="ko-KR" altLang="en-US" sz="1600" dirty="0"/>
          </a:p>
        </p:txBody>
      </p:sp>
    </p:spTree>
    <p:extLst>
      <p:ext uri="{BB962C8B-B14F-4D97-AF65-F5344CB8AC3E}">
        <p14:creationId xmlns:p14="http://schemas.microsoft.com/office/powerpoint/2010/main" val="2321333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1"/>
          <p:cNvGrpSpPr/>
          <p:nvPr/>
        </p:nvGrpSpPr>
        <p:grpSpPr>
          <a:xfrm>
            <a:off x="0" y="0"/>
            <a:ext cx="9144000" cy="1106224"/>
            <a:chOff x="0" y="0"/>
            <a:chExt cx="9144000" cy="1106224"/>
          </a:xfrm>
        </p:grpSpPr>
        <p:pic>
          <p:nvPicPr>
            <p:cNvPr id="18" name="그림 17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5900"/>
                      </a14:imgEffect>
                      <a14:imgEffect>
                        <a14:saturation sat="17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1106224"/>
            </a:xfrm>
            <a:prstGeom prst="rect">
              <a:avLst/>
            </a:prstGeom>
          </p:spPr>
        </p:pic>
        <p:sp>
          <p:nvSpPr>
            <p:cNvPr id="19" name="제목 1"/>
            <p:cNvSpPr txBox="1">
              <a:spLocks/>
            </p:cNvSpPr>
            <p:nvPr/>
          </p:nvSpPr>
          <p:spPr>
            <a:xfrm>
              <a:off x="251520" y="33896"/>
              <a:ext cx="7704856" cy="684076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1080000" lvl="0" algn="l">
                <a:spcBef>
                  <a:spcPts val="0"/>
                </a:spcBef>
              </a:pPr>
              <a:r>
                <a:rPr lang="ko-KR" altLang="en-US" sz="2800" b="1" spc="-1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나눔고딕 ExtraBold" pitchFamily="50" charset="-127"/>
                  <a:ea typeface="나눔고딕 ExtraBold" pitchFamily="50" charset="-127"/>
                </a:rPr>
                <a:t>문화 융합의 사례</a:t>
              </a:r>
            </a:p>
          </p:txBody>
        </p:sp>
      </p:grpSp>
      <p:sp>
        <p:nvSpPr>
          <p:cNvPr id="20" name="제목 1"/>
          <p:cNvSpPr txBox="1">
            <a:spLocks/>
          </p:cNvSpPr>
          <p:nvPr/>
        </p:nvSpPr>
        <p:spPr>
          <a:xfrm>
            <a:off x="207912" y="35520"/>
            <a:ext cx="1077120" cy="64807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000" b="1" spc="-150" dirty="0" smtClean="0">
                <a:solidFill>
                  <a:srgbClr val="0070C0"/>
                </a:solidFill>
                <a:latin typeface="나눔고딕 ExtraBold" pitchFamily="50" charset="-127"/>
                <a:ea typeface="나눔고딕 ExtraBold" pitchFamily="50" charset="-127"/>
              </a:rPr>
              <a:t>스스로 </a:t>
            </a:r>
            <a:endParaRPr lang="en-US" altLang="ko-KR" sz="2000" b="1" spc="-150" dirty="0" smtClean="0">
              <a:solidFill>
                <a:srgbClr val="0070C0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r>
              <a:rPr lang="ko-KR" altLang="en-US" sz="2000" b="1" spc="-150" dirty="0" smtClean="0">
                <a:solidFill>
                  <a:srgbClr val="0070C0"/>
                </a:solidFill>
                <a:latin typeface="나눔고딕 ExtraBold" pitchFamily="50" charset="-127"/>
                <a:ea typeface="나눔고딕 ExtraBold" pitchFamily="50" charset="-127"/>
              </a:rPr>
              <a:t>탐구하기 </a:t>
            </a:r>
            <a:endParaRPr lang="en-US" altLang="ko-KR" sz="2000" b="1" spc="-150" dirty="0" smtClean="0">
              <a:solidFill>
                <a:srgbClr val="0070C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164288" y="302200"/>
            <a:ext cx="1714544" cy="377796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213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9512" y="1301859"/>
            <a:ext cx="8568952" cy="502702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ts val="3200"/>
              </a:lnSpc>
              <a:buSzPct val="100000"/>
              <a:buAutoNum type="arabicPeriod"/>
            </a:pPr>
            <a:r>
              <a:rPr lang="ko-KR" altLang="en-US" sz="24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위의 사례를 참고하여 우리 사회의 문화 융합 사례를 제시해 보자</a:t>
            </a:r>
            <a:r>
              <a:rPr lang="en-US" altLang="ko-KR" sz="24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.</a:t>
            </a:r>
          </a:p>
        </p:txBody>
      </p:sp>
      <p:graphicFrame>
        <p:nvGraphicFramePr>
          <p:cNvPr id="27" name="표 26"/>
          <p:cNvGraphicFramePr>
            <a:graphicFrameLocks noGrp="1"/>
          </p:cNvGraphicFramePr>
          <p:nvPr/>
        </p:nvGraphicFramePr>
        <p:xfrm>
          <a:off x="395536" y="1916832"/>
          <a:ext cx="8280920" cy="16561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0899"/>
                <a:gridCol w="6190021"/>
              </a:tblGrid>
              <a:tr h="43204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pc="-100" baseline="0" dirty="0" smtClean="0">
                          <a:solidFill>
                            <a:schemeClr val="tx1"/>
                          </a:solidFill>
                        </a:rPr>
                        <a:t>문화 융합의 사례</a:t>
                      </a:r>
                      <a:endParaRPr lang="ko-KR" altLang="en-US" spc="-10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pc="-100" baseline="0" dirty="0" smtClean="0">
                          <a:solidFill>
                            <a:schemeClr val="tx1"/>
                          </a:solidFill>
                        </a:rPr>
                        <a:t>문화 융합의 근거</a:t>
                      </a:r>
                      <a:r>
                        <a:rPr lang="en-US" altLang="ko-KR" spc="-100" baseline="0" dirty="0" smtClean="0">
                          <a:solidFill>
                            <a:schemeClr val="tx1"/>
                          </a:solidFill>
                        </a:rPr>
                        <a:t>(A+B=C </a:t>
                      </a:r>
                      <a:r>
                        <a:rPr lang="ko-KR" altLang="en-US" spc="-100" baseline="0" dirty="0" smtClean="0">
                          <a:solidFill>
                            <a:schemeClr val="tx1"/>
                          </a:solidFill>
                        </a:rPr>
                        <a:t>형식으로 표현</a:t>
                      </a:r>
                      <a:r>
                        <a:rPr lang="en-US" altLang="ko-KR" spc="-100" baseline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ko-KR" altLang="en-US" spc="-10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224136">
                <a:tc>
                  <a:txBody>
                    <a:bodyPr/>
                    <a:lstStyle/>
                    <a:p>
                      <a:pPr algn="ctr" latinLnBrk="1"/>
                      <a:endParaRPr lang="ko-KR" altLang="en-US" spc="-10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pc="-10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9" name="TextBox 38"/>
          <p:cNvSpPr txBox="1"/>
          <p:nvPr/>
        </p:nvSpPr>
        <p:spPr>
          <a:xfrm>
            <a:off x="395536" y="2276872"/>
            <a:ext cx="2088231" cy="1285288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pc="-100" dirty="0" err="1" smtClean="0">
                <a:solidFill>
                  <a:srgbClr val="FF0000"/>
                </a:solidFill>
                <a:latin typeface="+mn-ea"/>
              </a:rPr>
              <a:t>온돌식</a:t>
            </a:r>
            <a:r>
              <a:rPr lang="ko-KR" altLang="en-US" spc="-100" dirty="0" smtClean="0">
                <a:solidFill>
                  <a:srgbClr val="FF0000"/>
                </a:solidFill>
                <a:latin typeface="+mn-ea"/>
              </a:rPr>
              <a:t> 아파트 문화</a:t>
            </a:r>
            <a:endParaRPr lang="en-US" altLang="ko-KR" spc="-100" dirty="0" smtClean="0">
              <a:solidFill>
                <a:srgbClr val="FF0000"/>
              </a:solidFill>
              <a:latin typeface="+mn-ea"/>
            </a:endParaRPr>
          </a:p>
          <a:p>
            <a:pPr algn="ctr">
              <a:lnSpc>
                <a:spcPct val="150000"/>
              </a:lnSpc>
            </a:pPr>
            <a:r>
              <a:rPr lang="ko-KR" altLang="en-US" spc="-100" dirty="0" smtClean="0">
                <a:solidFill>
                  <a:srgbClr val="FF0000"/>
                </a:solidFill>
                <a:latin typeface="+mn-ea"/>
              </a:rPr>
              <a:t>현대 결혼식의 폐백</a:t>
            </a:r>
            <a:endParaRPr lang="en-US" altLang="ko-KR" spc="-100" dirty="0" smtClean="0">
              <a:solidFill>
                <a:srgbClr val="FF0000"/>
              </a:solidFill>
              <a:latin typeface="+mn-ea"/>
            </a:endParaRPr>
          </a:p>
          <a:p>
            <a:pPr algn="ctr">
              <a:lnSpc>
                <a:spcPct val="150000"/>
              </a:lnSpc>
            </a:pPr>
            <a:r>
              <a:rPr lang="ko-KR" altLang="en-US" spc="-100" dirty="0" smtClean="0">
                <a:solidFill>
                  <a:srgbClr val="FF0000"/>
                </a:solidFill>
                <a:latin typeface="+mn-ea"/>
              </a:rPr>
              <a:t>개량 한복</a:t>
            </a:r>
            <a:endParaRPr lang="en-US" altLang="ko-KR" spc="-100" dirty="0" smtClean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555776" y="2287728"/>
            <a:ext cx="6192688" cy="1285288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pc="-100" dirty="0" smtClean="0">
                <a:solidFill>
                  <a:srgbClr val="FF0000"/>
                </a:solidFill>
                <a:latin typeface="+mn-ea"/>
              </a:rPr>
              <a:t>전통적 온돌 문화 </a:t>
            </a:r>
            <a:r>
              <a:rPr lang="en-US" altLang="ko-KR" spc="-100" dirty="0" smtClean="0">
                <a:solidFill>
                  <a:srgbClr val="FF0000"/>
                </a:solidFill>
                <a:latin typeface="+mn-ea"/>
              </a:rPr>
              <a:t>+ </a:t>
            </a:r>
            <a:r>
              <a:rPr lang="ko-KR" altLang="en-US" spc="-100" dirty="0" smtClean="0">
                <a:solidFill>
                  <a:srgbClr val="FF0000"/>
                </a:solidFill>
                <a:latin typeface="+mn-ea"/>
              </a:rPr>
              <a:t>서양식 아파트 문화 </a:t>
            </a:r>
            <a:r>
              <a:rPr lang="en-US" altLang="ko-KR" spc="-100" dirty="0" smtClean="0">
                <a:solidFill>
                  <a:srgbClr val="FF0000"/>
                </a:solidFill>
                <a:latin typeface="+mn-ea"/>
              </a:rPr>
              <a:t>= </a:t>
            </a:r>
            <a:r>
              <a:rPr lang="ko-KR" altLang="en-US" spc="-100" dirty="0" err="1" smtClean="0">
                <a:solidFill>
                  <a:srgbClr val="FF0000"/>
                </a:solidFill>
                <a:latin typeface="+mn-ea"/>
              </a:rPr>
              <a:t>온돌식</a:t>
            </a:r>
            <a:r>
              <a:rPr lang="ko-KR" altLang="en-US" spc="-100" dirty="0" smtClean="0">
                <a:solidFill>
                  <a:srgbClr val="FF0000"/>
                </a:solidFill>
                <a:latin typeface="+mn-ea"/>
              </a:rPr>
              <a:t> 아파트 문화</a:t>
            </a:r>
            <a:endParaRPr lang="en-US" altLang="ko-KR" spc="-100" dirty="0" smtClean="0">
              <a:solidFill>
                <a:srgbClr val="FF0000"/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ko-KR" altLang="en-US" spc="-100" dirty="0" smtClean="0">
                <a:solidFill>
                  <a:srgbClr val="FF0000"/>
                </a:solidFill>
                <a:latin typeface="+mn-ea"/>
              </a:rPr>
              <a:t>전통 결혼식 </a:t>
            </a:r>
            <a:r>
              <a:rPr lang="en-US" altLang="ko-KR" spc="-100" dirty="0" smtClean="0">
                <a:solidFill>
                  <a:srgbClr val="FF0000"/>
                </a:solidFill>
                <a:latin typeface="+mn-ea"/>
              </a:rPr>
              <a:t>+ </a:t>
            </a:r>
            <a:r>
              <a:rPr lang="ko-KR" altLang="en-US" spc="-100" dirty="0" smtClean="0">
                <a:solidFill>
                  <a:srgbClr val="FF0000"/>
                </a:solidFill>
                <a:latin typeface="+mn-ea"/>
              </a:rPr>
              <a:t>서양 결혼식 </a:t>
            </a:r>
            <a:r>
              <a:rPr lang="en-US" altLang="ko-KR" spc="-100" dirty="0" smtClean="0">
                <a:solidFill>
                  <a:srgbClr val="FF0000"/>
                </a:solidFill>
                <a:latin typeface="+mn-ea"/>
              </a:rPr>
              <a:t>= </a:t>
            </a:r>
            <a:r>
              <a:rPr lang="ko-KR" altLang="en-US" spc="-100" dirty="0" smtClean="0">
                <a:solidFill>
                  <a:srgbClr val="FF0000"/>
                </a:solidFill>
                <a:latin typeface="+mn-ea"/>
              </a:rPr>
              <a:t>폐백을 하는 현대적 결혼식</a:t>
            </a:r>
            <a:endParaRPr lang="en-US" altLang="ko-KR" spc="-100" dirty="0" smtClean="0">
              <a:solidFill>
                <a:srgbClr val="FF0000"/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ko-KR" altLang="en-US" spc="-100" dirty="0" smtClean="0">
                <a:solidFill>
                  <a:srgbClr val="FF0000"/>
                </a:solidFill>
                <a:latin typeface="+mn-ea"/>
              </a:rPr>
              <a:t>전통 한복 </a:t>
            </a:r>
            <a:r>
              <a:rPr lang="en-US" altLang="ko-KR" spc="-100" dirty="0" smtClean="0">
                <a:solidFill>
                  <a:srgbClr val="FF0000"/>
                </a:solidFill>
                <a:latin typeface="+mn-ea"/>
              </a:rPr>
              <a:t>+ </a:t>
            </a:r>
            <a:r>
              <a:rPr lang="ko-KR" altLang="en-US" spc="-100" dirty="0" smtClean="0">
                <a:solidFill>
                  <a:srgbClr val="FF0000"/>
                </a:solidFill>
                <a:latin typeface="+mn-ea"/>
              </a:rPr>
              <a:t>양복 </a:t>
            </a:r>
            <a:r>
              <a:rPr lang="en-US" altLang="ko-KR" spc="-100" dirty="0" smtClean="0">
                <a:solidFill>
                  <a:srgbClr val="FF0000"/>
                </a:solidFill>
                <a:latin typeface="+mn-ea"/>
              </a:rPr>
              <a:t>= </a:t>
            </a:r>
            <a:r>
              <a:rPr lang="ko-KR" altLang="en-US" spc="-100" dirty="0" smtClean="0">
                <a:solidFill>
                  <a:srgbClr val="FF0000"/>
                </a:solidFill>
                <a:latin typeface="+mn-ea"/>
              </a:rPr>
              <a:t>개량 한복</a:t>
            </a:r>
            <a:endParaRPr lang="en-US" altLang="ko-KR" spc="-100" dirty="0" smtClean="0">
              <a:solidFill>
                <a:srgbClr val="FF0000"/>
              </a:solidFill>
              <a:latin typeface="+mn-ea"/>
            </a:endParaRPr>
          </a:p>
        </p:txBody>
      </p:sp>
      <p:cxnSp>
        <p:nvCxnSpPr>
          <p:cNvPr id="42" name="직선 연결선 41"/>
          <p:cNvCxnSpPr/>
          <p:nvPr/>
        </p:nvCxnSpPr>
        <p:spPr>
          <a:xfrm>
            <a:off x="395536" y="2734320"/>
            <a:ext cx="828092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직선 연결선 42"/>
          <p:cNvCxnSpPr/>
          <p:nvPr/>
        </p:nvCxnSpPr>
        <p:spPr>
          <a:xfrm>
            <a:off x="395536" y="3166368"/>
            <a:ext cx="828092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251520" y="3717032"/>
            <a:ext cx="8568952" cy="884345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ts val="3200"/>
              </a:lnSpc>
              <a:buSzPct val="100000"/>
              <a:buFont typeface="+mj-lt"/>
              <a:buAutoNum type="arabicPeriod" startAt="2"/>
            </a:pPr>
            <a:r>
              <a:rPr lang="en-US" altLang="ko-KR" sz="24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1</a:t>
            </a:r>
            <a:r>
              <a:rPr lang="ko-KR" altLang="en-US" sz="24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번에서 제시한 사례가 우리 사회의 문화라고 볼 수 있는지 평가해 보자</a:t>
            </a:r>
            <a:r>
              <a:rPr lang="en-US" altLang="ko-KR" sz="24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.</a:t>
            </a:r>
          </a:p>
        </p:txBody>
      </p:sp>
      <p:graphicFrame>
        <p:nvGraphicFramePr>
          <p:cNvPr id="14" name="표 13"/>
          <p:cNvGraphicFramePr>
            <a:graphicFrameLocks noGrp="1"/>
          </p:cNvGraphicFramePr>
          <p:nvPr/>
        </p:nvGraphicFramePr>
        <p:xfrm>
          <a:off x="395536" y="4692048"/>
          <a:ext cx="8280920" cy="16172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4256"/>
                <a:gridCol w="5976664"/>
              </a:tblGrid>
              <a:tr h="43200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1" spc="-100" baseline="0" dirty="0" smtClean="0">
                          <a:solidFill>
                            <a:schemeClr val="tx1"/>
                          </a:solidFill>
                        </a:rPr>
                        <a:t>입장</a:t>
                      </a:r>
                      <a:endParaRPr lang="ko-KR" altLang="en-US" b="1" spc="-10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b="1" spc="-10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18527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1" spc="-100" baseline="0" dirty="0" smtClean="0">
                          <a:solidFill>
                            <a:schemeClr val="tx1"/>
                          </a:solidFill>
                        </a:rPr>
                        <a:t>그렇게 생각하는 이유</a:t>
                      </a:r>
                      <a:endParaRPr lang="ko-KR" altLang="en-US" b="1" spc="-10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b="1" spc="-10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2699792" y="4715852"/>
            <a:ext cx="6048672" cy="369332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ko-KR" altLang="en-US" spc="-100" dirty="0" smtClean="0">
                <a:solidFill>
                  <a:srgbClr val="FF0000"/>
                </a:solidFill>
                <a:latin typeface="+mn-ea"/>
              </a:rPr>
              <a:t>우리 사회의 전통을 계승하고 있다</a:t>
            </a:r>
            <a:r>
              <a:rPr lang="en-US" altLang="ko-KR" spc="-100" dirty="0" smtClean="0">
                <a:solidFill>
                  <a:srgbClr val="FF0000"/>
                </a:solidFill>
                <a:latin typeface="+mn-ea"/>
              </a:rPr>
              <a:t>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699792" y="5119092"/>
            <a:ext cx="5976664" cy="1200329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ko-KR" altLang="en-US" spc="-100" dirty="0" smtClean="0">
                <a:solidFill>
                  <a:srgbClr val="FF0000"/>
                </a:solidFill>
                <a:latin typeface="+mn-ea"/>
              </a:rPr>
              <a:t>문화 융합의 결과로 만들어진 문화에는 외래문화의 성격이 가미되어 있지만 어디까지나 우리 사회의 전통문화를 바탕으로 재구성된 문화이므로 전통문화를 발전시킨 것이라고 볼 수 있다</a:t>
            </a:r>
            <a:r>
              <a:rPr lang="en-US" altLang="ko-KR" spc="-100" dirty="0" smtClean="0">
                <a:solidFill>
                  <a:srgbClr val="FF0000"/>
                </a:solidFill>
                <a:latin typeface="+mn-ea"/>
              </a:rPr>
              <a:t>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699792" y="4705751"/>
            <a:ext cx="6048672" cy="369332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ko-KR" altLang="en-US" spc="-100" dirty="0" smtClean="0">
                <a:solidFill>
                  <a:srgbClr val="FF0000"/>
                </a:solidFill>
                <a:latin typeface="+mn-ea"/>
              </a:rPr>
              <a:t>우리 사회의 전통을 계승한 문화라고 볼 수 없다</a:t>
            </a:r>
            <a:r>
              <a:rPr lang="en-US" altLang="ko-KR" spc="-100" dirty="0" smtClean="0">
                <a:solidFill>
                  <a:srgbClr val="FF0000"/>
                </a:solidFill>
                <a:latin typeface="+mn-ea"/>
              </a:rPr>
              <a:t>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699792" y="5108991"/>
            <a:ext cx="5976664" cy="1200329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ko-KR" altLang="en-US" spc="-100" dirty="0" smtClean="0">
                <a:solidFill>
                  <a:srgbClr val="FF0000"/>
                </a:solidFill>
                <a:latin typeface="+mn-ea"/>
              </a:rPr>
              <a:t>우리 사회에서 문화 융합의 결과로 만들어진 문화들을 보면 외래문화의 성격이 매우 강하다</a:t>
            </a:r>
            <a:r>
              <a:rPr lang="en-US" altLang="ko-KR" spc="-100" dirty="0" smtClean="0">
                <a:solidFill>
                  <a:srgbClr val="FF0000"/>
                </a:solidFill>
                <a:latin typeface="+mn-ea"/>
              </a:rPr>
              <a:t>. </a:t>
            </a:r>
            <a:r>
              <a:rPr lang="ko-KR" altLang="en-US" spc="-100" dirty="0" smtClean="0">
                <a:solidFill>
                  <a:srgbClr val="FF0000"/>
                </a:solidFill>
                <a:latin typeface="+mn-ea"/>
              </a:rPr>
              <a:t>비록 전통문화의 요소가 가미되어 있지만 대체로 부수적인 역할을 하고 있다</a:t>
            </a:r>
            <a:r>
              <a:rPr lang="en-US" altLang="ko-KR" spc="-100" dirty="0" smtClean="0">
                <a:solidFill>
                  <a:srgbClr val="FF0000"/>
                </a:solidFill>
                <a:latin typeface="+mn-ea"/>
              </a:rPr>
              <a:t>. </a:t>
            </a:r>
            <a:r>
              <a:rPr lang="ko-KR" altLang="en-US" spc="-100" dirty="0" smtClean="0">
                <a:solidFill>
                  <a:srgbClr val="FF0000"/>
                </a:solidFill>
                <a:latin typeface="+mn-ea"/>
              </a:rPr>
              <a:t>따라서 사</a:t>
            </a:r>
          </a:p>
          <a:p>
            <a:r>
              <a:rPr lang="ko-KR" altLang="en-US" spc="-100" dirty="0" smtClean="0">
                <a:solidFill>
                  <a:srgbClr val="FF0000"/>
                </a:solidFill>
                <a:latin typeface="+mn-ea"/>
              </a:rPr>
              <a:t>실상 외래문화에 가깝다고 볼 수 있다</a:t>
            </a:r>
            <a:r>
              <a:rPr lang="en-US" altLang="ko-KR" spc="-100" dirty="0" smtClean="0">
                <a:solidFill>
                  <a:srgbClr val="FF0000"/>
                </a:solidFill>
                <a:latin typeface="+mn-ea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21333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15" grpId="0"/>
      <p:bldP spid="15" grpId="1"/>
      <p:bldP spid="17" grpId="0"/>
      <p:bldP spid="17" grpId="1"/>
      <p:bldP spid="22" grpId="0"/>
      <p:bldP spid="2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2"/>
          <p:cNvGrpSpPr/>
          <p:nvPr/>
        </p:nvGrpSpPr>
        <p:grpSpPr>
          <a:xfrm>
            <a:off x="0" y="0"/>
            <a:ext cx="9144000" cy="1106224"/>
            <a:chOff x="0" y="1124744"/>
            <a:chExt cx="9144000" cy="1106224"/>
          </a:xfrm>
        </p:grpSpPr>
        <p:grpSp>
          <p:nvGrpSpPr>
            <p:cNvPr id="3" name="그룹 11"/>
            <p:cNvGrpSpPr/>
            <p:nvPr/>
          </p:nvGrpSpPr>
          <p:grpSpPr>
            <a:xfrm>
              <a:off x="0" y="1124744"/>
              <a:ext cx="9144000" cy="1106224"/>
              <a:chOff x="0" y="0"/>
              <a:chExt cx="9144000" cy="1106224"/>
            </a:xfrm>
          </p:grpSpPr>
          <p:pic>
            <p:nvPicPr>
              <p:cNvPr id="23" name="그림 22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5900"/>
                        </a14:imgEffect>
                        <a14:imgEffect>
                          <a14:saturation sat="17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9144000" cy="1106224"/>
              </a:xfrm>
              <a:prstGeom prst="rect">
                <a:avLst/>
              </a:prstGeom>
            </p:spPr>
          </p:pic>
          <p:sp>
            <p:nvSpPr>
              <p:cNvPr id="24" name="제목 1"/>
              <p:cNvSpPr txBox="1">
                <a:spLocks/>
              </p:cNvSpPr>
              <p:nvPr/>
            </p:nvSpPr>
            <p:spPr>
              <a:xfrm>
                <a:off x="251520" y="33896"/>
                <a:ext cx="7056784" cy="68407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1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altLang="ko-KR" sz="2800" b="1" dirty="0" smtClean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01. </a:t>
                </a:r>
                <a:r>
                  <a:rPr lang="ko-KR" altLang="en-US" sz="2800" b="1" dirty="0" smtClean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문화 변동의 양상</a:t>
                </a:r>
                <a:endParaRPr lang="ko-KR" altLang="en-US" sz="2800" b="1" dirty="0">
                  <a:solidFill>
                    <a:srgbClr val="3B2936"/>
                  </a:solidFill>
                  <a:latin typeface="나눔고딕 ExtraBold" pitchFamily="50" charset="-127"/>
                  <a:ea typeface="나눔고딕 ExtraBold" pitchFamily="50" charset="-127"/>
                </a:endParaRPr>
              </a:p>
            </p:txBody>
          </p:sp>
        </p:grpSp>
        <p:sp>
          <p:nvSpPr>
            <p:cNvPr id="15" name="직사각형 14"/>
            <p:cNvSpPr/>
            <p:nvPr/>
          </p:nvSpPr>
          <p:spPr>
            <a:xfrm>
              <a:off x="6363110" y="1202878"/>
              <a:ext cx="253306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ko-KR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7-2. </a:t>
              </a:r>
              <a:r>
                <a:rPr lang="ko-KR" altLang="en-US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문화 변동과 전통 문화</a:t>
              </a:r>
              <a:endParaRPr lang="ko-KR" altLang="en-US" sz="1600" dirty="0"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0" y="1372706"/>
            <a:ext cx="5829648" cy="400110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lIns="360000" rtlCol="0">
            <a:spAutoFit/>
          </a:bodyPr>
          <a:lstStyle/>
          <a:p>
            <a:r>
              <a:rPr lang="ko-KR" altLang="en-US" sz="2000" b="1" dirty="0" smtClean="0">
                <a:solidFill>
                  <a:srgbClr val="D35007"/>
                </a:solidFill>
                <a:latin typeface="나눔고딕 ExtraBold" pitchFamily="50" charset="-127"/>
                <a:ea typeface="나눔고딕 ExtraBold" pitchFamily="50" charset="-127"/>
              </a:rPr>
              <a:t>문화 병존은 무엇일까</a:t>
            </a:r>
            <a:r>
              <a:rPr lang="en-US" altLang="ko-KR" sz="2000" b="1" dirty="0" smtClean="0">
                <a:solidFill>
                  <a:srgbClr val="D35007"/>
                </a:solidFill>
                <a:latin typeface="나눔고딕 ExtraBold" pitchFamily="50" charset="-127"/>
                <a:ea typeface="나눔고딕 ExtraBold" pitchFamily="50" charset="-127"/>
              </a:rPr>
              <a:t>?</a:t>
            </a:r>
            <a:endParaRPr lang="ko-KR" altLang="en-US" sz="2000" b="1" dirty="0">
              <a:solidFill>
                <a:srgbClr val="D35007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64288" y="302200"/>
            <a:ext cx="1714544" cy="377796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214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3528" y="1822509"/>
            <a:ext cx="8424936" cy="2806922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180000" indent="-180000">
              <a:lnSpc>
                <a:spcPct val="150000"/>
              </a:lnSpc>
            </a:pPr>
            <a:r>
              <a:rPr lang="ko-KR" altLang="en-US" sz="28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문화 병존의 의미와 영향</a:t>
            </a:r>
            <a:endParaRPr lang="en-US" altLang="ko-KR" sz="2800" b="1" spc="100" dirty="0" smtClean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marL="180000" lvl="0" indent="-18000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ko-KR" altLang="en-US" sz="24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의미</a:t>
            </a:r>
            <a:r>
              <a:rPr lang="en-US" altLang="ko-KR" sz="24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: </a:t>
            </a:r>
            <a:r>
              <a:rPr lang="ko-KR" altLang="en-US" sz="24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전통문화와 외래문화가 각각 고유한 정체성을 유지하면서 한 사회의 생활양식으로 함께 존재하는 현상</a:t>
            </a:r>
          </a:p>
          <a:p>
            <a:pPr marL="180000" lvl="0" indent="-18000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ko-KR" altLang="en-US" sz="24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긍정적 영향</a:t>
            </a:r>
            <a:r>
              <a:rPr lang="en-US" altLang="ko-KR" sz="24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: </a:t>
            </a:r>
            <a:r>
              <a:rPr lang="ko-KR" altLang="en-US" sz="24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한 사회의 문화적 정체성 보존</a:t>
            </a:r>
            <a:r>
              <a:rPr lang="en-US" altLang="ko-KR" sz="24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, </a:t>
            </a:r>
            <a:r>
              <a:rPr lang="ko-KR" altLang="en-US" sz="24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문화적 다양성 실현</a:t>
            </a:r>
          </a:p>
          <a:p>
            <a:pPr marL="180000" lvl="0" indent="-18000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ko-KR" altLang="en-US" sz="24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부정적 영향</a:t>
            </a:r>
            <a:r>
              <a:rPr lang="en-US" altLang="ko-KR" sz="24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: </a:t>
            </a:r>
            <a:r>
              <a:rPr lang="ko-KR" altLang="en-US" sz="24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문화적 차이로 인한 갈등이 발생할 가능성이 있음</a:t>
            </a:r>
            <a:endParaRPr lang="en-US" altLang="ko-KR" sz="2400" spc="-150" dirty="0" smtClean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510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1"/>
          <p:cNvGrpSpPr/>
          <p:nvPr/>
        </p:nvGrpSpPr>
        <p:grpSpPr>
          <a:xfrm>
            <a:off x="0" y="0"/>
            <a:ext cx="9144000" cy="1106224"/>
            <a:chOff x="0" y="0"/>
            <a:chExt cx="9144000" cy="1106224"/>
          </a:xfrm>
        </p:grpSpPr>
        <p:pic>
          <p:nvPicPr>
            <p:cNvPr id="15" name="그림 14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5900"/>
                      </a14:imgEffect>
                      <a14:imgEffect>
                        <a14:saturation sat="17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1106224"/>
            </a:xfrm>
            <a:prstGeom prst="rect">
              <a:avLst/>
            </a:prstGeom>
          </p:spPr>
        </p:pic>
        <p:sp>
          <p:nvSpPr>
            <p:cNvPr id="16" name="제목 1"/>
            <p:cNvSpPr txBox="1">
              <a:spLocks/>
            </p:cNvSpPr>
            <p:nvPr/>
          </p:nvSpPr>
          <p:spPr>
            <a:xfrm>
              <a:off x="251520" y="33896"/>
              <a:ext cx="7632848" cy="684076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ko-KR" altLang="en-US" sz="2800" b="1" spc="-150" dirty="0" smtClean="0">
                  <a:solidFill>
                    <a:srgbClr val="C00000"/>
                  </a:solidFill>
                  <a:latin typeface="나눔고딕 ExtraBold" pitchFamily="50" charset="-127"/>
                  <a:ea typeface="나눔고딕 ExtraBold" pitchFamily="50" charset="-127"/>
                </a:rPr>
                <a:t>더 알아보기</a:t>
              </a:r>
              <a:r>
                <a:rPr lang="en-US" altLang="ko-KR" sz="3200" b="1" dirty="0" smtClean="0">
                  <a:latin typeface="나눔고딕 ExtraBold" pitchFamily="50" charset="-127"/>
                  <a:ea typeface="나눔고딕 ExtraBold" pitchFamily="50" charset="-127"/>
                </a:rPr>
                <a:t>	</a:t>
              </a:r>
              <a:r>
                <a:rPr lang="ko-KR" altLang="en-US" sz="2800" b="1" spc="-1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말레이시아 </a:t>
              </a:r>
              <a:r>
                <a:rPr lang="ko-KR" altLang="en-US" sz="2800" b="1" spc="-100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믈라카의</a:t>
              </a:r>
              <a:r>
                <a:rPr lang="ko-KR" altLang="en-US" sz="2800" b="1" spc="-1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 문화 병존</a:t>
              </a:r>
              <a:endParaRPr lang="ko-KR" altLang="en-US" sz="2800" b="1" spc="-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251520" y="1292510"/>
            <a:ext cx="8640960" cy="4440746"/>
          </a:xfrm>
          <a:prstGeom prst="roundRect">
            <a:avLst>
              <a:gd name="adj" fmla="val 3589"/>
            </a:avLst>
          </a:prstGeom>
          <a:noFill/>
          <a:ln w="28575">
            <a:solidFill>
              <a:srgbClr val="F3A385"/>
            </a:solidFill>
          </a:ln>
          <a:effectLst/>
        </p:spPr>
        <p:txBody>
          <a:bodyPr wrap="square" lIns="108000" rIns="108000" rtlCol="0" anchor="ctr">
            <a:noAutofit/>
          </a:bodyPr>
          <a:lstStyle/>
          <a:p>
            <a:pPr algn="just">
              <a:lnSpc>
                <a:spcPct val="140000"/>
              </a:lnSpc>
            </a:pPr>
            <a:r>
              <a:rPr lang="ko-KR" altLang="en-US" sz="2000" spc="-120" dirty="0" smtClean="0">
                <a:latin typeface="+mn-ea"/>
              </a:rPr>
              <a:t>말레이시아의 </a:t>
            </a:r>
            <a:r>
              <a:rPr lang="ko-KR" altLang="en-US" sz="2000" spc="-120" dirty="0" err="1" smtClean="0">
                <a:latin typeface="+mn-ea"/>
              </a:rPr>
              <a:t>믈라카는</a:t>
            </a:r>
            <a:r>
              <a:rPr lang="ko-KR" altLang="en-US" sz="2000" spc="-120" dirty="0" smtClean="0">
                <a:latin typeface="+mn-ea"/>
              </a:rPr>
              <a:t> 모자이크 도시로 유명하다</a:t>
            </a:r>
            <a:r>
              <a:rPr lang="en-US" altLang="ko-KR" sz="2000" spc="-120" dirty="0" smtClean="0">
                <a:latin typeface="+mn-ea"/>
              </a:rPr>
              <a:t>. </a:t>
            </a:r>
            <a:r>
              <a:rPr lang="ko-KR" altLang="en-US" sz="2000" spc="-120" dirty="0" err="1" smtClean="0">
                <a:latin typeface="+mn-ea"/>
              </a:rPr>
              <a:t>믈라카는</a:t>
            </a:r>
            <a:r>
              <a:rPr lang="ko-KR" altLang="en-US" sz="2000" spc="-120" dirty="0" smtClean="0">
                <a:latin typeface="+mn-ea"/>
              </a:rPr>
              <a:t> 해양 교통의 요충지인 </a:t>
            </a:r>
            <a:r>
              <a:rPr lang="ko-KR" altLang="en-US" sz="2000" spc="-120" dirty="0" err="1" smtClean="0">
                <a:latin typeface="+mn-ea"/>
              </a:rPr>
              <a:t>믈라카</a:t>
            </a:r>
            <a:r>
              <a:rPr lang="ko-KR" altLang="en-US" sz="2000" spc="-120" dirty="0" smtClean="0">
                <a:latin typeface="+mn-ea"/>
              </a:rPr>
              <a:t> 해협에 면한 항구 도시로 </a:t>
            </a:r>
            <a:r>
              <a:rPr lang="ko-KR" altLang="en-US" sz="2000" spc="-120" dirty="0" err="1" smtClean="0">
                <a:latin typeface="+mn-ea"/>
              </a:rPr>
              <a:t>오래전부터</a:t>
            </a:r>
            <a:r>
              <a:rPr lang="ko-KR" altLang="en-US" sz="2000" spc="-120" dirty="0" smtClean="0">
                <a:latin typeface="+mn-ea"/>
              </a:rPr>
              <a:t> 다양한 문화의 영향을 받았다</a:t>
            </a:r>
            <a:r>
              <a:rPr lang="en-US" altLang="ko-KR" sz="2000" spc="-120" dirty="0" smtClean="0">
                <a:latin typeface="+mn-ea"/>
              </a:rPr>
              <a:t>. </a:t>
            </a:r>
            <a:r>
              <a:rPr lang="ko-KR" altLang="en-US" sz="2000" spc="-120" dirty="0" smtClean="0">
                <a:latin typeface="+mn-ea"/>
              </a:rPr>
              <a:t>그 결과 불교</a:t>
            </a:r>
            <a:r>
              <a:rPr lang="en-US" altLang="ko-KR" sz="2000" spc="-120" dirty="0" smtClean="0">
                <a:latin typeface="+mn-ea"/>
              </a:rPr>
              <a:t>, </a:t>
            </a:r>
            <a:r>
              <a:rPr lang="ko-KR" altLang="en-US" sz="2000" spc="-120" dirty="0" smtClean="0">
                <a:latin typeface="+mn-ea"/>
              </a:rPr>
              <a:t>힌두교</a:t>
            </a:r>
            <a:r>
              <a:rPr lang="en-US" altLang="ko-KR" sz="2000" spc="-120" dirty="0" smtClean="0">
                <a:latin typeface="+mn-ea"/>
              </a:rPr>
              <a:t>, </a:t>
            </a:r>
            <a:r>
              <a:rPr lang="ko-KR" altLang="en-US" sz="2000" spc="-120" dirty="0" smtClean="0">
                <a:latin typeface="+mn-ea"/>
              </a:rPr>
              <a:t>이슬람교 등 다양한 외부 사회의 종교가 유입되었다</a:t>
            </a:r>
            <a:r>
              <a:rPr lang="en-US" altLang="ko-KR" sz="2000" spc="-120" dirty="0" smtClean="0">
                <a:latin typeface="+mn-ea"/>
              </a:rPr>
              <a:t>. </a:t>
            </a:r>
            <a:r>
              <a:rPr lang="ko-KR" altLang="en-US" sz="2000" spc="-120" dirty="0" err="1" smtClean="0">
                <a:latin typeface="+mn-ea"/>
              </a:rPr>
              <a:t>믈라카에는</a:t>
            </a:r>
            <a:r>
              <a:rPr lang="ko-KR" altLang="en-US" sz="2000" spc="-120" dirty="0" smtClean="0">
                <a:latin typeface="+mn-ea"/>
              </a:rPr>
              <a:t> 이 외에도 가톨릭 성당과 개신교 교회 건물도 적지 않다</a:t>
            </a:r>
            <a:r>
              <a:rPr lang="en-US" altLang="ko-KR" sz="2000" spc="-120" dirty="0" smtClean="0">
                <a:latin typeface="+mn-ea"/>
              </a:rPr>
              <a:t>. 16</a:t>
            </a:r>
            <a:r>
              <a:rPr lang="ko-KR" altLang="en-US" sz="2000" spc="-120" dirty="0" smtClean="0">
                <a:latin typeface="+mn-ea"/>
              </a:rPr>
              <a:t>세기 이후 포르투갈</a:t>
            </a:r>
            <a:r>
              <a:rPr lang="en-US" altLang="ko-KR" sz="2000" spc="-120" dirty="0" smtClean="0">
                <a:latin typeface="+mn-ea"/>
              </a:rPr>
              <a:t>, </a:t>
            </a:r>
            <a:r>
              <a:rPr lang="ko-KR" altLang="en-US" sz="2000" spc="-120" dirty="0" smtClean="0">
                <a:latin typeface="+mn-ea"/>
              </a:rPr>
              <a:t>네덜란드</a:t>
            </a:r>
            <a:r>
              <a:rPr lang="en-US" altLang="ko-KR" sz="2000" spc="-120" dirty="0" smtClean="0">
                <a:latin typeface="+mn-ea"/>
              </a:rPr>
              <a:t>, </a:t>
            </a:r>
            <a:r>
              <a:rPr lang="ko-KR" altLang="en-US" sz="2000" spc="-120" dirty="0" smtClean="0">
                <a:latin typeface="+mn-ea"/>
              </a:rPr>
              <a:t>영국의 식민 지배를 받으면서 서구 종교 문물이 유입된 것이다</a:t>
            </a:r>
            <a:r>
              <a:rPr lang="en-US" altLang="ko-KR" sz="2000" spc="-120" dirty="0" smtClean="0">
                <a:latin typeface="+mn-ea"/>
              </a:rPr>
              <a:t>. </a:t>
            </a:r>
            <a:r>
              <a:rPr lang="ko-KR" altLang="en-US" sz="2000" spc="-120" dirty="0" smtClean="0">
                <a:latin typeface="+mn-ea"/>
              </a:rPr>
              <a:t>이러한 종교 건물들은 단지 건물로만 존재하는 것이 아니라</a:t>
            </a:r>
            <a:r>
              <a:rPr lang="en-US" altLang="ko-KR" sz="2000" spc="-120" dirty="0" smtClean="0">
                <a:latin typeface="+mn-ea"/>
              </a:rPr>
              <a:t>, </a:t>
            </a:r>
            <a:r>
              <a:rPr lang="ko-KR" altLang="en-US" sz="2000" spc="-120" dirty="0" smtClean="0">
                <a:latin typeface="+mn-ea"/>
              </a:rPr>
              <a:t>현재까지 실제 종교 의식이 행해질 정도로 </a:t>
            </a:r>
            <a:r>
              <a:rPr lang="ko-KR" altLang="en-US" sz="2000" spc="-120" dirty="0" err="1" smtClean="0">
                <a:latin typeface="+mn-ea"/>
              </a:rPr>
              <a:t>믈라카의</a:t>
            </a:r>
            <a:r>
              <a:rPr lang="ko-KR" altLang="en-US" sz="2000" spc="-120" dirty="0" smtClean="0">
                <a:latin typeface="+mn-ea"/>
              </a:rPr>
              <a:t> 문화로 자리 잡고 있다</a:t>
            </a:r>
            <a:r>
              <a:rPr lang="en-US" altLang="ko-KR" sz="2000" spc="-120" dirty="0" smtClean="0">
                <a:latin typeface="+mn-ea"/>
              </a:rPr>
              <a:t>. </a:t>
            </a:r>
            <a:r>
              <a:rPr lang="ko-KR" altLang="en-US" sz="2000" spc="-120" dirty="0" smtClean="0">
                <a:latin typeface="+mn-ea"/>
              </a:rPr>
              <a:t>작은 도시에 이렇게 다양한 문화가 함께 존재하는 것은 매우 희귀한 현상이다 </a:t>
            </a:r>
            <a:r>
              <a:rPr lang="en-US" altLang="ko-KR" sz="2000" spc="-120" dirty="0" smtClean="0">
                <a:latin typeface="+mn-ea"/>
              </a:rPr>
              <a:t>. </a:t>
            </a:r>
            <a:r>
              <a:rPr lang="ko-KR" altLang="en-US" sz="2000" spc="-120" dirty="0" smtClean="0">
                <a:latin typeface="+mn-ea"/>
              </a:rPr>
              <a:t>이에 따라 유네스코</a:t>
            </a:r>
            <a:r>
              <a:rPr lang="en-US" altLang="ko-KR" sz="2000" spc="-120" dirty="0" smtClean="0">
                <a:latin typeface="+mn-ea"/>
              </a:rPr>
              <a:t>(UNESCO)</a:t>
            </a:r>
            <a:r>
              <a:rPr lang="ko-KR" altLang="en-US" sz="2000" spc="-120" dirty="0" smtClean="0">
                <a:latin typeface="+mn-ea"/>
              </a:rPr>
              <a:t>에서는 </a:t>
            </a:r>
            <a:r>
              <a:rPr lang="en-US" altLang="ko-KR" sz="2000" spc="-120" dirty="0" smtClean="0">
                <a:latin typeface="+mn-ea"/>
              </a:rPr>
              <a:t>2008</a:t>
            </a:r>
            <a:r>
              <a:rPr lang="ko-KR" altLang="en-US" sz="2000" spc="-120" dirty="0" smtClean="0">
                <a:latin typeface="+mn-ea"/>
              </a:rPr>
              <a:t>년 </a:t>
            </a:r>
            <a:r>
              <a:rPr lang="ko-KR" altLang="en-US" sz="2000" spc="-120" dirty="0" err="1" smtClean="0">
                <a:latin typeface="+mn-ea"/>
              </a:rPr>
              <a:t>믈라카의</a:t>
            </a:r>
            <a:r>
              <a:rPr lang="ko-KR" altLang="en-US" sz="2000" spc="-120" dirty="0" smtClean="0">
                <a:latin typeface="+mn-ea"/>
              </a:rPr>
              <a:t> 구시가지 전체를 세계 문화유산으로 지정하였다</a:t>
            </a:r>
            <a:r>
              <a:rPr lang="en-US" altLang="ko-KR" sz="2000" spc="-120" dirty="0" smtClean="0">
                <a:latin typeface="+mn-ea"/>
              </a:rPr>
              <a:t>.</a:t>
            </a:r>
            <a:endParaRPr lang="ko-KR" altLang="en-US" sz="2000" spc="-120" dirty="0"/>
          </a:p>
        </p:txBody>
      </p:sp>
      <p:sp>
        <p:nvSpPr>
          <p:cNvPr id="9" name="TextBox 8"/>
          <p:cNvSpPr txBox="1"/>
          <p:nvPr/>
        </p:nvSpPr>
        <p:spPr>
          <a:xfrm>
            <a:off x="7164288" y="302200"/>
            <a:ext cx="1714544" cy="377796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214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27584" y="5805264"/>
            <a:ext cx="7704856" cy="852990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ko-KR" altLang="en-US" sz="2000" b="1" spc="-100" dirty="0" smtClean="0">
                <a:solidFill>
                  <a:schemeClr val="bg2">
                    <a:lumMod val="2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우리 사회에 나타나고 있는 문화 병존의 사례를 찾아보고</a:t>
            </a:r>
            <a:r>
              <a:rPr lang="en-US" altLang="ko-KR" sz="2000" b="1" spc="-100" dirty="0" smtClean="0">
                <a:solidFill>
                  <a:schemeClr val="bg2">
                    <a:lumMod val="2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, </a:t>
            </a:r>
            <a:r>
              <a:rPr lang="ko-KR" altLang="en-US" sz="2000" b="1" spc="-100" dirty="0" smtClean="0">
                <a:solidFill>
                  <a:schemeClr val="bg2">
                    <a:lumMod val="2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그것이 나타나게 된 역사적 배경을 알아보자</a:t>
            </a:r>
            <a:r>
              <a:rPr lang="en-US" altLang="ko-KR" sz="2000" b="1" spc="-100" dirty="0" smtClean="0">
                <a:solidFill>
                  <a:schemeClr val="bg2">
                    <a:lumMod val="2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.</a:t>
            </a:r>
            <a:endParaRPr lang="ko-KR" altLang="en-US" sz="2000" b="1" spc="-100" dirty="0">
              <a:solidFill>
                <a:schemeClr val="bg2">
                  <a:lumMod val="2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23392" y="5745956"/>
            <a:ext cx="7997080" cy="978729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1600" spc="-100" dirty="0" smtClean="0">
                <a:solidFill>
                  <a:srgbClr val="FF0000"/>
                </a:solidFill>
                <a:latin typeface="+mn-ea"/>
              </a:rPr>
              <a:t>우리나라에서 한의학과 서양의학이 공존하는 것은 문화 병존의 사례에 해당한다</a:t>
            </a:r>
            <a:r>
              <a:rPr lang="en-US" altLang="ko-KR" sz="1600" spc="-100" dirty="0" smtClean="0">
                <a:solidFill>
                  <a:srgbClr val="FF0000"/>
                </a:solidFill>
                <a:latin typeface="+mn-ea"/>
              </a:rPr>
              <a:t>. </a:t>
            </a:r>
            <a:r>
              <a:rPr lang="ko-KR" altLang="en-US" sz="1600" spc="-100" dirty="0" smtClean="0">
                <a:solidFill>
                  <a:srgbClr val="FF0000"/>
                </a:solidFill>
                <a:latin typeface="+mn-ea"/>
              </a:rPr>
              <a:t>한의학은 우리나라의 기원과 함께 시작되어 발전해 온 우리 고유의 의학이다</a:t>
            </a:r>
            <a:r>
              <a:rPr lang="en-US" altLang="ko-KR" sz="1600" spc="-100" dirty="0" smtClean="0">
                <a:solidFill>
                  <a:srgbClr val="FF0000"/>
                </a:solidFill>
                <a:latin typeface="+mn-ea"/>
              </a:rPr>
              <a:t>. 1885</a:t>
            </a:r>
            <a:r>
              <a:rPr lang="ko-KR" altLang="en-US" sz="1600" spc="-100" dirty="0" smtClean="0">
                <a:solidFill>
                  <a:srgbClr val="FF0000"/>
                </a:solidFill>
                <a:latin typeface="+mn-ea"/>
              </a:rPr>
              <a:t>년 서양식 국립병원인 제중원이 개원하면서 한의학과 서양의학의 공존이 시작되었다</a:t>
            </a:r>
            <a:r>
              <a:rPr lang="en-US" altLang="ko-KR" sz="1600" spc="-100" dirty="0" smtClean="0">
                <a:solidFill>
                  <a:srgbClr val="FF0000"/>
                </a:solidFill>
                <a:latin typeface="+mn-ea"/>
              </a:rPr>
              <a:t>.</a:t>
            </a:r>
            <a:endParaRPr lang="ko-KR" altLang="en-US" sz="1600" spc="-100" dirty="0">
              <a:solidFill>
                <a:srgbClr val="FF0000"/>
              </a:solidFill>
              <a:latin typeface="+mn-ea"/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8412" y="5805154"/>
            <a:ext cx="648072" cy="569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5" name="그룹 24"/>
          <p:cNvGrpSpPr/>
          <p:nvPr/>
        </p:nvGrpSpPr>
        <p:grpSpPr>
          <a:xfrm>
            <a:off x="251520" y="1052736"/>
            <a:ext cx="8640960" cy="5523130"/>
            <a:chOff x="251520" y="1052736"/>
            <a:chExt cx="8640960" cy="5523130"/>
          </a:xfrm>
        </p:grpSpPr>
        <p:sp>
          <p:nvSpPr>
            <p:cNvPr id="21" name="TextBox 20"/>
            <p:cNvSpPr txBox="1"/>
            <p:nvPr/>
          </p:nvSpPr>
          <p:spPr>
            <a:xfrm>
              <a:off x="251520" y="1281460"/>
              <a:ext cx="8640960" cy="4440746"/>
            </a:xfrm>
            <a:prstGeom prst="roundRect">
              <a:avLst>
                <a:gd name="adj" fmla="val 3589"/>
              </a:avLst>
            </a:prstGeom>
            <a:solidFill>
              <a:schemeClr val="bg1"/>
            </a:solidFill>
            <a:ln w="28575">
              <a:solidFill>
                <a:srgbClr val="F3A385"/>
              </a:solidFill>
            </a:ln>
            <a:effectLst/>
          </p:spPr>
          <p:txBody>
            <a:bodyPr wrap="square" lIns="108000" rIns="108000" rtlCol="0" anchor="ctr">
              <a:noAutofit/>
            </a:bodyPr>
            <a:lstStyle/>
            <a:p>
              <a:pPr algn="just">
                <a:lnSpc>
                  <a:spcPct val="140000"/>
                </a:lnSpc>
              </a:pPr>
              <a:endParaRPr lang="ko-KR" altLang="en-US" sz="2000" spc="-120" dirty="0"/>
            </a:p>
          </p:txBody>
        </p:sp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915816" y="1052736"/>
              <a:ext cx="3024336" cy="2413461"/>
            </a:xfrm>
            <a:prstGeom prst="rect">
              <a:avLst/>
            </a:prstGeom>
            <a:noFill/>
            <a:ln w="76200">
              <a:solidFill>
                <a:schemeClr val="bg1"/>
              </a:solidFill>
              <a:miter lim="800000"/>
              <a:headEnd/>
              <a:tailEnd/>
            </a:ln>
            <a:effectLst>
              <a:outerShdw blurRad="63500" sx="101000" sy="101000" algn="ctr" rotWithShape="0">
                <a:prstClr val="black">
                  <a:alpha val="10000"/>
                </a:prstClr>
              </a:outerShdw>
            </a:effectLst>
          </p:spPr>
        </p:pic>
        <p:pic>
          <p:nvPicPr>
            <p:cNvPr id="4" name="Picture 3"/>
            <p:cNvPicPr>
              <a:picLocks noChangeAspect="1" noChangeArrowheads="1"/>
            </p:cNvPicPr>
            <p:nvPr/>
          </p:nvPicPr>
          <p:blipFill>
            <a:blip r:embed="rId7" cstate="print"/>
            <a:srcRect l="9599" r="11693"/>
            <a:stretch>
              <a:fillRect/>
            </a:stretch>
          </p:blipFill>
          <p:spPr bwMode="auto">
            <a:xfrm>
              <a:off x="1763688" y="3140968"/>
              <a:ext cx="2952328" cy="2448272"/>
            </a:xfrm>
            <a:prstGeom prst="rect">
              <a:avLst/>
            </a:prstGeom>
            <a:noFill/>
            <a:ln w="76200">
              <a:solidFill>
                <a:schemeClr val="bg1"/>
              </a:solidFill>
              <a:miter lim="800000"/>
              <a:headEnd/>
              <a:tailEnd/>
            </a:ln>
            <a:effectLst>
              <a:outerShdw blurRad="63500" sx="101000" sy="101000" algn="ctr" rotWithShape="0">
                <a:prstClr val="black">
                  <a:alpha val="10000"/>
                </a:prstClr>
              </a:outerShdw>
            </a:effectLst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427984" y="3717032"/>
              <a:ext cx="3024336" cy="2413460"/>
            </a:xfrm>
            <a:prstGeom prst="rect">
              <a:avLst/>
            </a:prstGeom>
            <a:noFill/>
            <a:ln w="76200">
              <a:solidFill>
                <a:schemeClr val="bg1"/>
              </a:solidFill>
              <a:miter lim="800000"/>
              <a:headEnd/>
              <a:tailEnd/>
            </a:ln>
            <a:effectLst>
              <a:outerShdw blurRad="63500" sx="101000" sy="101000" algn="ctr" rotWithShape="0">
                <a:prstClr val="black">
                  <a:alpha val="10000"/>
                </a:prstClr>
              </a:outerShdw>
            </a:effectLst>
          </p:spPr>
        </p:pic>
        <p:pic>
          <p:nvPicPr>
            <p:cNvPr id="20" name="그림 19" descr="c7-2-01.pn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796136" y="1340768"/>
              <a:ext cx="2448272" cy="2448272"/>
            </a:xfrm>
            <a:prstGeom prst="rect">
              <a:avLst/>
            </a:prstGeom>
          </p:spPr>
        </p:pic>
        <p:sp>
          <p:nvSpPr>
            <p:cNvPr id="22" name="직사각형 21"/>
            <p:cNvSpPr/>
            <p:nvPr/>
          </p:nvSpPr>
          <p:spPr>
            <a:xfrm>
              <a:off x="1547664" y="2060848"/>
              <a:ext cx="1220207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ko-KR" altLang="en-US" sz="1600" spc="-150" dirty="0" smtClean="0">
                  <a:solidFill>
                    <a:prstClr val="black">
                      <a:lumMod val="85000"/>
                      <a:lumOff val="15000"/>
                    </a:prstClr>
                  </a:solidFill>
                </a:rPr>
                <a:t>▶ 불교 사원</a:t>
              </a:r>
              <a:endParaRPr lang="ko-KR" altLang="en-US" sz="1600" dirty="0"/>
            </a:p>
          </p:txBody>
        </p:sp>
        <p:sp>
          <p:nvSpPr>
            <p:cNvPr id="23" name="직사각형 22"/>
            <p:cNvSpPr/>
            <p:nvPr/>
          </p:nvSpPr>
          <p:spPr>
            <a:xfrm>
              <a:off x="323528" y="5301208"/>
              <a:ext cx="140615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ko-KR" altLang="en-US" sz="1600" spc="-150" dirty="0" smtClean="0">
                  <a:solidFill>
                    <a:prstClr val="black">
                      <a:lumMod val="85000"/>
                      <a:lumOff val="15000"/>
                    </a:prstClr>
                  </a:solidFill>
                </a:rPr>
                <a:t>▶ 힌두교 사원</a:t>
              </a:r>
              <a:endParaRPr lang="ko-KR" altLang="en-US" sz="1600" dirty="0"/>
            </a:p>
          </p:txBody>
        </p:sp>
        <p:sp>
          <p:nvSpPr>
            <p:cNvPr id="24" name="직사각형 23"/>
            <p:cNvSpPr/>
            <p:nvPr/>
          </p:nvSpPr>
          <p:spPr>
            <a:xfrm>
              <a:off x="4355976" y="6237312"/>
              <a:ext cx="1592103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ko-KR" altLang="en-US" sz="1600" spc="-150" dirty="0" smtClean="0">
                  <a:solidFill>
                    <a:prstClr val="black">
                      <a:lumMod val="85000"/>
                      <a:lumOff val="15000"/>
                    </a:prstClr>
                  </a:solidFill>
                </a:rPr>
                <a:t>▲ 이슬람교 사원</a:t>
              </a:r>
              <a:endParaRPr lang="ko-KR" alt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863339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그룹 21"/>
          <p:cNvGrpSpPr/>
          <p:nvPr/>
        </p:nvGrpSpPr>
        <p:grpSpPr>
          <a:xfrm>
            <a:off x="0" y="0"/>
            <a:ext cx="9144000" cy="1106224"/>
            <a:chOff x="0" y="1124744"/>
            <a:chExt cx="9144000" cy="1106224"/>
          </a:xfrm>
        </p:grpSpPr>
        <p:grpSp>
          <p:nvGrpSpPr>
            <p:cNvPr id="17" name="그룹 11"/>
            <p:cNvGrpSpPr/>
            <p:nvPr/>
          </p:nvGrpSpPr>
          <p:grpSpPr>
            <a:xfrm>
              <a:off x="0" y="1124744"/>
              <a:ext cx="9144000" cy="1106224"/>
              <a:chOff x="0" y="0"/>
              <a:chExt cx="9144000" cy="1106224"/>
            </a:xfrm>
          </p:grpSpPr>
          <p:pic>
            <p:nvPicPr>
              <p:cNvPr id="19" name="그림 18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5900"/>
                        </a14:imgEffect>
                        <a14:imgEffect>
                          <a14:saturation sat="17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9144000" cy="1106224"/>
              </a:xfrm>
              <a:prstGeom prst="rect">
                <a:avLst/>
              </a:prstGeom>
            </p:spPr>
          </p:pic>
          <p:sp>
            <p:nvSpPr>
              <p:cNvPr id="20" name="제목 1"/>
              <p:cNvSpPr txBox="1">
                <a:spLocks/>
              </p:cNvSpPr>
              <p:nvPr/>
            </p:nvSpPr>
            <p:spPr>
              <a:xfrm>
                <a:off x="251520" y="33896"/>
                <a:ext cx="7056784" cy="68407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1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altLang="ko-KR" sz="2800" b="1" dirty="0" smtClean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02. </a:t>
                </a:r>
                <a:r>
                  <a:rPr lang="ko-KR" altLang="en-US" sz="2800" b="1" dirty="0" smtClean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전통문화의 의의와 계승</a:t>
                </a:r>
                <a:endParaRPr lang="ko-KR" altLang="en-US" sz="2800" b="1" dirty="0">
                  <a:solidFill>
                    <a:srgbClr val="3B2936"/>
                  </a:solidFill>
                  <a:latin typeface="나눔고딕 ExtraBold" pitchFamily="50" charset="-127"/>
                  <a:ea typeface="나눔고딕 ExtraBold" pitchFamily="50" charset="-127"/>
                </a:endParaRPr>
              </a:p>
            </p:txBody>
          </p:sp>
        </p:grpSp>
        <p:sp>
          <p:nvSpPr>
            <p:cNvPr id="21" name="직사각형 20"/>
            <p:cNvSpPr/>
            <p:nvPr/>
          </p:nvSpPr>
          <p:spPr>
            <a:xfrm>
              <a:off x="6363110" y="1202878"/>
              <a:ext cx="253306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ko-KR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7-2. </a:t>
              </a:r>
              <a:r>
                <a:rPr lang="ko-KR" altLang="en-US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문화 변동과 전통 문화</a:t>
              </a:r>
              <a:endParaRPr lang="ko-KR" altLang="en-US" sz="1600" dirty="0"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7164288" y="302200"/>
            <a:ext cx="1714544" cy="377796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215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23528" y="1700808"/>
            <a:ext cx="1728192" cy="477054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ko-KR" altLang="en-US" sz="2500" b="1" dirty="0" smtClean="0">
                <a:solidFill>
                  <a:srgbClr val="6F6B85"/>
                </a:solidFill>
                <a:latin typeface="나눔고딕 ExtraBold" pitchFamily="50" charset="-127"/>
                <a:ea typeface="나눔고딕 ExtraBold" pitchFamily="50" charset="-127"/>
              </a:rPr>
              <a:t>학습 목표</a:t>
            </a:r>
            <a:endParaRPr lang="ko-KR" altLang="en-US" sz="2500" b="1" dirty="0">
              <a:solidFill>
                <a:srgbClr val="6F6B85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95536" y="2217564"/>
            <a:ext cx="8136904" cy="1640642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457200" indent="-457200">
              <a:lnSpc>
                <a:spcPts val="4200"/>
              </a:lnSpc>
              <a:buAutoNum type="arabicPeriod"/>
            </a:pPr>
            <a:r>
              <a:rPr lang="ko-KR" altLang="en-US" sz="2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전통문화가 현대 사회에서 갖는 의의를 설명할 수 있다</a:t>
            </a:r>
            <a:r>
              <a:rPr lang="en-US" altLang="ko-KR" sz="2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.</a:t>
            </a:r>
          </a:p>
          <a:p>
            <a:pPr marL="457200" indent="-457200">
              <a:lnSpc>
                <a:spcPts val="4200"/>
              </a:lnSpc>
              <a:buAutoNum type="arabicPeriod"/>
            </a:pPr>
            <a:r>
              <a:rPr lang="ko-KR" altLang="en-US" sz="2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전통문화를 창조적으로 계승  발전시키기 위한 방안을 제시할 수 있다</a:t>
            </a:r>
            <a:r>
              <a:rPr lang="en-US" altLang="ko-KR" sz="2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.</a:t>
            </a:r>
            <a:endParaRPr lang="ko-KR" altLang="en-US" sz="2400" b="1" spc="-15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67544" y="4726242"/>
            <a:ext cx="7848872" cy="574966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문화 변동</a:t>
            </a:r>
            <a:r>
              <a:rPr lang="en-US" altLang="ko-KR" sz="2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, </a:t>
            </a:r>
            <a:r>
              <a:rPr lang="ko-KR" altLang="en-US" sz="2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문화 동화</a:t>
            </a:r>
            <a:r>
              <a:rPr lang="en-US" altLang="ko-KR" sz="2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, </a:t>
            </a:r>
            <a:r>
              <a:rPr lang="ko-KR" altLang="en-US" sz="2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문화 융합</a:t>
            </a:r>
            <a:r>
              <a:rPr lang="en-US" altLang="ko-KR" sz="2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, </a:t>
            </a:r>
            <a:r>
              <a:rPr lang="ko-KR" altLang="en-US" sz="2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문화 병존</a:t>
            </a:r>
            <a:endParaRPr lang="en-US" altLang="ko-KR" sz="2400" b="1" spc="-150" dirty="0" smtClean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23528" y="4239381"/>
            <a:ext cx="1728192" cy="477054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ko-KR" altLang="en-US" sz="2500" b="1" dirty="0" smtClean="0">
                <a:solidFill>
                  <a:srgbClr val="6F6B85"/>
                </a:solidFill>
                <a:latin typeface="나눔고딕 ExtraBold" pitchFamily="50" charset="-127"/>
                <a:ea typeface="나눔고딕 ExtraBold" pitchFamily="50" charset="-127"/>
              </a:rPr>
              <a:t>핵심 개념</a:t>
            </a:r>
            <a:endParaRPr lang="ko-KR" altLang="en-US" sz="2500" b="1" dirty="0">
              <a:solidFill>
                <a:srgbClr val="6F6B85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97508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/>
          <p:cNvSpPr txBox="1"/>
          <p:nvPr/>
        </p:nvSpPr>
        <p:spPr>
          <a:xfrm>
            <a:off x="971600" y="5006264"/>
            <a:ext cx="7560840" cy="871008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22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재일 동포 </a:t>
            </a:r>
            <a:r>
              <a:rPr lang="ko-KR" altLang="en-US" sz="2200" b="1" spc="-1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정조문</a:t>
            </a:r>
            <a:r>
              <a:rPr lang="ko-KR" altLang="en-US" sz="22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 씨는 왜 우리 문화재만을 전시하는 미술관을 세웠을까</a:t>
            </a:r>
            <a:r>
              <a:rPr lang="en-US" altLang="ko-KR" sz="22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?</a:t>
            </a:r>
            <a:endParaRPr lang="ko-KR" altLang="en-US" sz="2200" b="1" spc="-100" dirty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43608" y="5877272"/>
            <a:ext cx="7704856" cy="707886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ko-KR" altLang="en-US" sz="2000" spc="-100" dirty="0" smtClean="0">
                <a:solidFill>
                  <a:srgbClr val="FF0000"/>
                </a:solidFill>
                <a:latin typeface="+mn-ea"/>
              </a:rPr>
              <a:t>우리 민족의 문화재를 전시함으로써 일본 사회에서 우리 민족의 정체성을 확인하고</a:t>
            </a:r>
            <a:r>
              <a:rPr lang="en-US" altLang="ko-KR" sz="2000" spc="-100" dirty="0" smtClean="0">
                <a:solidFill>
                  <a:srgbClr val="FF0000"/>
                </a:solidFill>
                <a:latin typeface="+mn-ea"/>
              </a:rPr>
              <a:t>, </a:t>
            </a:r>
            <a:r>
              <a:rPr lang="ko-KR" altLang="en-US" sz="2000" spc="-100" dirty="0" smtClean="0">
                <a:solidFill>
                  <a:srgbClr val="FF0000"/>
                </a:solidFill>
                <a:latin typeface="+mn-ea"/>
              </a:rPr>
              <a:t>보존하고 싶었을 것이다</a:t>
            </a:r>
            <a:r>
              <a:rPr lang="en-US" altLang="ko-KR" sz="2000" spc="-100" dirty="0" smtClean="0">
                <a:solidFill>
                  <a:srgbClr val="FF0000"/>
                </a:solidFill>
                <a:latin typeface="+mn-ea"/>
              </a:rPr>
              <a:t>.</a:t>
            </a:r>
          </a:p>
        </p:txBody>
      </p:sp>
      <p:grpSp>
        <p:nvGrpSpPr>
          <p:cNvPr id="30" name="그룹 29"/>
          <p:cNvGrpSpPr/>
          <p:nvPr/>
        </p:nvGrpSpPr>
        <p:grpSpPr>
          <a:xfrm>
            <a:off x="0" y="0"/>
            <a:ext cx="9144000" cy="1106224"/>
            <a:chOff x="0" y="1124744"/>
            <a:chExt cx="9144000" cy="1106224"/>
          </a:xfrm>
        </p:grpSpPr>
        <p:grpSp>
          <p:nvGrpSpPr>
            <p:cNvPr id="34" name="그룹 11"/>
            <p:cNvGrpSpPr/>
            <p:nvPr/>
          </p:nvGrpSpPr>
          <p:grpSpPr>
            <a:xfrm>
              <a:off x="0" y="1124744"/>
              <a:ext cx="9144000" cy="1106224"/>
              <a:chOff x="0" y="0"/>
              <a:chExt cx="9144000" cy="1106224"/>
            </a:xfrm>
          </p:grpSpPr>
          <p:pic>
            <p:nvPicPr>
              <p:cNvPr id="36" name="그림 35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5900"/>
                        </a14:imgEffect>
                        <a14:imgEffect>
                          <a14:saturation sat="17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9144000" cy="1106224"/>
              </a:xfrm>
              <a:prstGeom prst="rect">
                <a:avLst/>
              </a:prstGeom>
            </p:spPr>
          </p:pic>
          <p:sp>
            <p:nvSpPr>
              <p:cNvPr id="37" name="제목 1"/>
              <p:cNvSpPr txBox="1">
                <a:spLocks/>
              </p:cNvSpPr>
              <p:nvPr/>
            </p:nvSpPr>
            <p:spPr>
              <a:xfrm>
                <a:off x="251520" y="33896"/>
                <a:ext cx="7056784" cy="68407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1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altLang="ko-KR" sz="2800" b="1" dirty="0" smtClean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02. </a:t>
                </a:r>
                <a:r>
                  <a:rPr lang="ko-KR" altLang="en-US" sz="2800" b="1" dirty="0" smtClean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전통문화의 의의와 계승</a:t>
                </a:r>
                <a:endParaRPr lang="ko-KR" altLang="en-US" sz="2800" b="1" dirty="0">
                  <a:solidFill>
                    <a:srgbClr val="3B2936"/>
                  </a:solidFill>
                  <a:latin typeface="나눔고딕 ExtraBold" pitchFamily="50" charset="-127"/>
                  <a:ea typeface="나눔고딕 ExtraBold" pitchFamily="50" charset="-127"/>
                </a:endParaRPr>
              </a:p>
            </p:txBody>
          </p:sp>
        </p:grpSp>
        <p:sp>
          <p:nvSpPr>
            <p:cNvPr id="33" name="직사각형 32"/>
            <p:cNvSpPr/>
            <p:nvPr/>
          </p:nvSpPr>
          <p:spPr>
            <a:xfrm>
              <a:off x="6363110" y="1202878"/>
              <a:ext cx="253306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ko-KR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7-2. </a:t>
              </a:r>
              <a:r>
                <a:rPr lang="ko-KR" altLang="en-US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문화 변동과 전통 문화</a:t>
              </a:r>
              <a:endParaRPr lang="ko-KR" altLang="en-US" sz="1600" dirty="0"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7164288" y="302200"/>
            <a:ext cx="1714544" cy="377796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215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07553" y="5052901"/>
            <a:ext cx="364047" cy="392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직사각형 17"/>
          <p:cNvSpPr/>
          <p:nvPr/>
        </p:nvSpPr>
        <p:spPr>
          <a:xfrm>
            <a:off x="3563888" y="1268760"/>
            <a:ext cx="4752528" cy="349217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>
              <a:lnSpc>
                <a:spcPct val="140000"/>
              </a:lnSpc>
            </a:pPr>
            <a:r>
              <a:rPr lang="ko-KR" altLang="en-US" sz="20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일본 </a:t>
            </a:r>
            <a:r>
              <a:rPr lang="ko-KR" altLang="en-US" sz="2000" spc="-150" dirty="0" err="1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교토에는</a:t>
            </a:r>
            <a:r>
              <a:rPr lang="ko-KR" altLang="en-US" sz="20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 우리 문화재만을 전시하는 ‘고려 미술관’이 있다</a:t>
            </a:r>
            <a:r>
              <a:rPr lang="en-US" altLang="ko-KR" sz="20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. </a:t>
            </a:r>
            <a:r>
              <a:rPr lang="ko-KR" altLang="en-US" sz="20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고려 미술관을 건립한 재일 동포 </a:t>
            </a:r>
            <a:r>
              <a:rPr lang="en-US" altLang="ko-KR" sz="20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1</a:t>
            </a:r>
            <a:r>
              <a:rPr lang="ko-KR" altLang="en-US" sz="20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세대 </a:t>
            </a:r>
            <a:r>
              <a:rPr lang="ko-KR" altLang="en-US" sz="2000" spc="-150" dirty="0" err="1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정조문</a:t>
            </a:r>
            <a:r>
              <a:rPr lang="en-US" altLang="ko-KR" sz="20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(1918 ~ 1989</a:t>
            </a:r>
            <a:r>
              <a:rPr lang="ko-KR" altLang="en-US" sz="20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년</a:t>
            </a:r>
            <a:r>
              <a:rPr lang="en-US" altLang="ko-KR" sz="20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) </a:t>
            </a:r>
            <a:r>
              <a:rPr lang="ko-KR" altLang="en-US" sz="20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씨는 한국인이라는 이유로 일본인들에게 차별을 받으면서도</a:t>
            </a:r>
            <a:r>
              <a:rPr lang="en-US" altLang="ko-KR" sz="20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, </a:t>
            </a:r>
            <a:r>
              <a:rPr lang="ko-KR" altLang="en-US" sz="20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평생을 바쳐 일본 열도를 돌아다니며 우리 민족의 문화재를 수집하였다</a:t>
            </a:r>
            <a:r>
              <a:rPr lang="en-US" altLang="ko-KR" sz="20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. </a:t>
            </a:r>
            <a:r>
              <a:rPr lang="ko-KR" altLang="en-US" sz="20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해외에서 우리 문화재만을 전시하는 미술관은 고려 미술관이 유일하다</a:t>
            </a:r>
            <a:r>
              <a:rPr lang="en-US" altLang="ko-KR" sz="20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.</a:t>
            </a:r>
            <a:endParaRPr lang="en-US" altLang="ko-KR" sz="2000" b="1" spc="100" dirty="0" smtClean="0">
              <a:solidFill>
                <a:prstClr val="black">
                  <a:lumMod val="85000"/>
                  <a:lumOff val="15000"/>
                </a:prst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71600" y="1340768"/>
            <a:ext cx="2472553" cy="3384377"/>
          </a:xfrm>
          <a:prstGeom prst="roundRect">
            <a:avLst>
              <a:gd name="adj" fmla="val 4299"/>
            </a:avLst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683568" y="1196752"/>
            <a:ext cx="7704856" cy="3696158"/>
          </a:xfrm>
          <a:prstGeom prst="roundRect">
            <a:avLst>
              <a:gd name="adj" fmla="val 5479"/>
            </a:avLst>
          </a:prstGeom>
          <a:noFill/>
          <a:ln w="28575">
            <a:solidFill>
              <a:schemeClr val="bg1">
                <a:lumMod val="65000"/>
              </a:schemeClr>
            </a:solidFill>
          </a:ln>
          <a:effectLst/>
        </p:spPr>
        <p:txBody>
          <a:bodyPr wrap="square" lIns="108000" rIns="108000" rtlCol="0" anchor="ctr">
            <a:noAutofit/>
          </a:bodyPr>
          <a:lstStyle/>
          <a:p>
            <a:pPr algn="just">
              <a:lnSpc>
                <a:spcPct val="150000"/>
              </a:lnSpc>
            </a:pPr>
            <a:endParaRPr lang="ko-KR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678070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그룹 11"/>
          <p:cNvGrpSpPr/>
          <p:nvPr/>
        </p:nvGrpSpPr>
        <p:grpSpPr>
          <a:xfrm>
            <a:off x="0" y="0"/>
            <a:ext cx="9144000" cy="1106224"/>
            <a:chOff x="0" y="0"/>
            <a:chExt cx="9144000" cy="1106224"/>
          </a:xfrm>
        </p:grpSpPr>
        <p:pic>
          <p:nvPicPr>
            <p:cNvPr id="18" name="그림 17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5900"/>
                      </a14:imgEffect>
                      <a14:imgEffect>
                        <a14:saturation sat="17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1106224"/>
            </a:xfrm>
            <a:prstGeom prst="rect">
              <a:avLst/>
            </a:prstGeom>
          </p:spPr>
        </p:pic>
        <p:sp>
          <p:nvSpPr>
            <p:cNvPr id="19" name="제목 1"/>
            <p:cNvSpPr txBox="1">
              <a:spLocks/>
            </p:cNvSpPr>
            <p:nvPr/>
          </p:nvSpPr>
          <p:spPr>
            <a:xfrm>
              <a:off x="251520" y="33896"/>
              <a:ext cx="7056784" cy="684076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ko-KR" altLang="en-US" sz="28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생각 펼치기</a:t>
              </a:r>
              <a:endParaRPr lang="ko-KR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7164288" y="302200"/>
            <a:ext cx="1714544" cy="377796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210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23628" y="1700808"/>
            <a:ext cx="6572250" cy="343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모서리가 둥근 직사각형 31"/>
          <p:cNvSpPr/>
          <p:nvPr/>
        </p:nvSpPr>
        <p:spPr>
          <a:xfrm>
            <a:off x="755576" y="1340768"/>
            <a:ext cx="720080" cy="288032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ko-KR" altLang="en-US" sz="1400" b="1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자료 </a:t>
            </a:r>
            <a:r>
              <a:rPr lang="en-US" altLang="ko-KR" sz="1400" b="1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1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grpSp>
        <p:nvGrpSpPr>
          <p:cNvPr id="33" name="그룹 32"/>
          <p:cNvGrpSpPr/>
          <p:nvPr/>
        </p:nvGrpSpPr>
        <p:grpSpPr>
          <a:xfrm>
            <a:off x="1213173" y="1700808"/>
            <a:ext cx="6593160" cy="3438525"/>
            <a:chOff x="1259632" y="1700808"/>
            <a:chExt cx="6593160" cy="3438525"/>
          </a:xfrm>
        </p:grpSpPr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259632" y="1700808"/>
              <a:ext cx="3352800" cy="3438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499992" y="1700808"/>
              <a:ext cx="3352800" cy="3438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4" name="TextBox 33"/>
          <p:cNvSpPr txBox="1"/>
          <p:nvPr/>
        </p:nvSpPr>
        <p:spPr>
          <a:xfrm>
            <a:off x="1259632" y="5157192"/>
            <a:ext cx="3744416" cy="4654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36000" tIns="72000" rIns="36000" bIns="7200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ko-KR" altLang="en-US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▲ 전통 혼례 모습</a:t>
            </a:r>
            <a:endParaRPr lang="ko-KR" altLang="en-US" spc="-1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259632" y="5157192"/>
            <a:ext cx="3744416" cy="4654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36000" tIns="72000" rIns="36000" bIns="7200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ko-KR" altLang="en-US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▲ 현대의 일반적인 결혼식 모습</a:t>
            </a:r>
            <a:endParaRPr lang="ko-KR" altLang="en-US" spc="-1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940784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0" y="1372706"/>
            <a:ext cx="5829648" cy="400110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lIns="360000" rtlCol="0">
            <a:spAutoFit/>
          </a:bodyPr>
          <a:lstStyle/>
          <a:p>
            <a:r>
              <a:rPr lang="ko-KR" altLang="en-US" sz="2000" b="1" dirty="0" smtClean="0">
                <a:solidFill>
                  <a:srgbClr val="D35007"/>
                </a:solidFill>
                <a:latin typeface="나눔고딕 ExtraBold" pitchFamily="50" charset="-127"/>
                <a:ea typeface="나눔고딕 ExtraBold" pitchFamily="50" charset="-127"/>
              </a:rPr>
              <a:t>우리에게 전통문화란 무엇일까</a:t>
            </a:r>
            <a:r>
              <a:rPr lang="en-US" altLang="ko-KR" sz="2000" b="1" dirty="0" smtClean="0">
                <a:solidFill>
                  <a:srgbClr val="D35007"/>
                </a:solidFill>
                <a:latin typeface="나눔고딕 ExtraBold" pitchFamily="50" charset="-127"/>
                <a:ea typeface="나눔고딕 ExtraBold" pitchFamily="50" charset="-127"/>
              </a:rPr>
              <a:t>?</a:t>
            </a:r>
            <a:endParaRPr lang="ko-KR" altLang="en-US" sz="2000" b="1" dirty="0">
              <a:solidFill>
                <a:srgbClr val="D35007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13" name="그룹 12"/>
          <p:cNvGrpSpPr/>
          <p:nvPr/>
        </p:nvGrpSpPr>
        <p:grpSpPr>
          <a:xfrm>
            <a:off x="0" y="0"/>
            <a:ext cx="9144000" cy="1106224"/>
            <a:chOff x="0" y="1124744"/>
            <a:chExt cx="9144000" cy="1106224"/>
          </a:xfrm>
        </p:grpSpPr>
        <p:grpSp>
          <p:nvGrpSpPr>
            <p:cNvPr id="16" name="그룹 11"/>
            <p:cNvGrpSpPr/>
            <p:nvPr/>
          </p:nvGrpSpPr>
          <p:grpSpPr>
            <a:xfrm>
              <a:off x="0" y="1124744"/>
              <a:ext cx="9144000" cy="1106224"/>
              <a:chOff x="0" y="0"/>
              <a:chExt cx="9144000" cy="1106224"/>
            </a:xfrm>
          </p:grpSpPr>
          <p:pic>
            <p:nvPicPr>
              <p:cNvPr id="22" name="그림 21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5900"/>
                        </a14:imgEffect>
                        <a14:imgEffect>
                          <a14:saturation sat="17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9144000" cy="1106224"/>
              </a:xfrm>
              <a:prstGeom prst="rect">
                <a:avLst/>
              </a:prstGeom>
            </p:spPr>
          </p:pic>
          <p:sp>
            <p:nvSpPr>
              <p:cNvPr id="23" name="제목 1"/>
              <p:cNvSpPr txBox="1">
                <a:spLocks/>
              </p:cNvSpPr>
              <p:nvPr/>
            </p:nvSpPr>
            <p:spPr>
              <a:xfrm>
                <a:off x="251520" y="33896"/>
                <a:ext cx="7056784" cy="68407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1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altLang="ko-KR" sz="2800" b="1" dirty="0" smtClean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02. </a:t>
                </a:r>
                <a:r>
                  <a:rPr lang="ko-KR" altLang="en-US" sz="2800" b="1" dirty="0" smtClean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전통문화의 의의와 계승</a:t>
                </a:r>
                <a:endParaRPr lang="ko-KR" altLang="en-US" sz="2800" b="1" dirty="0">
                  <a:solidFill>
                    <a:srgbClr val="3B2936"/>
                  </a:solidFill>
                  <a:latin typeface="나눔고딕 ExtraBold" pitchFamily="50" charset="-127"/>
                  <a:ea typeface="나눔고딕 ExtraBold" pitchFamily="50" charset="-127"/>
                </a:endParaRPr>
              </a:p>
            </p:txBody>
          </p:sp>
        </p:grpSp>
        <p:sp>
          <p:nvSpPr>
            <p:cNvPr id="15" name="직사각형 14"/>
            <p:cNvSpPr/>
            <p:nvPr/>
          </p:nvSpPr>
          <p:spPr>
            <a:xfrm>
              <a:off x="6363110" y="1202878"/>
              <a:ext cx="253306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ko-KR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7-2. </a:t>
              </a:r>
              <a:r>
                <a:rPr lang="ko-KR" altLang="en-US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문화 변동과 전통 문화</a:t>
              </a:r>
              <a:endParaRPr lang="ko-KR" altLang="en-US" sz="1600" dirty="0"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323528" y="1822509"/>
            <a:ext cx="8280920" cy="4628190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180000" indent="-180000">
              <a:lnSpc>
                <a:spcPct val="150000"/>
              </a:lnSpc>
            </a:pPr>
            <a:r>
              <a:rPr lang="ko-KR" altLang="en-US" sz="28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① 전통문화의 의미</a:t>
            </a:r>
            <a:endParaRPr lang="en-US" altLang="ko-KR" sz="2800" b="1" spc="100" dirty="0" smtClean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marL="180000" indent="-1800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한 사회에서 과거에 형성되어 세대 간 전승을 통해 오늘날까지 사람들의 생활에 영향을 미치는 고유한 문화</a:t>
            </a:r>
            <a:endParaRPr lang="en-US" altLang="ko-KR" sz="2500" spc="-150" dirty="0" smtClean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 marL="180000" indent="-180000">
              <a:lnSpc>
                <a:spcPct val="150000"/>
              </a:lnSpc>
            </a:pPr>
            <a:endParaRPr lang="en-US" altLang="ko-KR" sz="1050" spc="-150" dirty="0" smtClean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 marL="180000" indent="-180000">
              <a:lnSpc>
                <a:spcPct val="150000"/>
              </a:lnSpc>
            </a:pPr>
            <a:r>
              <a:rPr lang="ko-KR" altLang="en-US" sz="28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② 전통문화의 의의</a:t>
            </a:r>
            <a:endParaRPr lang="en-US" altLang="ko-KR" sz="2800" b="1" spc="100" dirty="0" smtClean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marL="180000" indent="-1800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세대 간 연결</a:t>
            </a:r>
            <a:r>
              <a:rPr lang="en-US" altLang="ko-KR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: </a:t>
            </a: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서로 다른 세대가 전통문화를 중심으로 연결되고</a:t>
            </a:r>
            <a:r>
              <a:rPr lang="en-US" altLang="ko-KR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, </a:t>
            </a: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공감대 형성이 가능함</a:t>
            </a:r>
          </a:p>
          <a:p>
            <a:pPr marL="180000" indent="-1800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사회에 정체성 부여</a:t>
            </a:r>
            <a:r>
              <a:rPr lang="en-US" altLang="ko-KR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: </a:t>
            </a: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전통문화는 한 사회의 고유한 정체성을 보여주는 대표적인 요소임</a:t>
            </a:r>
            <a:endParaRPr lang="en-US" altLang="ko-KR" sz="2500" spc="-150" dirty="0" smtClean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64288" y="302200"/>
            <a:ext cx="1714544" cy="377796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215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85415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0" y="1372706"/>
            <a:ext cx="5829648" cy="400110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lIns="360000" rtlCol="0">
            <a:spAutoFit/>
          </a:bodyPr>
          <a:lstStyle/>
          <a:p>
            <a:r>
              <a:rPr lang="ko-KR" altLang="en-US" sz="2000" b="1" dirty="0" smtClean="0">
                <a:solidFill>
                  <a:srgbClr val="D35007"/>
                </a:solidFill>
                <a:latin typeface="나눔고딕 ExtraBold" pitchFamily="50" charset="-127"/>
                <a:ea typeface="나눔고딕 ExtraBold" pitchFamily="50" charset="-127"/>
              </a:rPr>
              <a:t>우리에게 전통문화란 무엇일까</a:t>
            </a:r>
            <a:r>
              <a:rPr lang="en-US" altLang="ko-KR" sz="2000" b="1" dirty="0" smtClean="0">
                <a:solidFill>
                  <a:srgbClr val="D35007"/>
                </a:solidFill>
                <a:latin typeface="나눔고딕 ExtraBold" pitchFamily="50" charset="-127"/>
                <a:ea typeface="나눔고딕 ExtraBold" pitchFamily="50" charset="-127"/>
              </a:rPr>
              <a:t>?</a:t>
            </a:r>
            <a:endParaRPr lang="ko-KR" altLang="en-US" sz="2000" b="1" dirty="0">
              <a:solidFill>
                <a:srgbClr val="D35007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2" name="그룹 12"/>
          <p:cNvGrpSpPr/>
          <p:nvPr/>
        </p:nvGrpSpPr>
        <p:grpSpPr>
          <a:xfrm>
            <a:off x="0" y="0"/>
            <a:ext cx="9144000" cy="1106224"/>
            <a:chOff x="0" y="1124744"/>
            <a:chExt cx="9144000" cy="1106224"/>
          </a:xfrm>
        </p:grpSpPr>
        <p:grpSp>
          <p:nvGrpSpPr>
            <p:cNvPr id="3" name="그룹 11"/>
            <p:cNvGrpSpPr/>
            <p:nvPr/>
          </p:nvGrpSpPr>
          <p:grpSpPr>
            <a:xfrm>
              <a:off x="0" y="1124744"/>
              <a:ext cx="9144000" cy="1106224"/>
              <a:chOff x="0" y="0"/>
              <a:chExt cx="9144000" cy="1106224"/>
            </a:xfrm>
          </p:grpSpPr>
          <p:pic>
            <p:nvPicPr>
              <p:cNvPr id="22" name="그림 21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5900"/>
                        </a14:imgEffect>
                        <a14:imgEffect>
                          <a14:saturation sat="17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9144000" cy="1106224"/>
              </a:xfrm>
              <a:prstGeom prst="rect">
                <a:avLst/>
              </a:prstGeom>
            </p:spPr>
          </p:pic>
          <p:sp>
            <p:nvSpPr>
              <p:cNvPr id="23" name="제목 1"/>
              <p:cNvSpPr txBox="1">
                <a:spLocks/>
              </p:cNvSpPr>
              <p:nvPr/>
            </p:nvSpPr>
            <p:spPr>
              <a:xfrm>
                <a:off x="251520" y="33896"/>
                <a:ext cx="7056784" cy="68407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1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altLang="ko-KR" sz="2800" b="1" dirty="0" smtClean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02. </a:t>
                </a:r>
                <a:r>
                  <a:rPr lang="ko-KR" altLang="en-US" sz="2800" b="1" dirty="0" smtClean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전통문화의 의의와 계승</a:t>
                </a:r>
                <a:endParaRPr lang="ko-KR" altLang="en-US" sz="2800" b="1" dirty="0">
                  <a:solidFill>
                    <a:srgbClr val="3B2936"/>
                  </a:solidFill>
                  <a:latin typeface="나눔고딕 ExtraBold" pitchFamily="50" charset="-127"/>
                  <a:ea typeface="나눔고딕 ExtraBold" pitchFamily="50" charset="-127"/>
                </a:endParaRPr>
              </a:p>
            </p:txBody>
          </p:sp>
        </p:grpSp>
        <p:sp>
          <p:nvSpPr>
            <p:cNvPr id="15" name="직사각형 14"/>
            <p:cNvSpPr/>
            <p:nvPr/>
          </p:nvSpPr>
          <p:spPr>
            <a:xfrm>
              <a:off x="6363110" y="1202878"/>
              <a:ext cx="253306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ko-KR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7-2. </a:t>
              </a:r>
              <a:r>
                <a:rPr lang="ko-KR" altLang="en-US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문화 변동과 전통 문화</a:t>
              </a:r>
              <a:endParaRPr lang="ko-KR" altLang="en-US" sz="1600" dirty="0"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323528" y="1822509"/>
            <a:ext cx="8280920" cy="1738938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180000" indent="-180000">
              <a:lnSpc>
                <a:spcPct val="150000"/>
              </a:lnSpc>
            </a:pPr>
            <a:r>
              <a:rPr lang="ko-KR" altLang="en-US" sz="28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③ 전통문화의 위기</a:t>
            </a:r>
            <a:endParaRPr lang="en-US" altLang="ko-KR" sz="2800" b="1" spc="100" dirty="0" smtClean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marL="180000" indent="-1800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정보화와 세계화로 문화 변동의 속도가 빨라지고</a:t>
            </a:r>
            <a:r>
              <a:rPr lang="en-US" altLang="ko-KR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, </a:t>
            </a: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변동의 폭도 넓어지면서 전통문화가 사라질 위험성도 높아짐</a:t>
            </a:r>
            <a:endParaRPr lang="en-US" altLang="ko-KR" sz="2500" spc="-150" dirty="0" smtClean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64288" y="302200"/>
            <a:ext cx="1714544" cy="377796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215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6157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1"/>
          <p:cNvGrpSpPr/>
          <p:nvPr/>
        </p:nvGrpSpPr>
        <p:grpSpPr>
          <a:xfrm>
            <a:off x="0" y="0"/>
            <a:ext cx="9144000" cy="1106224"/>
            <a:chOff x="0" y="0"/>
            <a:chExt cx="9144000" cy="1106224"/>
          </a:xfrm>
        </p:grpSpPr>
        <p:pic>
          <p:nvPicPr>
            <p:cNvPr id="15" name="그림 14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5900"/>
                      </a14:imgEffect>
                      <a14:imgEffect>
                        <a14:saturation sat="17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1106224"/>
            </a:xfrm>
            <a:prstGeom prst="rect">
              <a:avLst/>
            </a:prstGeom>
          </p:spPr>
        </p:pic>
        <p:sp>
          <p:nvSpPr>
            <p:cNvPr id="16" name="제목 1"/>
            <p:cNvSpPr txBox="1">
              <a:spLocks/>
            </p:cNvSpPr>
            <p:nvPr/>
          </p:nvSpPr>
          <p:spPr>
            <a:xfrm>
              <a:off x="251520" y="33896"/>
              <a:ext cx="7632848" cy="684076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ko-KR" altLang="en-US" sz="2800" b="1" spc="-150" dirty="0" smtClean="0">
                  <a:solidFill>
                    <a:srgbClr val="C00000"/>
                  </a:solidFill>
                  <a:latin typeface="나눔고딕 ExtraBold" pitchFamily="50" charset="-127"/>
                  <a:ea typeface="나눔고딕 ExtraBold" pitchFamily="50" charset="-127"/>
                </a:rPr>
                <a:t>더 알아보기</a:t>
              </a:r>
              <a:r>
                <a:rPr lang="en-US" altLang="ko-KR" sz="3200" b="1" dirty="0" smtClean="0">
                  <a:latin typeface="나눔고딕 ExtraBold" pitchFamily="50" charset="-127"/>
                  <a:ea typeface="나눔고딕 ExtraBold" pitchFamily="50" charset="-127"/>
                </a:rPr>
                <a:t>	</a:t>
              </a:r>
              <a:r>
                <a:rPr lang="ko-KR" altLang="en-US" sz="2800" b="1" spc="-1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세계 언어 사멸 위기 지도</a:t>
              </a:r>
              <a:endParaRPr lang="ko-KR" altLang="en-US" sz="2800" b="1" spc="-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251520" y="1533042"/>
            <a:ext cx="8640960" cy="4056198"/>
          </a:xfrm>
          <a:prstGeom prst="roundRect">
            <a:avLst>
              <a:gd name="adj" fmla="val 5479"/>
            </a:avLst>
          </a:prstGeom>
          <a:noFill/>
          <a:ln w="28575">
            <a:solidFill>
              <a:srgbClr val="F3A385"/>
            </a:solidFill>
          </a:ln>
          <a:effectLst/>
        </p:spPr>
        <p:txBody>
          <a:bodyPr wrap="square" lIns="108000" rIns="108000" rtlCol="0" anchor="ctr">
            <a:noAutofit/>
          </a:bodyPr>
          <a:lstStyle/>
          <a:p>
            <a:pPr algn="just">
              <a:lnSpc>
                <a:spcPct val="150000"/>
              </a:lnSpc>
            </a:pPr>
            <a:r>
              <a:rPr lang="ko-KR" altLang="en-US" sz="2800" spc="-150" dirty="0" smtClean="0">
                <a:latin typeface="+mn-ea"/>
              </a:rPr>
              <a:t>유네스코</a:t>
            </a:r>
            <a:r>
              <a:rPr lang="en-US" altLang="ko-KR" sz="2800" spc="-150" dirty="0" smtClean="0">
                <a:latin typeface="+mn-ea"/>
              </a:rPr>
              <a:t>(UNESCO)</a:t>
            </a:r>
            <a:r>
              <a:rPr lang="ko-KR" altLang="en-US" sz="2800" spc="-150" dirty="0" smtClean="0">
                <a:latin typeface="+mn-ea"/>
              </a:rPr>
              <a:t>에 따르면</a:t>
            </a:r>
            <a:r>
              <a:rPr lang="en-US" altLang="ko-KR" sz="2800" spc="-150" dirty="0" smtClean="0">
                <a:latin typeface="+mn-ea"/>
              </a:rPr>
              <a:t>, 2016</a:t>
            </a:r>
            <a:r>
              <a:rPr lang="ko-KR" altLang="en-US" sz="2800" spc="-150" dirty="0" smtClean="0">
                <a:latin typeface="+mn-ea"/>
              </a:rPr>
              <a:t>년 기준으로 세계 언어 약 </a:t>
            </a:r>
            <a:r>
              <a:rPr lang="en-US" altLang="ko-KR" sz="2800" spc="-150" dirty="0" smtClean="0">
                <a:latin typeface="+mn-ea"/>
              </a:rPr>
              <a:t>6,000</a:t>
            </a:r>
            <a:r>
              <a:rPr lang="ko-KR" altLang="en-US" sz="2800" spc="-150" dirty="0" smtClean="0">
                <a:latin typeface="+mn-ea"/>
              </a:rPr>
              <a:t>여 개 중 </a:t>
            </a:r>
            <a:r>
              <a:rPr lang="en-US" altLang="ko-KR" sz="2800" spc="-150" dirty="0" smtClean="0">
                <a:latin typeface="+mn-ea"/>
              </a:rPr>
              <a:t>2,300</a:t>
            </a:r>
            <a:r>
              <a:rPr lang="ko-KR" altLang="en-US" sz="2800" spc="-150" dirty="0" smtClean="0">
                <a:latin typeface="+mn-ea"/>
              </a:rPr>
              <a:t>여 개가 사멸 위기에 처해 있으며</a:t>
            </a:r>
            <a:r>
              <a:rPr lang="en-US" altLang="ko-KR" sz="2800" spc="-150" dirty="0" smtClean="0">
                <a:latin typeface="+mn-ea"/>
              </a:rPr>
              <a:t>, 230</a:t>
            </a:r>
            <a:r>
              <a:rPr lang="ko-KR" altLang="en-US" sz="2800" spc="-150" dirty="0" smtClean="0">
                <a:latin typeface="+mn-ea"/>
              </a:rPr>
              <a:t>여 개는 이미 사멸했다고 한다</a:t>
            </a:r>
            <a:r>
              <a:rPr lang="en-US" altLang="ko-KR" sz="2800" spc="-150" dirty="0" smtClean="0">
                <a:latin typeface="+mn-ea"/>
              </a:rPr>
              <a:t>. </a:t>
            </a:r>
            <a:r>
              <a:rPr lang="ko-KR" altLang="en-US" sz="2800" spc="-150" dirty="0" smtClean="0">
                <a:latin typeface="+mn-ea"/>
              </a:rPr>
              <a:t>언어는 민족의 정체성을 대표하는 전통문화이기 때문에 언어의 사멸은 민족의 정체성 약화로 이어진다</a:t>
            </a:r>
            <a:r>
              <a:rPr lang="en-US" altLang="ko-KR" sz="2800" spc="-150" dirty="0" smtClean="0">
                <a:latin typeface="+mn-ea"/>
              </a:rPr>
              <a:t>.</a:t>
            </a:r>
            <a:endParaRPr lang="ko-KR" alt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7164288" y="302200"/>
            <a:ext cx="1714544" cy="415498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215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11" name="그룹 10"/>
          <p:cNvGrpSpPr/>
          <p:nvPr/>
        </p:nvGrpSpPr>
        <p:grpSpPr>
          <a:xfrm>
            <a:off x="323528" y="1700808"/>
            <a:ext cx="8424936" cy="3753708"/>
            <a:chOff x="323528" y="1700808"/>
            <a:chExt cx="8424936" cy="3753708"/>
          </a:xfrm>
        </p:grpSpPr>
        <p:sp>
          <p:nvSpPr>
            <p:cNvPr id="10" name="직사각형 9"/>
            <p:cNvSpPr/>
            <p:nvPr/>
          </p:nvSpPr>
          <p:spPr>
            <a:xfrm>
              <a:off x="323528" y="1772816"/>
              <a:ext cx="8424936" cy="36724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 t="4054"/>
            <a:stretch>
              <a:fillRect/>
            </a:stretch>
          </p:blipFill>
          <p:spPr bwMode="auto">
            <a:xfrm>
              <a:off x="1007604" y="1700808"/>
              <a:ext cx="7056784" cy="34083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직사각형 7"/>
            <p:cNvSpPr/>
            <p:nvPr/>
          </p:nvSpPr>
          <p:spPr>
            <a:xfrm>
              <a:off x="1115616" y="5085184"/>
              <a:ext cx="417646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pc="-150" dirty="0" smtClean="0">
                  <a:solidFill>
                    <a:prstClr val="black">
                      <a:lumMod val="85000"/>
                      <a:lumOff val="15000"/>
                    </a:prstClr>
                  </a:solidFill>
                </a:rPr>
                <a:t>▲ 세계 사멸 언어 위기 지도</a:t>
              </a:r>
              <a:endParaRPr lang="ko-KR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360697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2"/>
          <p:cNvGrpSpPr/>
          <p:nvPr/>
        </p:nvGrpSpPr>
        <p:grpSpPr>
          <a:xfrm>
            <a:off x="0" y="0"/>
            <a:ext cx="9144000" cy="1106224"/>
            <a:chOff x="0" y="1124744"/>
            <a:chExt cx="9144000" cy="1106224"/>
          </a:xfrm>
        </p:grpSpPr>
        <p:grpSp>
          <p:nvGrpSpPr>
            <p:cNvPr id="4" name="그룹 11"/>
            <p:cNvGrpSpPr/>
            <p:nvPr/>
          </p:nvGrpSpPr>
          <p:grpSpPr>
            <a:xfrm>
              <a:off x="0" y="1124744"/>
              <a:ext cx="9144000" cy="1106224"/>
              <a:chOff x="0" y="0"/>
              <a:chExt cx="9144000" cy="1106224"/>
            </a:xfrm>
          </p:grpSpPr>
          <p:pic>
            <p:nvPicPr>
              <p:cNvPr id="23" name="그림 22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5900"/>
                        </a14:imgEffect>
                        <a14:imgEffect>
                          <a14:saturation sat="17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9144000" cy="1106224"/>
              </a:xfrm>
              <a:prstGeom prst="rect">
                <a:avLst/>
              </a:prstGeom>
            </p:spPr>
          </p:pic>
          <p:sp>
            <p:nvSpPr>
              <p:cNvPr id="24" name="제목 1"/>
              <p:cNvSpPr txBox="1">
                <a:spLocks/>
              </p:cNvSpPr>
              <p:nvPr/>
            </p:nvSpPr>
            <p:spPr>
              <a:xfrm>
                <a:off x="251520" y="33896"/>
                <a:ext cx="7056784" cy="68407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1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altLang="ko-KR" sz="2800" b="1" dirty="0" smtClean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02. </a:t>
                </a:r>
                <a:r>
                  <a:rPr lang="ko-KR" altLang="en-US" sz="2800" b="1" dirty="0" smtClean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전통문화의 의의와 계승</a:t>
                </a:r>
                <a:endParaRPr lang="ko-KR" altLang="en-US" sz="2800" b="1" dirty="0">
                  <a:solidFill>
                    <a:srgbClr val="3B2936"/>
                  </a:solidFill>
                  <a:latin typeface="나눔고딕 ExtraBold" pitchFamily="50" charset="-127"/>
                  <a:ea typeface="나눔고딕 ExtraBold" pitchFamily="50" charset="-127"/>
                </a:endParaRPr>
              </a:p>
            </p:txBody>
          </p:sp>
        </p:grpSp>
        <p:sp>
          <p:nvSpPr>
            <p:cNvPr id="15" name="직사각형 14"/>
            <p:cNvSpPr/>
            <p:nvPr/>
          </p:nvSpPr>
          <p:spPr>
            <a:xfrm>
              <a:off x="6363110" y="1202878"/>
              <a:ext cx="253306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ko-KR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7-2. </a:t>
              </a:r>
              <a:r>
                <a:rPr lang="ko-KR" altLang="en-US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문화 변동과 전통 문화</a:t>
              </a:r>
              <a:endParaRPr lang="ko-KR" altLang="en-US" sz="1600" dirty="0"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0" y="1268760"/>
            <a:ext cx="5829648" cy="400110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lIns="360000" rtlCol="0">
            <a:spAutoFit/>
          </a:bodyPr>
          <a:lstStyle/>
          <a:p>
            <a:r>
              <a:rPr lang="ko-KR" altLang="en-US" sz="2000" b="1" dirty="0" smtClean="0">
                <a:solidFill>
                  <a:srgbClr val="D35007"/>
                </a:solidFill>
                <a:latin typeface="나눔고딕 ExtraBold" pitchFamily="50" charset="-127"/>
                <a:ea typeface="나눔고딕 ExtraBold" pitchFamily="50" charset="-127"/>
              </a:rPr>
              <a:t>전통문화를 어떻게 계승해야 할까</a:t>
            </a:r>
            <a:r>
              <a:rPr lang="en-US" altLang="ko-KR" sz="2000" b="1" dirty="0" smtClean="0">
                <a:solidFill>
                  <a:srgbClr val="D35007"/>
                </a:solidFill>
                <a:latin typeface="나눔고딕 ExtraBold" pitchFamily="50" charset="-127"/>
                <a:ea typeface="나눔고딕 ExtraBold" pitchFamily="50" charset="-127"/>
              </a:rPr>
              <a:t>?</a:t>
            </a:r>
            <a:endParaRPr lang="ko-KR" altLang="en-US" sz="2000" b="1" dirty="0">
              <a:solidFill>
                <a:srgbClr val="D35007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64288" y="302200"/>
            <a:ext cx="1714544" cy="415498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216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3528" y="1628800"/>
            <a:ext cx="8280920" cy="5128327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180000" indent="-180000">
              <a:lnSpc>
                <a:spcPct val="150000"/>
              </a:lnSpc>
            </a:pPr>
            <a:r>
              <a:rPr lang="ko-KR" altLang="en-US" sz="28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① 전통문화의 계승</a:t>
            </a:r>
            <a:endParaRPr lang="en-US" altLang="ko-KR" sz="2800" b="1" spc="100" dirty="0" smtClean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marL="180000" indent="-1800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ko-KR" altLang="en-US" sz="24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의미</a:t>
            </a:r>
            <a:r>
              <a:rPr lang="en-US" altLang="ko-KR" sz="24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: </a:t>
            </a:r>
            <a:r>
              <a:rPr lang="ko-KR" altLang="en-US" sz="24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전통문화가 현대 사회에서도 생활양식으로서 의미를 갖도록 재해석 및 재구성하여 고유한 정체성을 보전하는 것</a:t>
            </a:r>
          </a:p>
          <a:p>
            <a:pPr marL="180000" indent="-180000">
              <a:lnSpc>
                <a:spcPct val="150000"/>
              </a:lnSpc>
            </a:pPr>
            <a:endParaRPr lang="en-US" altLang="ko-KR" sz="1050" spc="-150" dirty="0" smtClean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 marL="180000" indent="-180000">
              <a:lnSpc>
                <a:spcPct val="150000"/>
              </a:lnSpc>
            </a:pPr>
            <a:r>
              <a:rPr lang="ko-KR" altLang="en-US" sz="28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② 전통문화의 계승 방안</a:t>
            </a:r>
            <a:endParaRPr lang="en-US" altLang="ko-KR" sz="2800" b="1" spc="100" dirty="0" smtClean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marL="180000" indent="-1800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ko-KR" altLang="en-US" sz="24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전통문화를 현대 사회의 맥락에서 재평가함</a:t>
            </a:r>
          </a:p>
          <a:p>
            <a:pPr marL="180000" indent="-1800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ko-KR" altLang="en-US" sz="24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전통문화를 현대 사회에 부합하도록 창조적으로 재구성하거나 개선함</a:t>
            </a:r>
          </a:p>
          <a:p>
            <a:pPr marL="180000" indent="-1800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ko-KR" altLang="en-US" sz="24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새로운 문화 요소나 외래문화 요소를 비판적으로 수용하여 문화 융합을 꾀함</a:t>
            </a:r>
            <a:endParaRPr lang="en-US" altLang="ko-KR" sz="2400" spc="-150" dirty="0" smtClean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2962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1"/>
          <p:cNvGrpSpPr/>
          <p:nvPr/>
        </p:nvGrpSpPr>
        <p:grpSpPr>
          <a:xfrm>
            <a:off x="0" y="0"/>
            <a:ext cx="9144000" cy="1106224"/>
            <a:chOff x="0" y="0"/>
            <a:chExt cx="9144000" cy="1106224"/>
          </a:xfrm>
        </p:grpSpPr>
        <p:pic>
          <p:nvPicPr>
            <p:cNvPr id="18" name="그림 17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5900"/>
                      </a14:imgEffect>
                      <a14:imgEffect>
                        <a14:saturation sat="17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1106224"/>
            </a:xfrm>
            <a:prstGeom prst="rect">
              <a:avLst/>
            </a:prstGeom>
          </p:spPr>
        </p:pic>
        <p:sp>
          <p:nvSpPr>
            <p:cNvPr id="19" name="제목 1"/>
            <p:cNvSpPr txBox="1">
              <a:spLocks/>
            </p:cNvSpPr>
            <p:nvPr/>
          </p:nvSpPr>
          <p:spPr>
            <a:xfrm>
              <a:off x="251520" y="33896"/>
              <a:ext cx="7704856" cy="684076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1080000" lvl="0" algn="l">
                <a:spcBef>
                  <a:spcPts val="0"/>
                </a:spcBef>
              </a:pPr>
              <a:r>
                <a:rPr lang="ko-KR" altLang="en-US" sz="2800" b="1" spc="-1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나눔고딕 ExtraBold" pitchFamily="50" charset="-127"/>
                  <a:ea typeface="나눔고딕 ExtraBold" pitchFamily="50" charset="-127"/>
                  <a:cs typeface="+mn-cs"/>
                </a:rPr>
                <a:t>전통문화의 계승과 발전 방안</a:t>
              </a:r>
            </a:p>
          </p:txBody>
        </p:sp>
      </p:grpSp>
      <p:sp>
        <p:nvSpPr>
          <p:cNvPr id="20" name="제목 1"/>
          <p:cNvSpPr txBox="1">
            <a:spLocks/>
          </p:cNvSpPr>
          <p:nvPr/>
        </p:nvSpPr>
        <p:spPr>
          <a:xfrm>
            <a:off x="207912" y="35520"/>
            <a:ext cx="1077120" cy="64807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000" b="1" spc="-150" dirty="0" smtClean="0">
                <a:solidFill>
                  <a:srgbClr val="0070C0"/>
                </a:solidFill>
                <a:latin typeface="나눔고딕 ExtraBold" pitchFamily="50" charset="-127"/>
                <a:ea typeface="나눔고딕 ExtraBold" pitchFamily="50" charset="-127"/>
              </a:rPr>
              <a:t>스스로 </a:t>
            </a:r>
            <a:endParaRPr lang="en-US" altLang="ko-KR" sz="2000" b="1" spc="-150" dirty="0" smtClean="0">
              <a:solidFill>
                <a:srgbClr val="0070C0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r>
              <a:rPr lang="ko-KR" altLang="en-US" sz="2000" b="1" spc="-150" dirty="0" smtClean="0">
                <a:solidFill>
                  <a:srgbClr val="0070C0"/>
                </a:solidFill>
                <a:latin typeface="나눔고딕 ExtraBold" pitchFamily="50" charset="-127"/>
                <a:ea typeface="나눔고딕 ExtraBold" pitchFamily="50" charset="-127"/>
              </a:rPr>
              <a:t>탐구하기 </a:t>
            </a:r>
            <a:endParaRPr lang="en-US" altLang="ko-KR" sz="2000" b="1" spc="-150" dirty="0" smtClean="0">
              <a:solidFill>
                <a:srgbClr val="0070C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164288" y="302200"/>
            <a:ext cx="1714544" cy="415498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216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691680" y="1124744"/>
            <a:ext cx="5760640" cy="2617895"/>
          </a:xfrm>
          <a:prstGeom prst="roundRect">
            <a:avLst>
              <a:gd name="adj" fmla="val 5479"/>
            </a:avLst>
          </a:prstGeom>
          <a:solidFill>
            <a:schemeClr val="bg1"/>
          </a:solidFill>
          <a:ln w="28575">
            <a:solidFill>
              <a:schemeClr val="bg1">
                <a:lumMod val="75000"/>
              </a:schemeClr>
            </a:solidFill>
          </a:ln>
          <a:effectLst/>
        </p:spPr>
        <p:txBody>
          <a:bodyPr wrap="square" lIns="108000" rIns="108000" rtlCol="0" anchor="ctr">
            <a:noAutofit/>
          </a:bodyPr>
          <a:lstStyle/>
          <a:p>
            <a:pPr algn="just">
              <a:lnSpc>
                <a:spcPct val="150000"/>
              </a:lnSpc>
            </a:pPr>
            <a:endParaRPr lang="en-US" altLang="ko-KR" sz="2800" dirty="0" smtClean="0"/>
          </a:p>
          <a:p>
            <a:pPr algn="just">
              <a:lnSpc>
                <a:spcPct val="150000"/>
              </a:lnSpc>
            </a:pPr>
            <a:endParaRPr lang="en-US" altLang="ko-KR" sz="2800" dirty="0" smtClean="0"/>
          </a:p>
          <a:p>
            <a:pPr algn="just">
              <a:lnSpc>
                <a:spcPct val="150000"/>
              </a:lnSpc>
            </a:pPr>
            <a:endParaRPr lang="en-US" altLang="ko-KR" sz="2800" dirty="0" smtClean="0"/>
          </a:p>
          <a:p>
            <a:pPr algn="just">
              <a:lnSpc>
                <a:spcPct val="150000"/>
              </a:lnSpc>
            </a:pPr>
            <a:endParaRPr lang="en-US" altLang="ko-KR" sz="2800" dirty="0" smtClean="0"/>
          </a:p>
          <a:p>
            <a:pPr algn="just">
              <a:lnSpc>
                <a:spcPct val="150000"/>
              </a:lnSpc>
            </a:pPr>
            <a:endParaRPr lang="en-US" altLang="ko-KR" sz="2800" dirty="0" smtClean="0"/>
          </a:p>
        </p:txBody>
      </p:sp>
      <p:grpSp>
        <p:nvGrpSpPr>
          <p:cNvPr id="15" name="그룹 14"/>
          <p:cNvGrpSpPr/>
          <p:nvPr/>
        </p:nvGrpSpPr>
        <p:grpSpPr>
          <a:xfrm>
            <a:off x="1835696" y="1222359"/>
            <a:ext cx="5544616" cy="2391715"/>
            <a:chOff x="755576" y="2060848"/>
            <a:chExt cx="6386837" cy="2894614"/>
          </a:xfrm>
        </p:grpSpPr>
        <p:sp>
          <p:nvSpPr>
            <p:cNvPr id="17" name="직사각형 16"/>
            <p:cNvSpPr/>
            <p:nvPr/>
          </p:nvSpPr>
          <p:spPr>
            <a:xfrm>
              <a:off x="3563888" y="2060848"/>
              <a:ext cx="3578525" cy="28334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ko-KR" altLang="en-US" sz="2000" spc="-100" dirty="0" smtClean="0">
                  <a:solidFill>
                    <a:prstClr val="black"/>
                  </a:solidFill>
                </a:rPr>
                <a:t>과거에는 부모님이 돌아가시면 자식이 묘 옆에 여막</a:t>
              </a:r>
              <a:r>
                <a:rPr lang="en-US" altLang="ko-KR" sz="2000" spc="-100" dirty="0" smtClean="0">
                  <a:solidFill>
                    <a:prstClr val="black"/>
                  </a:solidFill>
                </a:rPr>
                <a:t>(</a:t>
              </a:r>
              <a:r>
                <a:rPr lang="ko-KR" altLang="en-US" sz="2000" spc="-100" dirty="0" smtClean="0">
                  <a:solidFill>
                    <a:prstClr val="black"/>
                  </a:solidFill>
                </a:rPr>
                <a:t>조그만 초가집</a:t>
              </a:r>
              <a:r>
                <a:rPr lang="en-US" altLang="ko-KR" sz="2000" spc="-100" dirty="0" smtClean="0">
                  <a:solidFill>
                    <a:prstClr val="black"/>
                  </a:solidFill>
                </a:rPr>
                <a:t>)</a:t>
              </a:r>
              <a:r>
                <a:rPr lang="ko-KR" altLang="en-US" sz="2000" spc="-100" dirty="0" smtClean="0">
                  <a:solidFill>
                    <a:prstClr val="black"/>
                  </a:solidFill>
                </a:rPr>
                <a:t>을 짓고 </a:t>
              </a:r>
              <a:r>
                <a:rPr lang="en-US" altLang="ko-KR" sz="2000" spc="-100" dirty="0" smtClean="0">
                  <a:solidFill>
                    <a:prstClr val="black"/>
                  </a:solidFill>
                </a:rPr>
                <a:t>3</a:t>
              </a:r>
              <a:r>
                <a:rPr lang="ko-KR" altLang="en-US" sz="2000" spc="-100" dirty="0" smtClean="0">
                  <a:solidFill>
                    <a:prstClr val="black"/>
                  </a:solidFill>
                </a:rPr>
                <a:t>년 동안 돌아가신 부모님을 봉양하는 풍습이 있었다</a:t>
              </a:r>
              <a:r>
                <a:rPr lang="en-US" altLang="ko-KR" sz="2000" spc="-100" dirty="0" smtClean="0">
                  <a:solidFill>
                    <a:prstClr val="black"/>
                  </a:solidFill>
                </a:rPr>
                <a:t>.</a:t>
              </a:r>
              <a:endParaRPr lang="ko-KR" altLang="en-US" sz="1400" spc="-100" dirty="0"/>
            </a:p>
          </p:txBody>
        </p:sp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55576" y="2139356"/>
              <a:ext cx="2718033" cy="2816106"/>
            </a:xfrm>
            <a:prstGeom prst="roundRect">
              <a:avLst>
                <a:gd name="adj" fmla="val 9561"/>
              </a:avLst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2" name="TextBox 11"/>
          <p:cNvSpPr txBox="1"/>
          <p:nvPr/>
        </p:nvSpPr>
        <p:spPr>
          <a:xfrm>
            <a:off x="1691680" y="3931279"/>
            <a:ext cx="5760640" cy="2664296"/>
          </a:xfrm>
          <a:prstGeom prst="roundRect">
            <a:avLst>
              <a:gd name="adj" fmla="val 5479"/>
            </a:avLst>
          </a:prstGeom>
          <a:noFill/>
          <a:ln w="28575">
            <a:solidFill>
              <a:schemeClr val="bg1">
                <a:lumMod val="75000"/>
              </a:schemeClr>
            </a:solidFill>
          </a:ln>
          <a:effectLst/>
        </p:spPr>
        <p:txBody>
          <a:bodyPr wrap="square" lIns="108000" rIns="108000" rtlCol="0" anchor="ctr">
            <a:noAutofit/>
          </a:bodyPr>
          <a:lstStyle/>
          <a:p>
            <a:pPr algn="just">
              <a:lnSpc>
                <a:spcPct val="150000"/>
              </a:lnSpc>
            </a:pPr>
            <a:endParaRPr lang="en-US" altLang="ko-KR" sz="2800" dirty="0" smtClean="0"/>
          </a:p>
          <a:p>
            <a:pPr algn="just">
              <a:lnSpc>
                <a:spcPct val="150000"/>
              </a:lnSpc>
            </a:pPr>
            <a:endParaRPr lang="en-US" altLang="ko-KR" sz="2800" dirty="0" smtClean="0"/>
          </a:p>
          <a:p>
            <a:pPr algn="just">
              <a:lnSpc>
                <a:spcPct val="150000"/>
              </a:lnSpc>
            </a:pPr>
            <a:endParaRPr lang="en-US" altLang="ko-KR" sz="2800" dirty="0" smtClean="0"/>
          </a:p>
          <a:p>
            <a:pPr algn="just">
              <a:lnSpc>
                <a:spcPct val="150000"/>
              </a:lnSpc>
            </a:pPr>
            <a:endParaRPr lang="en-US" altLang="ko-KR" sz="2800" dirty="0" smtClean="0"/>
          </a:p>
          <a:p>
            <a:pPr algn="just">
              <a:lnSpc>
                <a:spcPct val="150000"/>
              </a:lnSpc>
            </a:pPr>
            <a:endParaRPr lang="en-US" altLang="ko-KR" sz="2800" dirty="0" smtClean="0"/>
          </a:p>
        </p:txBody>
      </p:sp>
      <p:grpSp>
        <p:nvGrpSpPr>
          <p:cNvPr id="16" name="그룹 15"/>
          <p:cNvGrpSpPr/>
          <p:nvPr/>
        </p:nvGrpSpPr>
        <p:grpSpPr>
          <a:xfrm>
            <a:off x="1800200" y="4021427"/>
            <a:ext cx="5652120" cy="2484000"/>
            <a:chOff x="432048" y="4283852"/>
            <a:chExt cx="5652120" cy="2484000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32048" y="4283852"/>
              <a:ext cx="1666481" cy="2484000"/>
            </a:xfrm>
            <a:prstGeom prst="roundRect">
              <a:avLst>
                <a:gd name="adj" fmla="val 7610"/>
              </a:avLst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직사각형 13"/>
            <p:cNvSpPr/>
            <p:nvPr/>
          </p:nvSpPr>
          <p:spPr>
            <a:xfrm>
              <a:off x="2088232" y="4301414"/>
              <a:ext cx="3995936" cy="24488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ko-KR" altLang="en-US" sz="2000" spc="-100" dirty="0" smtClean="0">
                  <a:solidFill>
                    <a:prstClr val="black"/>
                  </a:solidFill>
                </a:rPr>
                <a:t>우리나라의 한옥은 산업화 과정에서 생활하기 불편하다는 이유로 </a:t>
              </a:r>
              <a:r>
                <a:rPr lang="ko-KR" altLang="en-US" sz="2000" spc="-100" dirty="0" err="1" smtClean="0">
                  <a:solidFill>
                    <a:prstClr val="black"/>
                  </a:solidFill>
                </a:rPr>
                <a:t>외면받았다</a:t>
              </a:r>
              <a:r>
                <a:rPr lang="en-US" altLang="ko-KR" sz="2000" spc="-100" dirty="0" smtClean="0">
                  <a:solidFill>
                    <a:prstClr val="black"/>
                  </a:solidFill>
                </a:rPr>
                <a:t>. </a:t>
              </a:r>
              <a:r>
                <a:rPr lang="ko-KR" altLang="en-US" sz="2000" spc="-100" dirty="0" smtClean="0">
                  <a:solidFill>
                    <a:prstClr val="black"/>
                  </a:solidFill>
                </a:rPr>
                <a:t>그런데 최근에는 수세식 화장실이나 서양식 부엌과 같은 현대식 주거 문화가 결합된 개량 한옥이 늘고 있다</a:t>
              </a:r>
              <a:r>
                <a:rPr lang="en-US" altLang="ko-KR" sz="2000" spc="-100" dirty="0" smtClean="0">
                  <a:solidFill>
                    <a:prstClr val="black"/>
                  </a:solidFill>
                </a:rPr>
                <a:t>.</a:t>
              </a:r>
              <a:endParaRPr lang="ko-KR" altLang="en-US" sz="1400" spc="-100" dirty="0"/>
            </a:p>
          </p:txBody>
        </p:sp>
      </p:grpSp>
      <p:sp>
        <p:nvSpPr>
          <p:cNvPr id="25" name="모서리가 둥근 직사각형 24"/>
          <p:cNvSpPr/>
          <p:nvPr/>
        </p:nvSpPr>
        <p:spPr>
          <a:xfrm>
            <a:off x="1115616" y="980728"/>
            <a:ext cx="720080" cy="288032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ko-KR" altLang="en-US" sz="1400" b="1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자료 </a:t>
            </a:r>
            <a:r>
              <a:rPr lang="en-US" altLang="ko-KR" sz="1400" b="1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1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26" name="모서리가 둥근 직사각형 25"/>
          <p:cNvSpPr/>
          <p:nvPr/>
        </p:nvSpPr>
        <p:spPr>
          <a:xfrm>
            <a:off x="1043608" y="3789040"/>
            <a:ext cx="720080" cy="288032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ko-KR" altLang="en-US" sz="1400" b="1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자료 </a:t>
            </a:r>
            <a:r>
              <a:rPr lang="en-US" altLang="ko-KR" sz="1400" b="1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2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518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1"/>
          <p:cNvGrpSpPr/>
          <p:nvPr/>
        </p:nvGrpSpPr>
        <p:grpSpPr>
          <a:xfrm>
            <a:off x="0" y="0"/>
            <a:ext cx="9144000" cy="1106224"/>
            <a:chOff x="0" y="0"/>
            <a:chExt cx="9144000" cy="1106224"/>
          </a:xfrm>
        </p:grpSpPr>
        <p:pic>
          <p:nvPicPr>
            <p:cNvPr id="18" name="그림 17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5900"/>
                      </a14:imgEffect>
                      <a14:imgEffect>
                        <a14:saturation sat="17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1106224"/>
            </a:xfrm>
            <a:prstGeom prst="rect">
              <a:avLst/>
            </a:prstGeom>
          </p:spPr>
        </p:pic>
        <p:sp>
          <p:nvSpPr>
            <p:cNvPr id="19" name="제목 1"/>
            <p:cNvSpPr txBox="1">
              <a:spLocks/>
            </p:cNvSpPr>
            <p:nvPr/>
          </p:nvSpPr>
          <p:spPr>
            <a:xfrm>
              <a:off x="251520" y="33896"/>
              <a:ext cx="7704856" cy="684076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1080000" lvl="0" algn="l">
                <a:spcBef>
                  <a:spcPts val="0"/>
                </a:spcBef>
              </a:pPr>
              <a:r>
                <a:rPr lang="ko-KR" altLang="en-US" sz="2800" b="1" spc="-1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나눔고딕 ExtraBold" pitchFamily="50" charset="-127"/>
                  <a:ea typeface="나눔고딕 ExtraBold" pitchFamily="50" charset="-127"/>
                  <a:cs typeface="+mn-cs"/>
                </a:rPr>
                <a:t>전통문화의 계승과 발전 방안</a:t>
              </a:r>
            </a:p>
          </p:txBody>
        </p:sp>
      </p:grpSp>
      <p:sp>
        <p:nvSpPr>
          <p:cNvPr id="20" name="제목 1"/>
          <p:cNvSpPr txBox="1">
            <a:spLocks/>
          </p:cNvSpPr>
          <p:nvPr/>
        </p:nvSpPr>
        <p:spPr>
          <a:xfrm>
            <a:off x="207912" y="35520"/>
            <a:ext cx="1077120" cy="64807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000" b="1" spc="-150" dirty="0" smtClean="0">
                <a:solidFill>
                  <a:srgbClr val="0070C0"/>
                </a:solidFill>
                <a:latin typeface="나눔고딕 ExtraBold" pitchFamily="50" charset="-127"/>
                <a:ea typeface="나눔고딕 ExtraBold" pitchFamily="50" charset="-127"/>
              </a:rPr>
              <a:t>스스로 </a:t>
            </a:r>
            <a:endParaRPr lang="en-US" altLang="ko-KR" sz="2000" b="1" spc="-150" dirty="0" smtClean="0">
              <a:solidFill>
                <a:srgbClr val="0070C0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r>
              <a:rPr lang="ko-KR" altLang="en-US" sz="2000" b="1" spc="-150" dirty="0" smtClean="0">
                <a:solidFill>
                  <a:srgbClr val="0070C0"/>
                </a:solidFill>
                <a:latin typeface="나눔고딕 ExtraBold" pitchFamily="50" charset="-127"/>
                <a:ea typeface="나눔고딕 ExtraBold" pitchFamily="50" charset="-127"/>
              </a:rPr>
              <a:t>탐구하기 </a:t>
            </a:r>
            <a:endParaRPr lang="en-US" altLang="ko-KR" sz="2000" b="1" spc="-150" dirty="0" smtClean="0">
              <a:solidFill>
                <a:srgbClr val="0070C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164288" y="302200"/>
            <a:ext cx="1714544" cy="415498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216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79512" y="1373867"/>
            <a:ext cx="8568952" cy="913070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ts val="3200"/>
              </a:lnSpc>
              <a:buSzPct val="100000"/>
              <a:buAutoNum type="arabicPeriod"/>
            </a:pPr>
            <a:r>
              <a:rPr lang="ko-KR" altLang="en-US" sz="24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자료</a:t>
            </a:r>
            <a:r>
              <a:rPr lang="en-US" altLang="ko-KR" sz="24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1</a:t>
            </a:r>
            <a:r>
              <a:rPr lang="ko-KR" altLang="en-US" sz="24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의 풍습이 사라진 이유</a:t>
            </a:r>
            <a:r>
              <a:rPr lang="en-US" altLang="ko-KR" sz="24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, </a:t>
            </a:r>
            <a:r>
              <a:rPr lang="ko-KR" altLang="en-US" sz="24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자료</a:t>
            </a:r>
            <a:r>
              <a:rPr lang="en-US" altLang="ko-KR" sz="24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2</a:t>
            </a:r>
            <a:r>
              <a:rPr lang="ko-KR" altLang="en-US" sz="24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의 개량 한옥이 늘고 있는 이유를 설명해 보자</a:t>
            </a:r>
            <a:r>
              <a:rPr lang="en-US" altLang="ko-KR" sz="24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.</a:t>
            </a:r>
          </a:p>
        </p:txBody>
      </p:sp>
      <p:graphicFrame>
        <p:nvGraphicFramePr>
          <p:cNvPr id="24" name="표 23"/>
          <p:cNvGraphicFramePr>
            <a:graphicFrameLocks noGrp="1"/>
          </p:cNvGraphicFramePr>
          <p:nvPr/>
        </p:nvGraphicFramePr>
        <p:xfrm>
          <a:off x="395536" y="2434061"/>
          <a:ext cx="8280920" cy="30600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48472"/>
                <a:gridCol w="4032448"/>
              </a:tblGrid>
              <a:tr h="43204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pc="-100" baseline="0" dirty="0" smtClean="0">
                          <a:solidFill>
                            <a:schemeClr val="tx1"/>
                          </a:solidFill>
                        </a:rPr>
                        <a:t>삼년상 풍습이 사라진 이유</a:t>
                      </a:r>
                      <a:endParaRPr lang="ko-KR" altLang="en-US" spc="-10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pc="-100" baseline="0" dirty="0" smtClean="0">
                          <a:solidFill>
                            <a:schemeClr val="tx1"/>
                          </a:solidFill>
                        </a:rPr>
                        <a:t>개량 한옥이 늘고 있는 이유</a:t>
                      </a:r>
                      <a:endParaRPr lang="ko-KR" altLang="en-US" spc="-10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628000">
                <a:tc>
                  <a:txBody>
                    <a:bodyPr/>
                    <a:lstStyle/>
                    <a:p>
                      <a:pPr algn="ctr" latinLnBrk="1"/>
                      <a:endParaRPr lang="ko-KR" altLang="en-US" spc="-10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pc="-10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395536" y="2904209"/>
            <a:ext cx="4248472" cy="2613023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ko-KR" altLang="en-US" spc="-100" dirty="0" smtClean="0">
                <a:solidFill>
                  <a:srgbClr val="FF0000"/>
                </a:solidFill>
                <a:latin typeface="+mn-ea"/>
              </a:rPr>
              <a:t>망자에 대한 생자의 도리가 과해서 생자의 삶이 잠식되는 일이 많았다</a:t>
            </a:r>
            <a:r>
              <a:rPr lang="en-US" altLang="ko-KR" spc="-100" dirty="0" smtClean="0">
                <a:solidFill>
                  <a:srgbClr val="FF0000"/>
                </a:solidFill>
                <a:latin typeface="+mn-ea"/>
              </a:rPr>
              <a:t>.</a:t>
            </a:r>
            <a:r>
              <a:rPr lang="ko-KR" altLang="en-US" spc="-100" dirty="0" smtClean="0">
                <a:solidFill>
                  <a:srgbClr val="FF0000"/>
                </a:solidFill>
                <a:latin typeface="+mn-ea"/>
              </a:rPr>
              <a:t> 삼년상을 지내는 사람들은 변변히 먹지도 못하고 한겨울에도 삼베 옷을 입고 살았으며</a:t>
            </a:r>
            <a:r>
              <a:rPr lang="en-US" altLang="ko-KR" spc="-100" dirty="0" smtClean="0">
                <a:solidFill>
                  <a:srgbClr val="FF0000"/>
                </a:solidFill>
                <a:latin typeface="+mn-ea"/>
              </a:rPr>
              <a:t>,</a:t>
            </a:r>
            <a:r>
              <a:rPr lang="ko-KR" altLang="en-US" spc="-100" dirty="0" smtClean="0">
                <a:solidFill>
                  <a:srgbClr val="FF0000"/>
                </a:solidFill>
                <a:latin typeface="+mn-ea"/>
              </a:rPr>
              <a:t> 삼년상이 끝나면 시름시름 앓다가 죽는 일이 흔했다</a:t>
            </a:r>
            <a:r>
              <a:rPr lang="en-US" altLang="ko-KR" spc="-100" dirty="0" smtClean="0">
                <a:solidFill>
                  <a:srgbClr val="FF0000"/>
                </a:solidFill>
                <a:latin typeface="+mn-ea"/>
              </a:rPr>
              <a:t>. </a:t>
            </a:r>
            <a:r>
              <a:rPr lang="ko-KR" altLang="en-US" spc="-100" dirty="0" smtClean="0">
                <a:solidFill>
                  <a:srgbClr val="FF0000"/>
                </a:solidFill>
                <a:latin typeface="+mn-ea"/>
              </a:rPr>
              <a:t>이러한 문제가 지속적으로 발생하면서 현대 사회에서는 사라지게 되었다</a:t>
            </a:r>
            <a:r>
              <a:rPr lang="en-US" altLang="ko-KR" spc="-100" dirty="0" smtClean="0">
                <a:solidFill>
                  <a:srgbClr val="FF0000"/>
                </a:solidFill>
                <a:latin typeface="+mn-ea"/>
              </a:rPr>
              <a:t>.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644008" y="2904209"/>
            <a:ext cx="4104456" cy="2613023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ko-KR" altLang="en-US" spc="-100" dirty="0" smtClean="0">
                <a:solidFill>
                  <a:srgbClr val="FF0000"/>
                </a:solidFill>
                <a:latin typeface="+mn-ea"/>
              </a:rPr>
              <a:t>황토와 나무 등으로 지은 한옥은 자연 친화적이어서 환경과 건강에 도움이 된다</a:t>
            </a:r>
            <a:r>
              <a:rPr lang="en-US" altLang="ko-KR" spc="-100" dirty="0" smtClean="0">
                <a:solidFill>
                  <a:srgbClr val="FF0000"/>
                </a:solidFill>
                <a:latin typeface="+mn-ea"/>
              </a:rPr>
              <a:t>.</a:t>
            </a:r>
            <a:r>
              <a:rPr lang="ko-KR" altLang="en-US" spc="-100" dirty="0" smtClean="0">
                <a:solidFill>
                  <a:srgbClr val="FF0000"/>
                </a:solidFill>
                <a:latin typeface="+mn-ea"/>
              </a:rPr>
              <a:t>한옥은 생활하기에 다소 불편한 점이 있었는데</a:t>
            </a:r>
            <a:r>
              <a:rPr lang="en-US" altLang="ko-KR" spc="-100" dirty="0" smtClean="0">
                <a:solidFill>
                  <a:srgbClr val="FF0000"/>
                </a:solidFill>
                <a:latin typeface="+mn-ea"/>
              </a:rPr>
              <a:t>, </a:t>
            </a:r>
            <a:r>
              <a:rPr lang="ko-KR" altLang="en-US" spc="-100" dirty="0" smtClean="0">
                <a:solidFill>
                  <a:srgbClr val="FF0000"/>
                </a:solidFill>
                <a:latin typeface="+mn-ea"/>
              </a:rPr>
              <a:t>이는 서양의 기술과 결합하면서 문제가 해결되었다</a:t>
            </a:r>
            <a:r>
              <a:rPr lang="en-US" altLang="ko-KR" spc="-100" dirty="0" smtClean="0">
                <a:solidFill>
                  <a:srgbClr val="FF0000"/>
                </a:solidFill>
                <a:latin typeface="+mn-ea"/>
              </a:rPr>
              <a:t>. </a:t>
            </a:r>
            <a:r>
              <a:rPr lang="ko-KR" altLang="en-US" spc="-100" dirty="0" smtClean="0">
                <a:solidFill>
                  <a:srgbClr val="FF0000"/>
                </a:solidFill>
                <a:latin typeface="+mn-ea"/>
              </a:rPr>
              <a:t>이에 따라 건강과 환경을 중시 하는 현대인들이 다시 한옥을 찾고 있다</a:t>
            </a:r>
            <a:r>
              <a:rPr lang="en-US" altLang="ko-KR" spc="-100" dirty="0" smtClean="0">
                <a:solidFill>
                  <a:srgbClr val="FF0000"/>
                </a:solidFill>
                <a:latin typeface="+mn-ea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80435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 flipV="1">
            <a:off x="2987824" y="2726928"/>
            <a:ext cx="1080000" cy="108000"/>
          </a:xfrm>
          <a:prstGeom prst="roundRect">
            <a:avLst>
              <a:gd name="adj" fmla="val 9846"/>
            </a:avLst>
          </a:prstGeom>
          <a:solidFill>
            <a:schemeClr val="accent4">
              <a:lumMod val="40000"/>
              <a:lumOff val="60000"/>
            </a:schemeClr>
          </a:solidFill>
          <a:ln w="28575">
            <a:noFill/>
          </a:ln>
          <a:effectLst/>
        </p:spPr>
        <p:txBody>
          <a:bodyPr wrap="square" lIns="108000" tIns="0" rIns="108000" bIns="36000" rtlCol="0" anchor="ctr">
            <a:noAutofit/>
          </a:bodyPr>
          <a:lstStyle/>
          <a:p>
            <a:pPr algn="ctr">
              <a:lnSpc>
                <a:spcPct val="150000"/>
              </a:lnSpc>
            </a:pPr>
            <a:endParaRPr lang="en-US" altLang="ko-KR" b="1" spc="-100" dirty="0" smtClean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23528" y="2564904"/>
            <a:ext cx="2880320" cy="432048"/>
          </a:xfrm>
          <a:prstGeom prst="roundRect">
            <a:avLst>
              <a:gd name="adj" fmla="val 14885"/>
            </a:avLst>
          </a:prstGeom>
          <a:solidFill>
            <a:schemeClr val="accent4">
              <a:lumMod val="40000"/>
              <a:lumOff val="60000"/>
            </a:schemeClr>
          </a:solidFill>
          <a:ln w="28575">
            <a:noFill/>
          </a:ln>
          <a:effectLst/>
        </p:spPr>
        <p:txBody>
          <a:bodyPr wrap="square" lIns="108000" tIns="0" rIns="108000" bIns="36000" rtlCol="0" anchor="ctr">
            <a:no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b="1" spc="-100" dirty="0" smtClean="0">
                <a:latin typeface="나눔고딕" pitchFamily="50" charset="-127"/>
                <a:ea typeface="나눔고딕" pitchFamily="50" charset="-127"/>
              </a:rPr>
              <a:t>계승할 필요가 있는 전통문화</a:t>
            </a:r>
            <a:endParaRPr lang="en-US" altLang="ko-KR" b="1" spc="-100" dirty="0" smtClean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3" name="TextBox 22"/>
          <p:cNvSpPr txBox="1"/>
          <p:nvPr/>
        </p:nvSpPr>
        <p:spPr>
          <a:xfrm flipV="1">
            <a:off x="2771800" y="4131084"/>
            <a:ext cx="1080000" cy="108000"/>
          </a:xfrm>
          <a:prstGeom prst="roundRect">
            <a:avLst>
              <a:gd name="adj" fmla="val 9846"/>
            </a:avLst>
          </a:prstGeom>
          <a:solidFill>
            <a:schemeClr val="accent4">
              <a:lumMod val="40000"/>
              <a:lumOff val="60000"/>
            </a:schemeClr>
          </a:solidFill>
          <a:ln w="28575">
            <a:noFill/>
          </a:ln>
          <a:effectLst/>
        </p:spPr>
        <p:txBody>
          <a:bodyPr wrap="square" lIns="108000" tIns="0" rIns="108000" bIns="36000" rtlCol="0" anchor="ctr">
            <a:noAutofit/>
          </a:bodyPr>
          <a:lstStyle/>
          <a:p>
            <a:pPr algn="ctr">
              <a:lnSpc>
                <a:spcPct val="150000"/>
              </a:lnSpc>
            </a:pPr>
            <a:endParaRPr lang="en-US" altLang="ko-KR" b="1" spc="-100" dirty="0" smtClean="0"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2" name="그룹 11"/>
          <p:cNvGrpSpPr/>
          <p:nvPr/>
        </p:nvGrpSpPr>
        <p:grpSpPr>
          <a:xfrm>
            <a:off x="0" y="0"/>
            <a:ext cx="9144000" cy="1106224"/>
            <a:chOff x="0" y="0"/>
            <a:chExt cx="9144000" cy="1106224"/>
          </a:xfrm>
        </p:grpSpPr>
        <p:pic>
          <p:nvPicPr>
            <p:cNvPr id="18" name="그림 17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5900"/>
                      </a14:imgEffect>
                      <a14:imgEffect>
                        <a14:saturation sat="17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1106224"/>
            </a:xfrm>
            <a:prstGeom prst="rect">
              <a:avLst/>
            </a:prstGeom>
          </p:spPr>
        </p:pic>
        <p:sp>
          <p:nvSpPr>
            <p:cNvPr id="19" name="제목 1"/>
            <p:cNvSpPr txBox="1">
              <a:spLocks/>
            </p:cNvSpPr>
            <p:nvPr/>
          </p:nvSpPr>
          <p:spPr>
            <a:xfrm>
              <a:off x="251520" y="33896"/>
              <a:ext cx="7704856" cy="684076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1080000" lvl="0" algn="l">
                <a:spcBef>
                  <a:spcPts val="0"/>
                </a:spcBef>
              </a:pPr>
              <a:r>
                <a:rPr lang="ko-KR" altLang="en-US" sz="2800" b="1" spc="-1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나눔고딕 ExtraBold" pitchFamily="50" charset="-127"/>
                  <a:ea typeface="나눔고딕 ExtraBold" pitchFamily="50" charset="-127"/>
                  <a:cs typeface="+mn-cs"/>
                </a:rPr>
                <a:t>전통문화의 계승과 발전 방안</a:t>
              </a:r>
            </a:p>
          </p:txBody>
        </p:sp>
      </p:grpSp>
      <p:sp>
        <p:nvSpPr>
          <p:cNvPr id="20" name="제목 1"/>
          <p:cNvSpPr txBox="1">
            <a:spLocks/>
          </p:cNvSpPr>
          <p:nvPr/>
        </p:nvSpPr>
        <p:spPr>
          <a:xfrm>
            <a:off x="207912" y="35520"/>
            <a:ext cx="1077120" cy="64807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000" b="1" spc="-150" dirty="0" smtClean="0">
                <a:solidFill>
                  <a:srgbClr val="0070C0"/>
                </a:solidFill>
                <a:latin typeface="나눔고딕 ExtraBold" pitchFamily="50" charset="-127"/>
                <a:ea typeface="나눔고딕 ExtraBold" pitchFamily="50" charset="-127"/>
              </a:rPr>
              <a:t>스스로 </a:t>
            </a:r>
            <a:endParaRPr lang="en-US" altLang="ko-KR" sz="2000" b="1" spc="-150" dirty="0" smtClean="0">
              <a:solidFill>
                <a:srgbClr val="0070C0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r>
              <a:rPr lang="ko-KR" altLang="en-US" sz="2000" b="1" spc="-150" dirty="0" smtClean="0">
                <a:solidFill>
                  <a:srgbClr val="0070C0"/>
                </a:solidFill>
                <a:latin typeface="나눔고딕 ExtraBold" pitchFamily="50" charset="-127"/>
                <a:ea typeface="나눔고딕 ExtraBold" pitchFamily="50" charset="-127"/>
              </a:rPr>
              <a:t>탐구하기 </a:t>
            </a:r>
            <a:endParaRPr lang="en-US" altLang="ko-KR" sz="2000" b="1" spc="-150" dirty="0" smtClean="0">
              <a:solidFill>
                <a:srgbClr val="0070C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164288" y="302200"/>
            <a:ext cx="1714544" cy="415498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216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79512" y="1376502"/>
            <a:ext cx="8568952" cy="913070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ts val="3200"/>
              </a:lnSpc>
              <a:buSzPct val="100000"/>
              <a:buFont typeface="+mj-lt"/>
              <a:buAutoNum type="arabicPeriod" startAt="2"/>
            </a:pPr>
            <a:r>
              <a:rPr lang="ko-KR" altLang="en-US" sz="24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두 자료에 대한 분석을 바탕으로 계승할 필요가 있는 전통문화의 사례를 제시하고 그 이유를 써 보자</a:t>
            </a:r>
            <a:r>
              <a:rPr lang="en-US" altLang="ko-KR" sz="24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.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347864" y="2564904"/>
            <a:ext cx="5328592" cy="432048"/>
          </a:xfrm>
          <a:prstGeom prst="roundRect">
            <a:avLst>
              <a:gd name="adj" fmla="val 14297"/>
            </a:avLst>
          </a:prstGeom>
          <a:solidFill>
            <a:schemeClr val="bg1"/>
          </a:solidFill>
          <a:ln w="28575">
            <a:solidFill>
              <a:schemeClr val="bg1">
                <a:lumMod val="85000"/>
              </a:schemeClr>
            </a:solidFill>
          </a:ln>
          <a:effectLst/>
        </p:spPr>
        <p:txBody>
          <a:bodyPr wrap="square" lIns="108000" rIns="108000" rtlCol="0" anchor="ctr">
            <a:noAutofit/>
          </a:bodyPr>
          <a:lstStyle/>
          <a:p>
            <a:pPr algn="just">
              <a:lnSpc>
                <a:spcPct val="150000"/>
              </a:lnSpc>
            </a:pPr>
            <a:endParaRPr lang="en-US" altLang="ko-KR" sz="2800" dirty="0" smtClean="0"/>
          </a:p>
          <a:p>
            <a:pPr algn="just">
              <a:lnSpc>
                <a:spcPct val="150000"/>
              </a:lnSpc>
            </a:pPr>
            <a:endParaRPr lang="en-US" altLang="ko-KR" sz="2800" dirty="0" smtClean="0"/>
          </a:p>
          <a:p>
            <a:pPr algn="just">
              <a:lnSpc>
                <a:spcPct val="150000"/>
              </a:lnSpc>
            </a:pPr>
            <a:endParaRPr lang="en-US" altLang="ko-KR" sz="2800" dirty="0" smtClean="0"/>
          </a:p>
          <a:p>
            <a:pPr algn="just">
              <a:lnSpc>
                <a:spcPct val="150000"/>
              </a:lnSpc>
            </a:pPr>
            <a:endParaRPr lang="en-US" altLang="ko-KR" sz="2800" dirty="0" smtClean="0"/>
          </a:p>
          <a:p>
            <a:pPr algn="just">
              <a:lnSpc>
                <a:spcPct val="150000"/>
              </a:lnSpc>
            </a:pPr>
            <a:endParaRPr lang="en-US" altLang="ko-KR" sz="2800" dirty="0" smtClean="0"/>
          </a:p>
        </p:txBody>
      </p:sp>
      <p:sp>
        <p:nvSpPr>
          <p:cNvPr id="34" name="TextBox 33"/>
          <p:cNvSpPr txBox="1"/>
          <p:nvPr/>
        </p:nvSpPr>
        <p:spPr>
          <a:xfrm>
            <a:off x="323528" y="3068960"/>
            <a:ext cx="2880320" cy="2232248"/>
          </a:xfrm>
          <a:prstGeom prst="roundRect">
            <a:avLst>
              <a:gd name="adj" fmla="val 4807"/>
            </a:avLst>
          </a:prstGeom>
          <a:solidFill>
            <a:schemeClr val="accent4">
              <a:lumMod val="40000"/>
              <a:lumOff val="60000"/>
            </a:schemeClr>
          </a:solidFill>
          <a:ln w="28575">
            <a:noFill/>
          </a:ln>
          <a:effectLst/>
        </p:spPr>
        <p:txBody>
          <a:bodyPr wrap="square" lIns="108000" tIns="0" rIns="108000" bIns="36000" rtlCol="0" anchor="ctr">
            <a:no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b="1" spc="-100" dirty="0" smtClean="0">
                <a:latin typeface="나눔고딕" pitchFamily="50" charset="-127"/>
                <a:ea typeface="나눔고딕" pitchFamily="50" charset="-127"/>
              </a:rPr>
              <a:t>이유</a:t>
            </a:r>
            <a:endParaRPr lang="en-US" altLang="ko-KR" b="1" spc="-100" dirty="0" smtClean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347864" y="3068960"/>
            <a:ext cx="5328592" cy="2232248"/>
          </a:xfrm>
          <a:prstGeom prst="roundRect">
            <a:avLst>
              <a:gd name="adj" fmla="val 3325"/>
            </a:avLst>
          </a:prstGeom>
          <a:solidFill>
            <a:schemeClr val="bg1"/>
          </a:solidFill>
          <a:ln w="28575">
            <a:solidFill>
              <a:schemeClr val="bg1">
                <a:lumMod val="85000"/>
              </a:schemeClr>
            </a:solidFill>
          </a:ln>
          <a:effectLst/>
        </p:spPr>
        <p:txBody>
          <a:bodyPr wrap="square" lIns="108000" rIns="108000" rtlCol="0" anchor="ctr">
            <a:noAutofit/>
          </a:bodyPr>
          <a:lstStyle/>
          <a:p>
            <a:pPr algn="just">
              <a:lnSpc>
                <a:spcPct val="150000"/>
              </a:lnSpc>
            </a:pPr>
            <a:endParaRPr lang="en-US" altLang="ko-KR" sz="2800" dirty="0" smtClean="0"/>
          </a:p>
          <a:p>
            <a:pPr algn="just">
              <a:lnSpc>
                <a:spcPct val="150000"/>
              </a:lnSpc>
            </a:pPr>
            <a:endParaRPr lang="en-US" altLang="ko-KR" sz="2800" dirty="0" smtClean="0"/>
          </a:p>
          <a:p>
            <a:pPr algn="just">
              <a:lnSpc>
                <a:spcPct val="150000"/>
              </a:lnSpc>
            </a:pPr>
            <a:endParaRPr lang="en-US" altLang="ko-KR" sz="2800" dirty="0" smtClean="0"/>
          </a:p>
          <a:p>
            <a:pPr algn="just">
              <a:lnSpc>
                <a:spcPct val="150000"/>
              </a:lnSpc>
            </a:pPr>
            <a:endParaRPr lang="en-US" altLang="ko-KR" sz="2800" dirty="0" smtClean="0"/>
          </a:p>
          <a:p>
            <a:pPr algn="just">
              <a:lnSpc>
                <a:spcPct val="150000"/>
              </a:lnSpc>
            </a:pPr>
            <a:endParaRPr lang="en-US" altLang="ko-KR" sz="2800" dirty="0" smtClean="0"/>
          </a:p>
        </p:txBody>
      </p:sp>
      <p:sp>
        <p:nvSpPr>
          <p:cNvPr id="39" name="TextBox 38"/>
          <p:cNvSpPr txBox="1"/>
          <p:nvPr/>
        </p:nvSpPr>
        <p:spPr>
          <a:xfrm>
            <a:off x="3347864" y="2596262"/>
            <a:ext cx="5256584" cy="369332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ko-KR" altLang="en-US" spc="-100" dirty="0" smtClean="0">
                <a:solidFill>
                  <a:srgbClr val="FF0000"/>
                </a:solidFill>
                <a:latin typeface="+mn-ea"/>
              </a:rPr>
              <a:t>전통 발효 식품</a:t>
            </a:r>
            <a:endParaRPr lang="en-US" altLang="ko-KR" spc="-100" dirty="0" smtClean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347864" y="3068960"/>
            <a:ext cx="5400600" cy="2213235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ko-KR" altLang="en-US" spc="-100" dirty="0" smtClean="0">
                <a:solidFill>
                  <a:srgbClr val="FF0000"/>
                </a:solidFill>
                <a:latin typeface="+mn-ea"/>
              </a:rPr>
              <a:t>전통 발효 식품에는 된장</a:t>
            </a:r>
            <a:r>
              <a:rPr lang="en-US" altLang="ko-KR" spc="-100" dirty="0" smtClean="0">
                <a:solidFill>
                  <a:srgbClr val="FF0000"/>
                </a:solidFill>
                <a:latin typeface="+mn-ea"/>
              </a:rPr>
              <a:t>, </a:t>
            </a:r>
            <a:r>
              <a:rPr lang="ko-KR" altLang="en-US" spc="-100" dirty="0" smtClean="0">
                <a:solidFill>
                  <a:srgbClr val="FF0000"/>
                </a:solidFill>
                <a:latin typeface="+mn-ea"/>
              </a:rPr>
              <a:t>고추장 등의 </a:t>
            </a:r>
            <a:r>
              <a:rPr lang="ko-KR" altLang="en-US" spc="-100" dirty="0" err="1" smtClean="0">
                <a:solidFill>
                  <a:srgbClr val="FF0000"/>
                </a:solidFill>
                <a:latin typeface="+mn-ea"/>
              </a:rPr>
              <a:t>장류</a:t>
            </a:r>
            <a:r>
              <a:rPr lang="en-US" altLang="ko-KR" spc="-100" dirty="0" smtClean="0">
                <a:solidFill>
                  <a:srgbClr val="FF0000"/>
                </a:solidFill>
                <a:latin typeface="+mn-ea"/>
              </a:rPr>
              <a:t>, </a:t>
            </a:r>
            <a:r>
              <a:rPr lang="ko-KR" altLang="en-US" spc="-100" dirty="0" smtClean="0">
                <a:solidFill>
                  <a:srgbClr val="FF0000"/>
                </a:solidFill>
                <a:latin typeface="+mn-ea"/>
              </a:rPr>
              <a:t>소금이나 간장에 절여 발효시킨 젓갈</a:t>
            </a:r>
            <a:r>
              <a:rPr lang="en-US" altLang="ko-KR" spc="-100" dirty="0" smtClean="0">
                <a:solidFill>
                  <a:srgbClr val="FF0000"/>
                </a:solidFill>
                <a:latin typeface="+mn-ea"/>
              </a:rPr>
              <a:t>, </a:t>
            </a:r>
            <a:r>
              <a:rPr lang="ko-KR" altLang="en-US" spc="-100" dirty="0" smtClean="0">
                <a:solidFill>
                  <a:srgbClr val="FF0000"/>
                </a:solidFill>
                <a:latin typeface="+mn-ea"/>
              </a:rPr>
              <a:t>김치</a:t>
            </a:r>
            <a:r>
              <a:rPr lang="en-US" altLang="ko-KR" spc="-100" dirty="0" smtClean="0">
                <a:solidFill>
                  <a:srgbClr val="FF0000"/>
                </a:solidFill>
                <a:latin typeface="+mn-ea"/>
              </a:rPr>
              <a:t>, </a:t>
            </a:r>
            <a:r>
              <a:rPr lang="ko-KR" altLang="en-US" spc="-100" dirty="0" smtClean="0">
                <a:solidFill>
                  <a:srgbClr val="FF0000"/>
                </a:solidFill>
                <a:latin typeface="+mn-ea"/>
              </a:rPr>
              <a:t>장아찌</a:t>
            </a:r>
            <a:r>
              <a:rPr lang="en-US" altLang="ko-KR" spc="-100" dirty="0" smtClean="0">
                <a:solidFill>
                  <a:srgbClr val="FF0000"/>
                </a:solidFill>
                <a:latin typeface="+mn-ea"/>
              </a:rPr>
              <a:t>, </a:t>
            </a:r>
            <a:r>
              <a:rPr lang="ko-KR" altLang="en-US" spc="-100" dirty="0" smtClean="0">
                <a:solidFill>
                  <a:srgbClr val="FF0000"/>
                </a:solidFill>
                <a:latin typeface="+mn-ea"/>
              </a:rPr>
              <a:t>발효주인 막걸리 등이 있다</a:t>
            </a:r>
            <a:r>
              <a:rPr lang="en-US" altLang="ko-KR" spc="-100" dirty="0" smtClean="0">
                <a:solidFill>
                  <a:srgbClr val="FF0000"/>
                </a:solidFill>
                <a:latin typeface="+mn-ea"/>
              </a:rPr>
              <a:t>. </a:t>
            </a:r>
            <a:r>
              <a:rPr lang="ko-KR" altLang="en-US" spc="-100" dirty="0" smtClean="0">
                <a:solidFill>
                  <a:srgbClr val="FF0000"/>
                </a:solidFill>
                <a:latin typeface="+mn-ea"/>
              </a:rPr>
              <a:t>이러한 발효 식품은 저장과 보존이 용이하여 오래 두고 먹을 수 있으며</a:t>
            </a:r>
            <a:r>
              <a:rPr lang="en-US" altLang="ko-KR" spc="-100" dirty="0" smtClean="0">
                <a:solidFill>
                  <a:srgbClr val="FF0000"/>
                </a:solidFill>
                <a:latin typeface="+mn-ea"/>
              </a:rPr>
              <a:t>, </a:t>
            </a:r>
            <a:r>
              <a:rPr lang="ko-KR" altLang="en-US" spc="-100" dirty="0" smtClean="0">
                <a:solidFill>
                  <a:srgbClr val="FF0000"/>
                </a:solidFill>
                <a:latin typeface="+mn-ea"/>
              </a:rPr>
              <a:t>발효 과정에서 몸에 좋은 물질들이 생성되어 영양이나 건강 측면에서도 매우 탁월하다</a:t>
            </a:r>
            <a:r>
              <a:rPr lang="en-US" altLang="ko-KR" spc="-100" dirty="0" smtClean="0">
                <a:solidFill>
                  <a:srgbClr val="FF0000"/>
                </a:solidFill>
                <a:latin typeface="+mn-ea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97348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1619669" y="4005064"/>
            <a:ext cx="6370161" cy="2448272"/>
          </a:xfrm>
          <a:prstGeom prst="snip1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그룹 12"/>
          <p:cNvGrpSpPr/>
          <p:nvPr/>
        </p:nvGrpSpPr>
        <p:grpSpPr>
          <a:xfrm>
            <a:off x="-6226" y="-1506"/>
            <a:ext cx="9144000" cy="1106224"/>
            <a:chOff x="-20740" y="-1506"/>
            <a:chExt cx="9144000" cy="1106224"/>
          </a:xfrm>
        </p:grpSpPr>
        <p:grpSp>
          <p:nvGrpSpPr>
            <p:cNvPr id="3" name="그룹 4"/>
            <p:cNvGrpSpPr/>
            <p:nvPr/>
          </p:nvGrpSpPr>
          <p:grpSpPr>
            <a:xfrm>
              <a:off x="-20740" y="-1506"/>
              <a:ext cx="9144000" cy="1106224"/>
              <a:chOff x="-20740" y="-1506"/>
              <a:chExt cx="9144000" cy="1106224"/>
            </a:xfrm>
          </p:grpSpPr>
          <p:pic>
            <p:nvPicPr>
              <p:cNvPr id="14" name="그림 13"/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colorTemperature colorTemp="5900"/>
                        </a14:imgEffect>
                        <a14:imgEffect>
                          <a14:saturation sat="17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20740" y="-1506"/>
                <a:ext cx="9144000" cy="1106224"/>
              </a:xfrm>
              <a:prstGeom prst="rect">
                <a:avLst/>
              </a:prstGeom>
            </p:spPr>
          </p:pic>
          <p:sp>
            <p:nvSpPr>
              <p:cNvPr id="16" name="제목 1"/>
              <p:cNvSpPr txBox="1">
                <a:spLocks/>
              </p:cNvSpPr>
              <p:nvPr/>
            </p:nvSpPr>
            <p:spPr>
              <a:xfrm>
                <a:off x="204912" y="6524"/>
                <a:ext cx="1584176" cy="648072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1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ko-KR" altLang="en-US" sz="1900" b="1" spc="-150" dirty="0" smtClean="0">
                    <a:solidFill>
                      <a:srgbClr val="6B6BB5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통</a:t>
                </a:r>
                <a:r>
                  <a:rPr lang="ko-KR" altLang="en-US" sz="1900" b="1" spc="-150" dirty="0">
                    <a:solidFill>
                      <a:srgbClr val="6B6BB5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합</a:t>
                </a:r>
                <a:r>
                  <a:rPr lang="ko-KR" altLang="en-US" sz="1900" b="1" spc="-150" dirty="0" smtClean="0">
                    <a:solidFill>
                      <a:srgbClr val="6B6BB5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 </a:t>
                </a:r>
                <a:endParaRPr lang="en-US" altLang="ko-KR" sz="1900" b="1" spc="-150" dirty="0" smtClean="0">
                  <a:solidFill>
                    <a:srgbClr val="6B6BB5"/>
                  </a:solidFill>
                  <a:latin typeface="나눔고딕 ExtraBold" pitchFamily="50" charset="-127"/>
                  <a:ea typeface="나눔고딕 ExtraBold" pitchFamily="50" charset="-127"/>
                </a:endParaRPr>
              </a:p>
              <a:p>
                <a:pPr algn="l"/>
                <a:r>
                  <a:rPr lang="ko-KR" altLang="en-US" sz="1900" b="1" spc="-150" dirty="0" smtClean="0">
                    <a:solidFill>
                      <a:srgbClr val="6B6BB5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주제 탐</a:t>
                </a:r>
                <a:r>
                  <a:rPr lang="ko-KR" altLang="en-US" sz="1900" b="1" spc="-150" dirty="0">
                    <a:solidFill>
                      <a:srgbClr val="6B6BB5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구</a:t>
                </a:r>
                <a:r>
                  <a:rPr lang="ko-KR" altLang="en-US" sz="1900" b="1" spc="-150" dirty="0" smtClean="0">
                    <a:solidFill>
                      <a:srgbClr val="6B6BB5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 </a:t>
                </a:r>
                <a:endParaRPr lang="en-US" altLang="ko-KR" sz="1900" b="1" spc="-150" dirty="0" smtClean="0">
                  <a:solidFill>
                    <a:srgbClr val="6B6BB5"/>
                  </a:solidFill>
                  <a:latin typeface="나눔고딕 ExtraBold" pitchFamily="50" charset="-127"/>
                  <a:ea typeface="나눔고딕 ExtraBold" pitchFamily="50" charset="-127"/>
                </a:endParaRPr>
              </a:p>
            </p:txBody>
          </p:sp>
        </p:grpSp>
        <p:sp>
          <p:nvSpPr>
            <p:cNvPr id="13" name="직사각형 12"/>
            <p:cNvSpPr/>
            <p:nvPr/>
          </p:nvSpPr>
          <p:spPr>
            <a:xfrm>
              <a:off x="1313646" y="103847"/>
              <a:ext cx="7056786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2700" b="1" spc="-100" dirty="0" smtClean="0">
                  <a:latin typeface="나눔고딕 ExtraBold" pitchFamily="50" charset="-127"/>
                  <a:ea typeface="나눔고딕 ExtraBold" pitchFamily="50" charset="-127"/>
                </a:rPr>
                <a:t>한국 재발견 프로젝트</a:t>
              </a:r>
              <a:endParaRPr lang="en-US" altLang="ko-KR" sz="2700" b="1" spc="-100" dirty="0"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779392" y="63676"/>
            <a:ext cx="432048" cy="252000"/>
          </a:xfrm>
          <a:prstGeom prst="roundRect">
            <a:avLst>
              <a:gd name="adj" fmla="val 50000"/>
            </a:avLst>
          </a:prstGeom>
          <a:solidFill>
            <a:srgbClr val="D397B1">
              <a:alpha val="83922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ko-KR" altLang="en-US" sz="1300" b="1" spc="-150" dirty="0" err="1" smtClean="0">
                <a:solidFill>
                  <a:srgbClr val="9A2AA6"/>
                </a:solidFill>
                <a:latin typeface="나눔고딕" pitchFamily="50" charset="-127"/>
                <a:ea typeface="나눔고딕" pitchFamily="50" charset="-127"/>
              </a:rPr>
              <a:t>모둠</a:t>
            </a:r>
            <a:endParaRPr lang="ko-KR" altLang="en-US" sz="1300" b="1" spc="-150" dirty="0">
              <a:solidFill>
                <a:srgbClr val="9A2AA6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164288" y="302200"/>
            <a:ext cx="1714544" cy="377796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217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27" name="그룹 26"/>
          <p:cNvGrpSpPr/>
          <p:nvPr/>
        </p:nvGrpSpPr>
        <p:grpSpPr>
          <a:xfrm>
            <a:off x="1619672" y="1340768"/>
            <a:ext cx="6306219" cy="2376264"/>
            <a:chOff x="1591991" y="1124744"/>
            <a:chExt cx="6306219" cy="2376264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flipH="1">
              <a:off x="1619672" y="1124744"/>
              <a:ext cx="6278538" cy="2376264"/>
            </a:xfrm>
            <a:prstGeom prst="snip1Rect">
              <a:avLst>
                <a:gd name="adj" fmla="val 12303"/>
              </a:avLst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" name="직사각형 21"/>
            <p:cNvSpPr/>
            <p:nvPr/>
          </p:nvSpPr>
          <p:spPr>
            <a:xfrm>
              <a:off x="4788024" y="1268760"/>
              <a:ext cx="3096344" cy="20928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ko-KR" altLang="en-US" sz="2000" spc="-100" dirty="0" smtClean="0">
                  <a:solidFill>
                    <a:prstClr val="black"/>
                  </a:solidFill>
                </a:rPr>
                <a:t>최근 우리 사회의 젊은이들을 중심으로 한복을 입고 고궁에 가서 사진을 찍는 활동이 유행처럼 확산되고 있다</a:t>
              </a:r>
              <a:r>
                <a:rPr lang="en-US" altLang="ko-KR" sz="2000" spc="-100" dirty="0" smtClean="0">
                  <a:solidFill>
                    <a:prstClr val="black"/>
                  </a:solidFill>
                </a:rPr>
                <a:t>.</a:t>
              </a:r>
              <a:endParaRPr lang="ko-KR" altLang="en-US" sz="1400" spc="-100" dirty="0"/>
            </a:p>
          </p:txBody>
        </p:sp>
        <p:grpSp>
          <p:nvGrpSpPr>
            <p:cNvPr id="26" name="그룹 25"/>
            <p:cNvGrpSpPr/>
            <p:nvPr/>
          </p:nvGrpSpPr>
          <p:grpSpPr>
            <a:xfrm>
              <a:off x="1591991" y="1261947"/>
              <a:ext cx="3025076" cy="2030091"/>
              <a:chOff x="1591991" y="1261947"/>
              <a:chExt cx="3025076" cy="2030091"/>
            </a:xfrm>
          </p:grpSpPr>
          <p:pic>
            <p:nvPicPr>
              <p:cNvPr id="23" name="그림 22" descr="P7_2_13_한복입고 고궁 나들이.jpg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 rot="21433893">
                <a:off x="1880763" y="1359814"/>
                <a:ext cx="2736304" cy="1932224"/>
              </a:xfrm>
              <a:prstGeom prst="roundRect">
                <a:avLst>
                  <a:gd name="adj" fmla="val 8369"/>
                </a:avLst>
              </a:prstGeom>
              <a:ln w="76200">
                <a:solidFill>
                  <a:schemeClr val="bg1"/>
                </a:solidFill>
              </a:ln>
              <a:effectLst>
                <a:outerShdw blurRad="63500" sx="101000" sy="101000" algn="ctr" rotWithShape="0">
                  <a:prstClr val="black">
                    <a:alpha val="10000"/>
                  </a:prstClr>
                </a:outerShdw>
              </a:effectLst>
            </p:spPr>
          </p:pic>
          <p:sp>
            <p:nvSpPr>
              <p:cNvPr id="24" name="모서리가 둥근 직사각형 23"/>
              <p:cNvSpPr/>
              <p:nvPr/>
            </p:nvSpPr>
            <p:spPr>
              <a:xfrm rot="2410646">
                <a:off x="1591991" y="1261947"/>
                <a:ext cx="474841" cy="135375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15" name="모서리가 둥근 직사각형 14"/>
          <p:cNvSpPr/>
          <p:nvPr/>
        </p:nvSpPr>
        <p:spPr>
          <a:xfrm>
            <a:off x="827584" y="1268760"/>
            <a:ext cx="720080" cy="288032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ko-KR" altLang="en-US" sz="1400" b="1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자료 </a:t>
            </a:r>
            <a:r>
              <a:rPr lang="en-US" altLang="ko-KR" sz="1400" b="1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1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17" name="모서리가 둥근 직사각형 16"/>
          <p:cNvSpPr/>
          <p:nvPr/>
        </p:nvSpPr>
        <p:spPr>
          <a:xfrm>
            <a:off x="827584" y="3933056"/>
            <a:ext cx="720080" cy="288032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ko-KR" altLang="en-US" sz="1400" b="1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자료 </a:t>
            </a:r>
            <a:r>
              <a:rPr lang="en-US" altLang="ko-KR" sz="1400" b="1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2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grpSp>
        <p:nvGrpSpPr>
          <p:cNvPr id="34" name="그룹 33"/>
          <p:cNvGrpSpPr/>
          <p:nvPr/>
        </p:nvGrpSpPr>
        <p:grpSpPr>
          <a:xfrm>
            <a:off x="1794421" y="4688557"/>
            <a:ext cx="6013747" cy="1692771"/>
            <a:chOff x="1794421" y="4730973"/>
            <a:chExt cx="6013747" cy="1692771"/>
          </a:xfrm>
        </p:grpSpPr>
        <p:sp>
          <p:nvSpPr>
            <p:cNvPr id="28" name="직사각형 27"/>
            <p:cNvSpPr/>
            <p:nvPr/>
          </p:nvSpPr>
          <p:spPr>
            <a:xfrm>
              <a:off x="1903512" y="4730973"/>
              <a:ext cx="5904656" cy="169277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576000" indent="-576000">
                <a:lnSpc>
                  <a:spcPct val="130000"/>
                </a:lnSpc>
              </a:pPr>
              <a:r>
                <a:rPr lang="ko-KR" altLang="en-US" sz="2000" spc="-100" dirty="0" smtClean="0">
                  <a:solidFill>
                    <a:prstClr val="black"/>
                  </a:solidFill>
                </a:rPr>
                <a:t>목적</a:t>
              </a:r>
              <a:r>
                <a:rPr lang="en-US" altLang="ko-KR" sz="2000" spc="-100" dirty="0" smtClean="0">
                  <a:solidFill>
                    <a:prstClr val="black"/>
                  </a:solidFill>
                </a:rPr>
                <a:t>: </a:t>
              </a:r>
              <a:r>
                <a:rPr lang="ko-KR" altLang="en-US" sz="2000" spc="-100" dirty="0" smtClean="0">
                  <a:solidFill>
                    <a:prstClr val="black"/>
                  </a:solidFill>
                </a:rPr>
                <a:t>전통문화의 잠재력을 발굴함으로써 전통문화의 대중화와 세계화를 도모한다</a:t>
              </a:r>
              <a:r>
                <a:rPr lang="en-US" altLang="ko-KR" sz="2000" spc="-100" dirty="0" smtClean="0">
                  <a:solidFill>
                    <a:prstClr val="black"/>
                  </a:solidFill>
                </a:rPr>
                <a:t>.</a:t>
              </a:r>
            </a:p>
            <a:p>
              <a:pPr marL="576000" indent="-576000">
                <a:lnSpc>
                  <a:spcPct val="130000"/>
                </a:lnSpc>
              </a:pPr>
              <a:r>
                <a:rPr lang="ko-KR" altLang="en-US" sz="2000" spc="-100" dirty="0" smtClean="0">
                  <a:solidFill>
                    <a:prstClr val="black"/>
                  </a:solidFill>
                </a:rPr>
                <a:t>방안</a:t>
              </a:r>
              <a:r>
                <a:rPr lang="en-US" altLang="ko-KR" sz="2000" spc="-100" dirty="0" smtClean="0">
                  <a:solidFill>
                    <a:prstClr val="black"/>
                  </a:solidFill>
                </a:rPr>
                <a:t>: </a:t>
              </a:r>
              <a:r>
                <a:rPr lang="ko-KR" altLang="en-US" sz="2000" spc="-100" dirty="0" smtClean="0">
                  <a:solidFill>
                    <a:prstClr val="black"/>
                  </a:solidFill>
                </a:rPr>
                <a:t>전통문화를 현대 과학 기술이나 세계적으로 보편화된 문화에 접목한다</a:t>
              </a:r>
              <a:r>
                <a:rPr lang="en-US" altLang="ko-KR" sz="2000" spc="-100" dirty="0" smtClean="0">
                  <a:solidFill>
                    <a:prstClr val="black"/>
                  </a:solidFill>
                </a:rPr>
                <a:t>.</a:t>
              </a:r>
              <a:endParaRPr lang="ko-KR" altLang="en-US" sz="1400" spc="-100" dirty="0"/>
            </a:p>
          </p:txBody>
        </p:sp>
        <p:pic>
          <p:nvPicPr>
            <p:cNvPr id="30" name="그림 29" descr="22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794421" y="4874989"/>
              <a:ext cx="164176" cy="180000"/>
            </a:xfrm>
            <a:prstGeom prst="rect">
              <a:avLst/>
            </a:prstGeom>
          </p:spPr>
        </p:pic>
        <p:pic>
          <p:nvPicPr>
            <p:cNvPr id="31" name="그림 30" descr="22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794421" y="5673427"/>
              <a:ext cx="164176" cy="180000"/>
            </a:xfrm>
            <a:prstGeom prst="rect">
              <a:avLst/>
            </a:prstGeom>
          </p:spPr>
        </p:pic>
      </p:grpSp>
      <p:sp>
        <p:nvSpPr>
          <p:cNvPr id="32" name="모서리가 둥근 직사각형 31"/>
          <p:cNvSpPr/>
          <p:nvPr/>
        </p:nvSpPr>
        <p:spPr>
          <a:xfrm rot="21480000">
            <a:off x="1771379" y="4101984"/>
            <a:ext cx="3168000" cy="496022"/>
          </a:xfrm>
          <a:prstGeom prst="roundRect">
            <a:avLst/>
          </a:prstGeom>
          <a:solidFill>
            <a:schemeClr val="bg1"/>
          </a:solidFill>
          <a:effectLst>
            <a:outerShdw blurRad="63500" sx="101000" sy="101000" algn="ctr" rotWithShape="0">
              <a:prstClr val="black">
                <a:alpha val="10000"/>
              </a:prstClr>
            </a:outerShdw>
          </a:effectLst>
        </p:spPr>
        <p:txBody>
          <a:bodyPr wrap="square">
            <a:spAutoFit/>
          </a:bodyPr>
          <a:lstStyle/>
          <a:p>
            <a:pPr marL="576000" indent="-576000" algn="ctr">
              <a:lnSpc>
                <a:spcPct val="130000"/>
              </a:lnSpc>
            </a:pPr>
            <a:r>
              <a:rPr lang="ko-KR" altLang="en-US" sz="2000" b="1" spc="-100" dirty="0" smtClean="0">
                <a:solidFill>
                  <a:prstClr val="black"/>
                </a:solidFill>
              </a:rPr>
              <a:t>한국 재발견 프로젝트</a:t>
            </a:r>
            <a:endParaRPr lang="ko-KR" altLang="en-US" sz="1400" b="1" spc="-100" dirty="0"/>
          </a:p>
        </p:txBody>
      </p:sp>
      <p:sp>
        <p:nvSpPr>
          <p:cNvPr id="33" name="모서리가 둥근 직사각형 32"/>
          <p:cNvSpPr/>
          <p:nvPr/>
        </p:nvSpPr>
        <p:spPr>
          <a:xfrm rot="2410646">
            <a:off x="1607322" y="4142267"/>
            <a:ext cx="474841" cy="135375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94872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647564" y="4236790"/>
            <a:ext cx="8064896" cy="1028902"/>
          </a:xfrm>
          <a:prstGeom prst="roundRect">
            <a:avLst>
              <a:gd name="adj" fmla="val 14297"/>
            </a:avLst>
          </a:prstGeom>
          <a:solidFill>
            <a:schemeClr val="bg1"/>
          </a:solidFill>
          <a:ln w="28575">
            <a:solidFill>
              <a:schemeClr val="bg1">
                <a:lumMod val="85000"/>
              </a:schemeClr>
            </a:solidFill>
          </a:ln>
          <a:effectLst/>
        </p:spPr>
        <p:txBody>
          <a:bodyPr wrap="square" lIns="108000" rIns="108000" rtlCol="0" anchor="ctr">
            <a:noAutofit/>
          </a:bodyPr>
          <a:lstStyle/>
          <a:p>
            <a:pPr algn="just">
              <a:lnSpc>
                <a:spcPct val="150000"/>
              </a:lnSpc>
            </a:pPr>
            <a:endParaRPr lang="en-US" altLang="ko-KR" sz="2800" dirty="0" smtClean="0"/>
          </a:p>
          <a:p>
            <a:pPr algn="just">
              <a:lnSpc>
                <a:spcPct val="150000"/>
              </a:lnSpc>
            </a:pPr>
            <a:endParaRPr lang="en-US" altLang="ko-KR" sz="2800" dirty="0" smtClean="0"/>
          </a:p>
          <a:p>
            <a:pPr algn="just">
              <a:lnSpc>
                <a:spcPct val="150000"/>
              </a:lnSpc>
            </a:pPr>
            <a:endParaRPr lang="en-US" altLang="ko-KR" sz="2800" dirty="0" smtClean="0"/>
          </a:p>
          <a:p>
            <a:pPr algn="just">
              <a:lnSpc>
                <a:spcPct val="150000"/>
              </a:lnSpc>
            </a:pPr>
            <a:endParaRPr lang="en-US" altLang="ko-KR" sz="2800" dirty="0" smtClean="0"/>
          </a:p>
          <a:p>
            <a:pPr algn="just">
              <a:lnSpc>
                <a:spcPct val="150000"/>
              </a:lnSpc>
            </a:pPr>
            <a:endParaRPr lang="en-US" altLang="ko-KR" sz="2800" dirty="0" smtClean="0"/>
          </a:p>
        </p:txBody>
      </p:sp>
      <p:sp>
        <p:nvSpPr>
          <p:cNvPr id="28" name="모서리가 둥근 직사각형 27"/>
          <p:cNvSpPr/>
          <p:nvPr/>
        </p:nvSpPr>
        <p:spPr>
          <a:xfrm rot="21213734">
            <a:off x="595476" y="4209927"/>
            <a:ext cx="864096" cy="1046136"/>
          </a:xfrm>
          <a:prstGeom prst="roundRect">
            <a:avLst>
              <a:gd name="adj" fmla="val 14726"/>
            </a:avLst>
          </a:prstGeom>
          <a:solidFill>
            <a:srgbClr val="F7C9D7"/>
          </a:solidFill>
          <a:ln>
            <a:solidFill>
              <a:srgbClr val="F7C9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 smtClean="0">
                <a:solidFill>
                  <a:schemeClr val="tx1"/>
                </a:solidFill>
              </a:rPr>
              <a:t>한계</a:t>
            </a:r>
            <a:endParaRPr lang="ko-KR" altLang="en-US" sz="2000" b="1" dirty="0">
              <a:solidFill>
                <a:schemeClr val="tx1"/>
              </a:solidFill>
            </a:endParaRPr>
          </a:p>
        </p:txBody>
      </p:sp>
      <p:grpSp>
        <p:nvGrpSpPr>
          <p:cNvPr id="2" name="그룹 12"/>
          <p:cNvGrpSpPr/>
          <p:nvPr/>
        </p:nvGrpSpPr>
        <p:grpSpPr>
          <a:xfrm>
            <a:off x="-6226" y="-1506"/>
            <a:ext cx="9144000" cy="1106224"/>
            <a:chOff x="-20740" y="-1506"/>
            <a:chExt cx="9144000" cy="1106224"/>
          </a:xfrm>
        </p:grpSpPr>
        <p:grpSp>
          <p:nvGrpSpPr>
            <p:cNvPr id="3" name="그룹 4"/>
            <p:cNvGrpSpPr/>
            <p:nvPr/>
          </p:nvGrpSpPr>
          <p:grpSpPr>
            <a:xfrm>
              <a:off x="-20740" y="-1506"/>
              <a:ext cx="9144000" cy="1106224"/>
              <a:chOff x="-20740" y="-1506"/>
              <a:chExt cx="9144000" cy="1106224"/>
            </a:xfrm>
          </p:grpSpPr>
          <p:pic>
            <p:nvPicPr>
              <p:cNvPr id="14" name="그림 13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5900"/>
                        </a14:imgEffect>
                        <a14:imgEffect>
                          <a14:saturation sat="17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20740" y="-1506"/>
                <a:ext cx="9144000" cy="1106224"/>
              </a:xfrm>
              <a:prstGeom prst="rect">
                <a:avLst/>
              </a:prstGeom>
            </p:spPr>
          </p:pic>
          <p:sp>
            <p:nvSpPr>
              <p:cNvPr id="16" name="제목 1"/>
              <p:cNvSpPr txBox="1">
                <a:spLocks/>
              </p:cNvSpPr>
              <p:nvPr/>
            </p:nvSpPr>
            <p:spPr>
              <a:xfrm>
                <a:off x="204912" y="6524"/>
                <a:ext cx="1584176" cy="648072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1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ko-KR" altLang="en-US" sz="1900" b="1" spc="-150" dirty="0" smtClean="0">
                    <a:solidFill>
                      <a:srgbClr val="6B6BB5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통</a:t>
                </a:r>
                <a:r>
                  <a:rPr lang="ko-KR" altLang="en-US" sz="1900" b="1" spc="-150" dirty="0">
                    <a:solidFill>
                      <a:srgbClr val="6B6BB5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합</a:t>
                </a:r>
                <a:r>
                  <a:rPr lang="ko-KR" altLang="en-US" sz="1900" b="1" spc="-150" dirty="0" smtClean="0">
                    <a:solidFill>
                      <a:srgbClr val="6B6BB5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 </a:t>
                </a:r>
                <a:endParaRPr lang="en-US" altLang="ko-KR" sz="1900" b="1" spc="-150" dirty="0" smtClean="0">
                  <a:solidFill>
                    <a:srgbClr val="6B6BB5"/>
                  </a:solidFill>
                  <a:latin typeface="나눔고딕 ExtraBold" pitchFamily="50" charset="-127"/>
                  <a:ea typeface="나눔고딕 ExtraBold" pitchFamily="50" charset="-127"/>
                </a:endParaRPr>
              </a:p>
              <a:p>
                <a:pPr algn="l"/>
                <a:r>
                  <a:rPr lang="ko-KR" altLang="en-US" sz="1900" b="1" spc="-150" dirty="0" smtClean="0">
                    <a:solidFill>
                      <a:srgbClr val="6B6BB5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주제 탐</a:t>
                </a:r>
                <a:r>
                  <a:rPr lang="ko-KR" altLang="en-US" sz="1900" b="1" spc="-150" dirty="0">
                    <a:solidFill>
                      <a:srgbClr val="6B6BB5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구</a:t>
                </a:r>
                <a:r>
                  <a:rPr lang="ko-KR" altLang="en-US" sz="1900" b="1" spc="-150" dirty="0" smtClean="0">
                    <a:solidFill>
                      <a:srgbClr val="6B6BB5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 </a:t>
                </a:r>
                <a:endParaRPr lang="en-US" altLang="ko-KR" sz="1900" b="1" spc="-150" dirty="0" smtClean="0">
                  <a:solidFill>
                    <a:srgbClr val="6B6BB5"/>
                  </a:solidFill>
                  <a:latin typeface="나눔고딕 ExtraBold" pitchFamily="50" charset="-127"/>
                  <a:ea typeface="나눔고딕 ExtraBold" pitchFamily="50" charset="-127"/>
                </a:endParaRPr>
              </a:p>
            </p:txBody>
          </p:sp>
        </p:grpSp>
        <p:sp>
          <p:nvSpPr>
            <p:cNvPr id="13" name="직사각형 12"/>
            <p:cNvSpPr/>
            <p:nvPr/>
          </p:nvSpPr>
          <p:spPr>
            <a:xfrm>
              <a:off x="1313646" y="103847"/>
              <a:ext cx="7056786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2700" b="1" spc="-100" dirty="0" smtClean="0">
                  <a:latin typeface="나눔고딕 ExtraBold" pitchFamily="50" charset="-127"/>
                  <a:ea typeface="나눔고딕 ExtraBold" pitchFamily="50" charset="-127"/>
                </a:rPr>
                <a:t>한국 재발견 프로젝트</a:t>
              </a:r>
              <a:endParaRPr lang="en-US" altLang="ko-KR" sz="2700" b="1" spc="-100" dirty="0"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779392" y="63676"/>
            <a:ext cx="432048" cy="252000"/>
          </a:xfrm>
          <a:prstGeom prst="roundRect">
            <a:avLst>
              <a:gd name="adj" fmla="val 50000"/>
            </a:avLst>
          </a:prstGeom>
          <a:solidFill>
            <a:srgbClr val="D397B1">
              <a:alpha val="83922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ko-KR" altLang="en-US" sz="1300" b="1" spc="-150" dirty="0" err="1" smtClean="0">
                <a:solidFill>
                  <a:srgbClr val="9A2AA6"/>
                </a:solidFill>
                <a:latin typeface="나눔고딕" pitchFamily="50" charset="-127"/>
                <a:ea typeface="나눔고딕" pitchFamily="50" charset="-127"/>
              </a:rPr>
              <a:t>모둠</a:t>
            </a:r>
            <a:endParaRPr lang="ko-KR" altLang="en-US" sz="1300" b="1" spc="-150" dirty="0">
              <a:solidFill>
                <a:srgbClr val="9A2AA6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164288" y="302200"/>
            <a:ext cx="1714544" cy="377796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217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95536" y="1867858"/>
            <a:ext cx="8317432" cy="913070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just">
              <a:lnSpc>
                <a:spcPts val="3200"/>
              </a:lnSpc>
              <a:buSzPct val="100000"/>
            </a:pPr>
            <a:r>
              <a:rPr lang="ko-KR" altLang="en-US" sz="24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자료</a:t>
            </a:r>
            <a:r>
              <a:rPr lang="en-US" altLang="ko-KR" sz="24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1</a:t>
            </a:r>
            <a:r>
              <a:rPr lang="ko-KR" altLang="en-US" sz="24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에 나타난 전통문화의 보존 방식이 갖는 의의와 한계를 분석해 보자</a:t>
            </a:r>
            <a:r>
              <a:rPr lang="en-US" altLang="ko-KR" sz="24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47565" y="2924944"/>
            <a:ext cx="8064895" cy="1028902"/>
          </a:xfrm>
          <a:prstGeom prst="roundRect">
            <a:avLst>
              <a:gd name="adj" fmla="val 14297"/>
            </a:avLst>
          </a:prstGeom>
          <a:solidFill>
            <a:schemeClr val="bg1"/>
          </a:solidFill>
          <a:ln w="28575">
            <a:solidFill>
              <a:schemeClr val="bg1">
                <a:lumMod val="85000"/>
              </a:schemeClr>
            </a:solidFill>
          </a:ln>
          <a:effectLst/>
        </p:spPr>
        <p:txBody>
          <a:bodyPr wrap="square" lIns="108000" rIns="108000" rtlCol="0" anchor="ctr">
            <a:noAutofit/>
          </a:bodyPr>
          <a:lstStyle/>
          <a:p>
            <a:pPr algn="just">
              <a:lnSpc>
                <a:spcPct val="150000"/>
              </a:lnSpc>
            </a:pPr>
            <a:endParaRPr lang="en-US" altLang="ko-KR" sz="2800" dirty="0" smtClean="0"/>
          </a:p>
          <a:p>
            <a:pPr algn="just">
              <a:lnSpc>
                <a:spcPct val="150000"/>
              </a:lnSpc>
            </a:pPr>
            <a:endParaRPr lang="en-US" altLang="ko-KR" sz="2800" dirty="0" smtClean="0"/>
          </a:p>
          <a:p>
            <a:pPr algn="just">
              <a:lnSpc>
                <a:spcPct val="150000"/>
              </a:lnSpc>
            </a:pPr>
            <a:endParaRPr lang="en-US" altLang="ko-KR" sz="2800" dirty="0" smtClean="0"/>
          </a:p>
          <a:p>
            <a:pPr algn="just">
              <a:lnSpc>
                <a:spcPct val="150000"/>
              </a:lnSpc>
            </a:pPr>
            <a:endParaRPr lang="en-US" altLang="ko-KR" sz="2800" dirty="0" smtClean="0"/>
          </a:p>
          <a:p>
            <a:pPr algn="just">
              <a:lnSpc>
                <a:spcPct val="150000"/>
              </a:lnSpc>
            </a:pPr>
            <a:endParaRPr lang="en-US" altLang="ko-KR" sz="2800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1301350"/>
            <a:ext cx="1224136" cy="543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모서리가 둥근 직사각형 20"/>
          <p:cNvSpPr/>
          <p:nvPr/>
        </p:nvSpPr>
        <p:spPr>
          <a:xfrm rot="21213734">
            <a:off x="523469" y="2898081"/>
            <a:ext cx="864096" cy="1046136"/>
          </a:xfrm>
          <a:prstGeom prst="roundRect">
            <a:avLst>
              <a:gd name="adj" fmla="val 14726"/>
            </a:avLst>
          </a:prstGeom>
          <a:solidFill>
            <a:srgbClr val="F7C9D7"/>
          </a:solidFill>
          <a:ln>
            <a:solidFill>
              <a:srgbClr val="F7C9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 smtClean="0">
                <a:solidFill>
                  <a:schemeClr val="tx1"/>
                </a:solidFill>
              </a:rPr>
              <a:t>의의</a:t>
            </a:r>
            <a:endParaRPr lang="ko-KR" altLang="en-US" sz="2000" b="1" dirty="0">
              <a:solidFill>
                <a:schemeClr val="tx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475657" y="2926685"/>
            <a:ext cx="7200799" cy="1015663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180000" indent="-180000">
              <a:buFont typeface="Arial" pitchFamily="34" charset="0"/>
              <a:buChar char="•"/>
            </a:pPr>
            <a:r>
              <a:rPr lang="ko-KR" altLang="en-US" sz="2000" spc="-90" dirty="0" smtClean="0">
                <a:solidFill>
                  <a:srgbClr val="FF0000"/>
                </a:solidFill>
                <a:latin typeface="+mn-ea"/>
              </a:rPr>
              <a:t>전통문화에 무관심한 젊은 세대의 관심을 이끌어 내고 있다</a:t>
            </a:r>
            <a:r>
              <a:rPr lang="en-US" altLang="ko-KR" sz="2000" spc="-90" dirty="0" smtClean="0">
                <a:solidFill>
                  <a:srgbClr val="FF0000"/>
                </a:solidFill>
                <a:latin typeface="+mn-ea"/>
              </a:rPr>
              <a:t>.</a:t>
            </a:r>
          </a:p>
          <a:p>
            <a:pPr marL="180000" indent="-180000">
              <a:buFont typeface="Arial" pitchFamily="34" charset="0"/>
              <a:buChar char="•"/>
            </a:pPr>
            <a:r>
              <a:rPr lang="ko-KR" altLang="en-US" sz="2000" spc="-90" dirty="0" smtClean="0">
                <a:solidFill>
                  <a:srgbClr val="FF0000"/>
                </a:solidFill>
                <a:latin typeface="+mn-ea"/>
              </a:rPr>
              <a:t>명절이나 특별한 행사에서만 입던 한복을 보다 자주 접할 수 있는 계기를 마련해 주고 있다</a:t>
            </a:r>
            <a:r>
              <a:rPr lang="en-US" altLang="ko-KR" sz="2000" spc="-90" dirty="0" smtClean="0">
                <a:solidFill>
                  <a:srgbClr val="FF0000"/>
                </a:solidFill>
                <a:latin typeface="+mn-ea"/>
              </a:rPr>
              <a:t>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475656" y="4236790"/>
            <a:ext cx="7272808" cy="1015663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180000" indent="-180000">
              <a:buFont typeface="Arial" pitchFamily="34" charset="0"/>
              <a:buChar char="•"/>
            </a:pPr>
            <a:r>
              <a:rPr lang="ko-KR" altLang="en-US" sz="2000" spc="-90" dirty="0" smtClean="0">
                <a:solidFill>
                  <a:srgbClr val="FF0000"/>
                </a:solidFill>
                <a:latin typeface="+mn-ea"/>
              </a:rPr>
              <a:t>젊은 세대 사이에서 유행하는 행사에 불과하다</a:t>
            </a:r>
            <a:r>
              <a:rPr lang="en-US" altLang="ko-KR" sz="2000" spc="-90" dirty="0" smtClean="0">
                <a:solidFill>
                  <a:srgbClr val="FF0000"/>
                </a:solidFill>
                <a:latin typeface="+mn-ea"/>
              </a:rPr>
              <a:t>.</a:t>
            </a:r>
          </a:p>
          <a:p>
            <a:pPr marL="180000" indent="-180000">
              <a:buFont typeface="Arial" pitchFamily="34" charset="0"/>
              <a:buChar char="•"/>
            </a:pPr>
            <a:r>
              <a:rPr lang="ko-KR" altLang="en-US" sz="2000" spc="-90" dirty="0" smtClean="0">
                <a:solidFill>
                  <a:srgbClr val="FF0000"/>
                </a:solidFill>
                <a:latin typeface="+mn-ea"/>
              </a:rPr>
              <a:t>한복을 일상생활에서 향유하는 생활양식으로 자리 잡게 하지는 못한다</a:t>
            </a:r>
            <a:r>
              <a:rPr lang="en-US" altLang="ko-KR" sz="2000" spc="-90" dirty="0" smtClean="0">
                <a:solidFill>
                  <a:srgbClr val="FF0000"/>
                </a:solidFill>
                <a:latin typeface="+mn-ea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89403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2627784" y="2780928"/>
            <a:ext cx="6048672" cy="3456384"/>
          </a:xfrm>
          <a:prstGeom prst="roundRect">
            <a:avLst>
              <a:gd name="adj" fmla="val 6170"/>
            </a:avLst>
          </a:prstGeom>
          <a:solidFill>
            <a:schemeClr val="bg1"/>
          </a:solidFill>
          <a:ln w="28575">
            <a:solidFill>
              <a:schemeClr val="bg1">
                <a:lumMod val="85000"/>
              </a:schemeClr>
            </a:solidFill>
          </a:ln>
          <a:effectLst/>
        </p:spPr>
        <p:txBody>
          <a:bodyPr wrap="square" lIns="108000" rIns="108000" rtlCol="0" anchor="ctr">
            <a:noAutofit/>
          </a:bodyPr>
          <a:lstStyle/>
          <a:p>
            <a:pPr algn="just">
              <a:lnSpc>
                <a:spcPct val="150000"/>
              </a:lnSpc>
            </a:pPr>
            <a:endParaRPr lang="en-US" altLang="ko-KR" sz="2800" dirty="0" smtClean="0"/>
          </a:p>
          <a:p>
            <a:pPr algn="just">
              <a:lnSpc>
                <a:spcPct val="150000"/>
              </a:lnSpc>
            </a:pPr>
            <a:endParaRPr lang="en-US" altLang="ko-KR" sz="2800" dirty="0" smtClean="0"/>
          </a:p>
          <a:p>
            <a:pPr algn="just">
              <a:lnSpc>
                <a:spcPct val="150000"/>
              </a:lnSpc>
            </a:pPr>
            <a:endParaRPr lang="en-US" altLang="ko-KR" sz="2800" dirty="0" smtClean="0"/>
          </a:p>
          <a:p>
            <a:pPr algn="just">
              <a:lnSpc>
                <a:spcPct val="150000"/>
              </a:lnSpc>
            </a:pPr>
            <a:endParaRPr lang="en-US" altLang="ko-KR" sz="2800" dirty="0" smtClean="0"/>
          </a:p>
          <a:p>
            <a:pPr algn="just">
              <a:lnSpc>
                <a:spcPct val="150000"/>
              </a:lnSpc>
            </a:pPr>
            <a:endParaRPr lang="en-US" altLang="ko-KR" sz="2800" dirty="0" smtClean="0"/>
          </a:p>
        </p:txBody>
      </p:sp>
      <p:grpSp>
        <p:nvGrpSpPr>
          <p:cNvPr id="2" name="그룹 12"/>
          <p:cNvGrpSpPr/>
          <p:nvPr/>
        </p:nvGrpSpPr>
        <p:grpSpPr>
          <a:xfrm>
            <a:off x="-6226" y="-1506"/>
            <a:ext cx="9144000" cy="1106224"/>
            <a:chOff x="-20740" y="-1506"/>
            <a:chExt cx="9144000" cy="1106224"/>
          </a:xfrm>
        </p:grpSpPr>
        <p:grpSp>
          <p:nvGrpSpPr>
            <p:cNvPr id="3" name="그룹 4"/>
            <p:cNvGrpSpPr/>
            <p:nvPr/>
          </p:nvGrpSpPr>
          <p:grpSpPr>
            <a:xfrm>
              <a:off x="-20740" y="-1506"/>
              <a:ext cx="9144000" cy="1106224"/>
              <a:chOff x="-20740" y="-1506"/>
              <a:chExt cx="9144000" cy="1106224"/>
            </a:xfrm>
          </p:grpSpPr>
          <p:pic>
            <p:nvPicPr>
              <p:cNvPr id="14" name="그림 13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5900"/>
                        </a14:imgEffect>
                        <a14:imgEffect>
                          <a14:saturation sat="17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20740" y="-1506"/>
                <a:ext cx="9144000" cy="1106224"/>
              </a:xfrm>
              <a:prstGeom prst="rect">
                <a:avLst/>
              </a:prstGeom>
            </p:spPr>
          </p:pic>
          <p:sp>
            <p:nvSpPr>
              <p:cNvPr id="16" name="제목 1"/>
              <p:cNvSpPr txBox="1">
                <a:spLocks/>
              </p:cNvSpPr>
              <p:nvPr/>
            </p:nvSpPr>
            <p:spPr>
              <a:xfrm>
                <a:off x="204912" y="6524"/>
                <a:ext cx="1584176" cy="648072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1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ko-KR" altLang="en-US" sz="1900" b="1" spc="-150" dirty="0" smtClean="0">
                    <a:solidFill>
                      <a:srgbClr val="6B6BB5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통</a:t>
                </a:r>
                <a:r>
                  <a:rPr lang="ko-KR" altLang="en-US" sz="1900" b="1" spc="-150" dirty="0">
                    <a:solidFill>
                      <a:srgbClr val="6B6BB5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합</a:t>
                </a:r>
                <a:r>
                  <a:rPr lang="ko-KR" altLang="en-US" sz="1900" b="1" spc="-150" dirty="0" smtClean="0">
                    <a:solidFill>
                      <a:srgbClr val="6B6BB5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 </a:t>
                </a:r>
                <a:endParaRPr lang="en-US" altLang="ko-KR" sz="1900" b="1" spc="-150" dirty="0" smtClean="0">
                  <a:solidFill>
                    <a:srgbClr val="6B6BB5"/>
                  </a:solidFill>
                  <a:latin typeface="나눔고딕 ExtraBold" pitchFamily="50" charset="-127"/>
                  <a:ea typeface="나눔고딕 ExtraBold" pitchFamily="50" charset="-127"/>
                </a:endParaRPr>
              </a:p>
              <a:p>
                <a:pPr algn="l"/>
                <a:r>
                  <a:rPr lang="ko-KR" altLang="en-US" sz="1900" b="1" spc="-150" dirty="0" smtClean="0">
                    <a:solidFill>
                      <a:srgbClr val="6B6BB5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주제 탐</a:t>
                </a:r>
                <a:r>
                  <a:rPr lang="ko-KR" altLang="en-US" sz="1900" b="1" spc="-150" dirty="0">
                    <a:solidFill>
                      <a:srgbClr val="6B6BB5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구</a:t>
                </a:r>
                <a:r>
                  <a:rPr lang="ko-KR" altLang="en-US" sz="1900" b="1" spc="-150" dirty="0" smtClean="0">
                    <a:solidFill>
                      <a:srgbClr val="6B6BB5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 </a:t>
                </a:r>
                <a:endParaRPr lang="en-US" altLang="ko-KR" sz="1900" b="1" spc="-150" dirty="0" smtClean="0">
                  <a:solidFill>
                    <a:srgbClr val="6B6BB5"/>
                  </a:solidFill>
                  <a:latin typeface="나눔고딕 ExtraBold" pitchFamily="50" charset="-127"/>
                  <a:ea typeface="나눔고딕 ExtraBold" pitchFamily="50" charset="-127"/>
                </a:endParaRPr>
              </a:p>
            </p:txBody>
          </p:sp>
        </p:grpSp>
        <p:sp>
          <p:nvSpPr>
            <p:cNvPr id="13" name="직사각형 12"/>
            <p:cNvSpPr/>
            <p:nvPr/>
          </p:nvSpPr>
          <p:spPr>
            <a:xfrm>
              <a:off x="1313646" y="103847"/>
              <a:ext cx="7056786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2700" b="1" spc="-100" dirty="0" smtClean="0">
                  <a:latin typeface="나눔고딕 ExtraBold" pitchFamily="50" charset="-127"/>
                  <a:ea typeface="나눔고딕 ExtraBold" pitchFamily="50" charset="-127"/>
                </a:rPr>
                <a:t>한국 재발견 프로젝트</a:t>
              </a:r>
              <a:endParaRPr lang="en-US" altLang="ko-KR" sz="2700" b="1" spc="-100" dirty="0"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779392" y="63676"/>
            <a:ext cx="432048" cy="252000"/>
          </a:xfrm>
          <a:prstGeom prst="roundRect">
            <a:avLst>
              <a:gd name="adj" fmla="val 50000"/>
            </a:avLst>
          </a:prstGeom>
          <a:solidFill>
            <a:srgbClr val="D397B1">
              <a:alpha val="83922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ko-KR" altLang="en-US" sz="1300" b="1" spc="-150" dirty="0" err="1" smtClean="0">
                <a:solidFill>
                  <a:srgbClr val="9A2AA6"/>
                </a:solidFill>
                <a:latin typeface="나눔고딕" pitchFamily="50" charset="-127"/>
                <a:ea typeface="나눔고딕" pitchFamily="50" charset="-127"/>
              </a:rPr>
              <a:t>모둠</a:t>
            </a:r>
            <a:endParaRPr lang="ko-KR" altLang="en-US" sz="1300" b="1" spc="-150" dirty="0">
              <a:solidFill>
                <a:srgbClr val="9A2AA6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164288" y="302200"/>
            <a:ext cx="1714544" cy="377796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217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1196752"/>
            <a:ext cx="202709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24"/>
          <p:cNvSpPr txBox="1"/>
          <p:nvPr/>
        </p:nvSpPr>
        <p:spPr>
          <a:xfrm>
            <a:off x="323528" y="1714550"/>
            <a:ext cx="8424936" cy="878189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just">
              <a:lnSpc>
                <a:spcPts val="3200"/>
              </a:lnSpc>
              <a:buSzPct val="100000"/>
            </a:pPr>
            <a:r>
              <a:rPr lang="ko-KR" altLang="en-US" sz="2200" b="1" spc="-1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모둠별</a:t>
            </a:r>
            <a:r>
              <a:rPr lang="ko-KR" altLang="en-US" sz="22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 토론을 통해 자료</a:t>
            </a:r>
            <a:r>
              <a:rPr lang="en-US" altLang="ko-KR" sz="22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2</a:t>
            </a:r>
            <a:r>
              <a:rPr lang="ko-KR" altLang="en-US" sz="22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의 ‘한국 재발견 프로젝트’에 추천하고 싶은 전통문화 한 가지를 선정하고</a:t>
            </a:r>
            <a:r>
              <a:rPr lang="en-US" altLang="ko-KR" sz="22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, </a:t>
            </a:r>
            <a:r>
              <a:rPr lang="ko-KR" altLang="en-US" sz="22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아래와 같은 제안서를 작성하여 발표해 보자</a:t>
            </a:r>
            <a:r>
              <a:rPr lang="en-US" altLang="ko-KR" sz="22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95536" y="2852936"/>
            <a:ext cx="2520280" cy="432048"/>
          </a:xfrm>
          <a:prstGeom prst="roundRect">
            <a:avLst>
              <a:gd name="adj" fmla="val 35461"/>
            </a:avLst>
          </a:prstGeom>
          <a:solidFill>
            <a:schemeClr val="accent4">
              <a:lumMod val="40000"/>
              <a:lumOff val="60000"/>
            </a:schemeClr>
          </a:solidFill>
          <a:ln w="28575">
            <a:noFill/>
          </a:ln>
          <a:effectLst/>
        </p:spPr>
        <p:txBody>
          <a:bodyPr wrap="square" lIns="108000" tIns="0" rIns="108000" bIns="72000" rtlCol="0" anchor="ctr">
            <a:no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b="1" spc="-100" dirty="0" smtClean="0">
                <a:latin typeface="나눔고딕" pitchFamily="50" charset="-127"/>
                <a:ea typeface="나눔고딕" pitchFamily="50" charset="-127"/>
              </a:rPr>
              <a:t>추천하고 싶은 전통문화</a:t>
            </a:r>
            <a:endParaRPr lang="en-US" altLang="ko-KR" b="1" spc="-100" dirty="0" smtClean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95536" y="3561541"/>
            <a:ext cx="2520280" cy="432048"/>
          </a:xfrm>
          <a:prstGeom prst="roundRect">
            <a:avLst>
              <a:gd name="adj" fmla="val 35461"/>
            </a:avLst>
          </a:prstGeom>
          <a:solidFill>
            <a:schemeClr val="accent4">
              <a:lumMod val="40000"/>
              <a:lumOff val="60000"/>
            </a:schemeClr>
          </a:solidFill>
          <a:ln w="28575">
            <a:noFill/>
          </a:ln>
          <a:effectLst/>
        </p:spPr>
        <p:txBody>
          <a:bodyPr wrap="square" lIns="108000" tIns="0" rIns="108000" bIns="72000" rtlCol="0" anchor="ctr">
            <a:no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b="1" spc="-100" smtClean="0">
                <a:latin typeface="나눔고딕" pitchFamily="50" charset="-127"/>
                <a:ea typeface="나눔고딕" pitchFamily="50" charset="-127"/>
              </a:rPr>
              <a:t>선정 이유</a:t>
            </a:r>
            <a:endParaRPr lang="en-US" altLang="ko-KR" b="1" spc="-100" dirty="0" smtClean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95536" y="4293096"/>
            <a:ext cx="2520280" cy="432048"/>
          </a:xfrm>
          <a:prstGeom prst="roundRect">
            <a:avLst>
              <a:gd name="adj" fmla="val 35461"/>
            </a:avLst>
          </a:prstGeom>
          <a:solidFill>
            <a:schemeClr val="accent4">
              <a:lumMod val="40000"/>
              <a:lumOff val="60000"/>
            </a:schemeClr>
          </a:solidFill>
          <a:ln w="28575">
            <a:noFill/>
          </a:ln>
          <a:effectLst/>
        </p:spPr>
        <p:txBody>
          <a:bodyPr wrap="square" lIns="108000" tIns="0" rIns="108000" bIns="72000" rtlCol="0" anchor="ctr">
            <a:no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b="1" spc="-100" dirty="0" smtClean="0">
                <a:latin typeface="나눔고딕" pitchFamily="50" charset="-127"/>
                <a:ea typeface="나눔고딕" pitchFamily="50" charset="-127"/>
              </a:rPr>
              <a:t>개선 방안</a:t>
            </a:r>
            <a:endParaRPr lang="en-US" altLang="ko-KR" b="1" spc="-100" dirty="0" smtClean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95536" y="5733256"/>
            <a:ext cx="2520280" cy="432048"/>
          </a:xfrm>
          <a:prstGeom prst="roundRect">
            <a:avLst>
              <a:gd name="adj" fmla="val 35461"/>
            </a:avLst>
          </a:prstGeom>
          <a:solidFill>
            <a:schemeClr val="accent4">
              <a:lumMod val="40000"/>
              <a:lumOff val="60000"/>
            </a:schemeClr>
          </a:solidFill>
          <a:ln w="28575">
            <a:noFill/>
          </a:ln>
          <a:effectLst/>
        </p:spPr>
        <p:txBody>
          <a:bodyPr wrap="square" lIns="108000" tIns="0" rIns="108000" bIns="72000" rtlCol="0" anchor="ctr">
            <a:no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b="1" spc="-100" dirty="0" smtClean="0">
                <a:latin typeface="나눔고딕" pitchFamily="50" charset="-127"/>
                <a:ea typeface="나눔고딕" pitchFamily="50" charset="-127"/>
              </a:rPr>
              <a:t>기대되는 효과</a:t>
            </a:r>
            <a:endParaRPr lang="en-US" altLang="ko-KR" b="1" spc="-100" dirty="0" smtClean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987824" y="2884294"/>
            <a:ext cx="5256584" cy="369332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ko-KR" altLang="en-US" spc="-100" dirty="0" smtClean="0">
                <a:solidFill>
                  <a:srgbClr val="FF0000"/>
                </a:solidFill>
                <a:latin typeface="+mn-ea"/>
              </a:rPr>
              <a:t>전통 유기 그릇</a:t>
            </a:r>
            <a:endParaRPr lang="en-US" altLang="ko-KR" spc="-100" dirty="0" smtClean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987824" y="3454400"/>
            <a:ext cx="5688632" cy="646331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ko-KR" altLang="en-US" spc="-100" dirty="0" smtClean="0">
                <a:solidFill>
                  <a:srgbClr val="FF0000"/>
                </a:solidFill>
                <a:latin typeface="+mn-ea"/>
              </a:rPr>
              <a:t>뛰어난 보온</a:t>
            </a:r>
            <a:r>
              <a:rPr lang="en-US" altLang="ko-KR" spc="-100" dirty="0" smtClean="0">
                <a:solidFill>
                  <a:srgbClr val="FF0000"/>
                </a:solidFill>
                <a:latin typeface="+mn-ea"/>
              </a:rPr>
              <a:t>·</a:t>
            </a:r>
            <a:r>
              <a:rPr lang="ko-KR" altLang="en-US" spc="-100" dirty="0" err="1" smtClean="0">
                <a:solidFill>
                  <a:srgbClr val="FF0000"/>
                </a:solidFill>
                <a:latin typeface="+mn-ea"/>
              </a:rPr>
              <a:t>보냉</a:t>
            </a:r>
            <a:r>
              <a:rPr lang="en-US" altLang="ko-KR" spc="-100" dirty="0" smtClean="0">
                <a:solidFill>
                  <a:srgbClr val="FF0000"/>
                </a:solidFill>
                <a:latin typeface="+mn-ea"/>
              </a:rPr>
              <a:t>, </a:t>
            </a:r>
            <a:r>
              <a:rPr lang="ko-KR" altLang="en-US" spc="-100" dirty="0" smtClean="0">
                <a:solidFill>
                  <a:srgbClr val="FF0000"/>
                </a:solidFill>
                <a:latin typeface="+mn-ea"/>
              </a:rPr>
              <a:t>항균 효과가 있어 현대 사회에서도 그 활용 가치가 높다</a:t>
            </a:r>
            <a:r>
              <a:rPr lang="en-US" altLang="ko-KR" spc="-100" dirty="0" smtClean="0">
                <a:solidFill>
                  <a:srgbClr val="FF0000"/>
                </a:solidFill>
                <a:latin typeface="+mn-ea"/>
              </a:rPr>
              <a:t>.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87824" y="4293096"/>
            <a:ext cx="5688632" cy="1200329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180000" indent="-180000">
              <a:buFont typeface="Arial" pitchFamily="34" charset="0"/>
              <a:buChar char="•"/>
            </a:pPr>
            <a:r>
              <a:rPr lang="ko-KR" altLang="en-US" spc="-90" dirty="0" err="1" smtClean="0">
                <a:solidFill>
                  <a:srgbClr val="FF0000"/>
                </a:solidFill>
                <a:latin typeface="+mn-ea"/>
              </a:rPr>
              <a:t>신합금</a:t>
            </a:r>
            <a:r>
              <a:rPr lang="ko-KR" altLang="en-US" spc="-90" dirty="0" smtClean="0">
                <a:solidFill>
                  <a:srgbClr val="FF0000"/>
                </a:solidFill>
                <a:latin typeface="+mn-ea"/>
              </a:rPr>
              <a:t> 기술을 적용해 사용 중에 쉽게 변색되고 녹이 스는 문제를 해결한다</a:t>
            </a:r>
            <a:r>
              <a:rPr lang="en-US" altLang="ko-KR" spc="-90" dirty="0" smtClean="0">
                <a:solidFill>
                  <a:srgbClr val="FF0000"/>
                </a:solidFill>
                <a:latin typeface="+mn-ea"/>
              </a:rPr>
              <a:t>.</a:t>
            </a:r>
          </a:p>
          <a:p>
            <a:pPr marL="180000" indent="-180000">
              <a:buFont typeface="Arial" pitchFamily="34" charset="0"/>
              <a:buChar char="•"/>
            </a:pPr>
            <a:r>
              <a:rPr lang="ko-KR" altLang="en-US" spc="-90" dirty="0" smtClean="0">
                <a:solidFill>
                  <a:srgbClr val="FF0000"/>
                </a:solidFill>
                <a:latin typeface="+mn-ea"/>
              </a:rPr>
              <a:t>보다 가벼운 재질을 활용하고</a:t>
            </a:r>
            <a:r>
              <a:rPr lang="en-US" altLang="ko-KR" spc="-90" dirty="0" smtClean="0">
                <a:solidFill>
                  <a:srgbClr val="FF0000"/>
                </a:solidFill>
                <a:latin typeface="+mn-ea"/>
              </a:rPr>
              <a:t>, </a:t>
            </a:r>
            <a:r>
              <a:rPr lang="ko-KR" altLang="en-US" spc="-90" dirty="0" smtClean="0">
                <a:solidFill>
                  <a:srgbClr val="FF0000"/>
                </a:solidFill>
                <a:latin typeface="+mn-ea"/>
              </a:rPr>
              <a:t>표면에 다양한 무늬를 새겨 넣음으로써 상품성을 강화한다</a:t>
            </a:r>
            <a:r>
              <a:rPr lang="en-US" altLang="ko-KR" spc="-90" dirty="0" smtClean="0">
                <a:solidFill>
                  <a:srgbClr val="FF0000"/>
                </a:solidFill>
                <a:latin typeface="+mn-ea"/>
              </a:rPr>
              <a:t>.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987824" y="5764614"/>
            <a:ext cx="5688632" cy="369332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ko-KR" altLang="en-US" spc="-100" dirty="0" smtClean="0">
                <a:solidFill>
                  <a:srgbClr val="FF0000"/>
                </a:solidFill>
                <a:latin typeface="+mn-ea"/>
              </a:rPr>
              <a:t>유기 그릇의 대중화와 시장 확대에 기여할 수 있다</a:t>
            </a:r>
            <a:r>
              <a:rPr lang="en-US" altLang="ko-KR" spc="-100" dirty="0" smtClean="0">
                <a:solidFill>
                  <a:srgbClr val="FF0000"/>
                </a:solidFill>
                <a:latin typeface="+mn-ea"/>
              </a:rPr>
              <a:t>.</a:t>
            </a:r>
          </a:p>
        </p:txBody>
      </p:sp>
      <p:cxnSp>
        <p:nvCxnSpPr>
          <p:cNvPr id="36" name="직선 연결선 35"/>
          <p:cNvCxnSpPr/>
          <p:nvPr/>
        </p:nvCxnSpPr>
        <p:spPr>
          <a:xfrm>
            <a:off x="2699792" y="3356992"/>
            <a:ext cx="590465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직선 연결선 36"/>
          <p:cNvCxnSpPr/>
          <p:nvPr/>
        </p:nvCxnSpPr>
        <p:spPr>
          <a:xfrm>
            <a:off x="2699792" y="4149080"/>
            <a:ext cx="590465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직선 연결선 37"/>
          <p:cNvCxnSpPr/>
          <p:nvPr/>
        </p:nvCxnSpPr>
        <p:spPr>
          <a:xfrm>
            <a:off x="2699792" y="5589240"/>
            <a:ext cx="590465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3214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3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1"/>
          <p:cNvGrpSpPr/>
          <p:nvPr/>
        </p:nvGrpSpPr>
        <p:grpSpPr>
          <a:xfrm>
            <a:off x="0" y="0"/>
            <a:ext cx="9144000" cy="1106224"/>
            <a:chOff x="0" y="0"/>
            <a:chExt cx="9144000" cy="1106224"/>
          </a:xfrm>
        </p:grpSpPr>
        <p:pic>
          <p:nvPicPr>
            <p:cNvPr id="18" name="그림 17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5900"/>
                      </a14:imgEffect>
                      <a14:imgEffect>
                        <a14:saturation sat="17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1106224"/>
            </a:xfrm>
            <a:prstGeom prst="rect">
              <a:avLst/>
            </a:prstGeom>
          </p:spPr>
        </p:pic>
        <p:sp>
          <p:nvSpPr>
            <p:cNvPr id="19" name="제목 1"/>
            <p:cNvSpPr txBox="1">
              <a:spLocks/>
            </p:cNvSpPr>
            <p:nvPr/>
          </p:nvSpPr>
          <p:spPr>
            <a:xfrm>
              <a:off x="251520" y="33896"/>
              <a:ext cx="7056784" cy="684076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ko-KR" altLang="en-US" sz="28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생각 펼치기</a:t>
              </a:r>
              <a:endParaRPr lang="ko-KR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7164288" y="302200"/>
            <a:ext cx="1714544" cy="377796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210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259632" y="5157192"/>
            <a:ext cx="3960440" cy="5055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36000" tIns="72000" rIns="36000" bIns="7200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ko-KR" altLang="en-US" spc="-10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▲ 상투를 틀고 다니던 과거의 머리 모양</a:t>
            </a:r>
            <a:endParaRPr lang="ko-KR" altLang="en-US" spc="-1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259632" y="5157192"/>
            <a:ext cx="3744416" cy="5055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36000" tIns="72000" rIns="36000" bIns="7200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ko-KR" altLang="en-US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▲ 현대의 일반적인 머리 모양</a:t>
            </a:r>
            <a:endParaRPr lang="ko-KR" altLang="en-US" spc="-1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04925" y="1728788"/>
            <a:ext cx="6534150" cy="340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66825" y="1709738"/>
            <a:ext cx="6610350" cy="343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모서리가 둥근 직사각형 10"/>
          <p:cNvSpPr/>
          <p:nvPr/>
        </p:nvSpPr>
        <p:spPr>
          <a:xfrm>
            <a:off x="755576" y="1340768"/>
            <a:ext cx="720080" cy="288032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ko-KR" altLang="en-US" sz="1400" b="1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자료 </a:t>
            </a:r>
            <a:r>
              <a:rPr lang="en-US" altLang="ko-KR" sz="1400" b="1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2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784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양쪽 모서리가 둥근 사각형 32"/>
          <p:cNvSpPr/>
          <p:nvPr/>
        </p:nvSpPr>
        <p:spPr>
          <a:xfrm>
            <a:off x="1079612" y="2276872"/>
            <a:ext cx="7056784" cy="1512168"/>
          </a:xfrm>
          <a:prstGeom prst="round2SameRect">
            <a:avLst>
              <a:gd name="adj1" fmla="val 11628"/>
              <a:gd name="adj2" fmla="val 0"/>
            </a:avLst>
          </a:prstGeom>
          <a:solidFill>
            <a:srgbClr val="D2D2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ko-KR" altLang="en-US" b="1" dirty="0" smtClean="0">
                <a:solidFill>
                  <a:schemeClr val="tx1"/>
                </a:solidFill>
              </a:rPr>
              <a:t>특징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sp>
        <p:nvSpPr>
          <p:cNvPr id="24" name="모서리가 둥근 직사각형 23"/>
          <p:cNvSpPr/>
          <p:nvPr/>
        </p:nvSpPr>
        <p:spPr>
          <a:xfrm>
            <a:off x="611560" y="3642536"/>
            <a:ext cx="7992888" cy="792088"/>
          </a:xfrm>
          <a:prstGeom prst="roundRect">
            <a:avLst>
              <a:gd name="adj" fmla="val 10254"/>
            </a:avLst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모서리가 둥근 직사각형 22"/>
          <p:cNvSpPr/>
          <p:nvPr/>
        </p:nvSpPr>
        <p:spPr>
          <a:xfrm>
            <a:off x="611560" y="2708920"/>
            <a:ext cx="7992888" cy="792088"/>
          </a:xfrm>
          <a:prstGeom prst="roundRect">
            <a:avLst>
              <a:gd name="adj" fmla="val 10254"/>
            </a:avLst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179512" y="1340768"/>
            <a:ext cx="8796855" cy="830997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360000" indent="-360000">
              <a:buFont typeface="+mj-lt"/>
              <a:buAutoNum type="arabicPeriod"/>
            </a:pPr>
            <a:r>
              <a:rPr lang="ko-KR" altLang="en-US" sz="2400" b="1" spc="-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두 자료에 나타난 문화 변동의 결과는 어떤 차이가 있는지 그 특징을 써 보자</a:t>
            </a:r>
            <a:r>
              <a:rPr lang="en-US" altLang="ko-KR" sz="2400" b="1" spc="-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.</a:t>
            </a:r>
            <a:endParaRPr lang="ko-KR" altLang="en-US" sz="2400" b="1" spc="-50" dirty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4" name="그룹 11"/>
          <p:cNvGrpSpPr/>
          <p:nvPr/>
        </p:nvGrpSpPr>
        <p:grpSpPr>
          <a:xfrm>
            <a:off x="0" y="0"/>
            <a:ext cx="9144000" cy="1106224"/>
            <a:chOff x="0" y="0"/>
            <a:chExt cx="9144000" cy="1106224"/>
          </a:xfrm>
        </p:grpSpPr>
        <p:pic>
          <p:nvPicPr>
            <p:cNvPr id="18" name="그림 17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5900"/>
                      </a14:imgEffect>
                      <a14:imgEffect>
                        <a14:saturation sat="17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1106224"/>
            </a:xfrm>
            <a:prstGeom prst="rect">
              <a:avLst/>
            </a:prstGeom>
          </p:spPr>
        </p:pic>
        <p:sp>
          <p:nvSpPr>
            <p:cNvPr id="19" name="제목 1"/>
            <p:cNvSpPr txBox="1">
              <a:spLocks/>
            </p:cNvSpPr>
            <p:nvPr/>
          </p:nvSpPr>
          <p:spPr>
            <a:xfrm>
              <a:off x="251520" y="33896"/>
              <a:ext cx="7056784" cy="684076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ko-KR" altLang="en-US" sz="28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생각 펼치기</a:t>
              </a:r>
              <a:endParaRPr lang="ko-KR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7164288" y="302200"/>
            <a:ext cx="1714544" cy="415498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210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55576" y="2706432"/>
            <a:ext cx="7992888" cy="794576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252000" indent="-252000">
              <a:lnSpc>
                <a:spcPct val="120000"/>
              </a:lnSpc>
              <a:buFont typeface="Arial" pitchFamily="34" charset="0"/>
              <a:buChar char="•"/>
            </a:pPr>
            <a:r>
              <a:rPr lang="ko-KR" altLang="en-US" sz="2000" spc="-100" dirty="0" smtClean="0">
                <a:solidFill>
                  <a:srgbClr val="FF0000"/>
                </a:solidFill>
                <a:latin typeface="+mn-ea"/>
              </a:rPr>
              <a:t>자료 </a:t>
            </a:r>
            <a:r>
              <a:rPr lang="en-US" altLang="ko-KR" sz="2000" spc="-100" dirty="0" smtClean="0">
                <a:solidFill>
                  <a:srgbClr val="FF0000"/>
                </a:solidFill>
                <a:latin typeface="+mn-ea"/>
              </a:rPr>
              <a:t>1</a:t>
            </a:r>
            <a:r>
              <a:rPr lang="ko-KR" altLang="en-US" sz="2000" spc="-100" dirty="0" smtClean="0">
                <a:solidFill>
                  <a:srgbClr val="FF0000"/>
                </a:solidFill>
                <a:latin typeface="+mn-ea"/>
              </a:rPr>
              <a:t>에서 결혼식의 변동 결과 현대사회의 결혼식에는 서양식 혼인 문화가 가미되었으나 여전히 전통문화의 요소가 남아 있다</a:t>
            </a:r>
            <a:r>
              <a:rPr lang="en-US" altLang="ko-KR" sz="2000" spc="-100" dirty="0" smtClean="0">
                <a:solidFill>
                  <a:srgbClr val="FF0000"/>
                </a:solidFill>
                <a:latin typeface="+mn-ea"/>
              </a:rPr>
              <a:t>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55576" y="3642536"/>
            <a:ext cx="7992888" cy="794576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252000" indent="-252000">
              <a:lnSpc>
                <a:spcPct val="120000"/>
              </a:lnSpc>
              <a:buFont typeface="Arial" pitchFamily="34" charset="0"/>
              <a:buChar char="•"/>
            </a:pPr>
            <a:r>
              <a:rPr lang="ko-KR" altLang="en-US" sz="2000" spc="-100" dirty="0" smtClean="0">
                <a:solidFill>
                  <a:srgbClr val="FF0000"/>
                </a:solidFill>
                <a:latin typeface="+mn-ea"/>
              </a:rPr>
              <a:t>자료 </a:t>
            </a:r>
            <a:r>
              <a:rPr lang="en-US" altLang="ko-KR" sz="2000" spc="-100" dirty="0" smtClean="0">
                <a:solidFill>
                  <a:srgbClr val="FF0000"/>
                </a:solidFill>
                <a:latin typeface="+mn-ea"/>
              </a:rPr>
              <a:t>2</a:t>
            </a:r>
            <a:r>
              <a:rPr lang="ko-KR" altLang="en-US" sz="2000" spc="-100" dirty="0" smtClean="0">
                <a:solidFill>
                  <a:srgbClr val="FF0000"/>
                </a:solidFill>
                <a:latin typeface="+mn-ea"/>
              </a:rPr>
              <a:t>에서 문화 변동의 결과 우리의 머리 모양은 서양식으로 바뀌었으며 전통문화의 요소가 사라졌다</a:t>
            </a:r>
            <a:r>
              <a:rPr lang="en-US" altLang="ko-KR" sz="2000" spc="-100" dirty="0" smtClean="0">
                <a:solidFill>
                  <a:srgbClr val="FF0000"/>
                </a:solidFill>
                <a:latin typeface="+mn-ea"/>
              </a:rPr>
              <a:t>.</a:t>
            </a:r>
          </a:p>
        </p:txBody>
      </p:sp>
      <p:sp>
        <p:nvSpPr>
          <p:cNvPr id="28" name="모서리가 둥근 직사각형 27"/>
          <p:cNvSpPr/>
          <p:nvPr/>
        </p:nvSpPr>
        <p:spPr>
          <a:xfrm>
            <a:off x="323528" y="2636912"/>
            <a:ext cx="576064" cy="216024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ko-KR" altLang="en-US" sz="1200" b="1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자료 </a:t>
            </a:r>
            <a:r>
              <a:rPr lang="en-US" altLang="ko-KR" sz="1200" b="1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1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32" name="모서리가 둥근 직사각형 31"/>
          <p:cNvSpPr/>
          <p:nvPr/>
        </p:nvSpPr>
        <p:spPr>
          <a:xfrm>
            <a:off x="323528" y="3570528"/>
            <a:ext cx="576064" cy="216024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ko-KR" altLang="en-US" sz="1200" b="1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자료</a:t>
            </a:r>
            <a:r>
              <a:rPr lang="en-US" altLang="ko-KR" sz="1200" b="1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 2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79513" y="4653136"/>
            <a:ext cx="8712967" cy="830997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360000" indent="-360000" algn="just">
              <a:spcBef>
                <a:spcPts val="600"/>
              </a:spcBef>
              <a:buFont typeface="+mj-lt"/>
              <a:buAutoNum type="arabicPeriod" startAt="2"/>
            </a:pPr>
            <a:r>
              <a:rPr lang="ko-KR" altLang="en-US" sz="24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자료</a:t>
            </a:r>
            <a:r>
              <a:rPr lang="en-US" altLang="ko-KR" sz="24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1</a:t>
            </a:r>
            <a:r>
              <a:rPr lang="ko-KR" altLang="en-US" sz="24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에 나타난 문화 변동의 양상이 전통문화의 계승이라고 볼 수 있는지 자신의 생각을 적어 보자</a:t>
            </a:r>
            <a:r>
              <a:rPr lang="en-US" altLang="ko-KR" sz="24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.</a:t>
            </a:r>
            <a:endParaRPr lang="ko-KR" altLang="en-US" sz="2400" b="1" spc="-100" dirty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11560" y="5517232"/>
            <a:ext cx="8136904" cy="830997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2000" spc="-100" dirty="0" smtClean="0">
                <a:solidFill>
                  <a:srgbClr val="FF0000"/>
                </a:solidFill>
                <a:latin typeface="+mn-ea"/>
              </a:rPr>
              <a:t>현대의 결혼식은 전통 혼례의 모습과 서양의 결혼 방식이 결합되어 나타난 새로운 결혼 방식이다</a:t>
            </a:r>
            <a:r>
              <a:rPr lang="en-US" altLang="ko-KR" sz="2000" spc="-100" dirty="0" smtClean="0">
                <a:solidFill>
                  <a:srgbClr val="FF0000"/>
                </a:solidFill>
                <a:latin typeface="+mn-ea"/>
              </a:rPr>
              <a:t>. </a:t>
            </a:r>
            <a:r>
              <a:rPr lang="ko-KR" altLang="en-US" sz="2000" spc="-100" dirty="0" smtClean="0">
                <a:solidFill>
                  <a:srgbClr val="FF0000"/>
                </a:solidFill>
                <a:latin typeface="+mn-ea"/>
              </a:rPr>
              <a:t>전통문화가 계승되었다고 할 수 있다</a:t>
            </a:r>
            <a:r>
              <a:rPr lang="en-US" altLang="ko-KR" sz="2000" spc="-100" dirty="0" smtClean="0">
                <a:solidFill>
                  <a:srgbClr val="FF0000"/>
                </a:solidFill>
                <a:latin typeface="+mn-ea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40784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3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그룹 32"/>
          <p:cNvGrpSpPr/>
          <p:nvPr/>
        </p:nvGrpSpPr>
        <p:grpSpPr>
          <a:xfrm>
            <a:off x="0" y="0"/>
            <a:ext cx="9144000" cy="1106224"/>
            <a:chOff x="0" y="0"/>
            <a:chExt cx="9144000" cy="1106224"/>
          </a:xfrm>
        </p:grpSpPr>
        <p:pic>
          <p:nvPicPr>
            <p:cNvPr id="34" name="그림 33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5900"/>
                      </a14:imgEffect>
                      <a14:imgEffect>
                        <a14:saturation sat="17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1106224"/>
            </a:xfrm>
            <a:prstGeom prst="rect">
              <a:avLst/>
            </a:prstGeom>
          </p:spPr>
        </p:pic>
        <p:sp>
          <p:nvSpPr>
            <p:cNvPr id="35" name="제목 1"/>
            <p:cNvSpPr txBox="1">
              <a:spLocks/>
            </p:cNvSpPr>
            <p:nvPr/>
          </p:nvSpPr>
          <p:spPr>
            <a:xfrm>
              <a:off x="251520" y="34020"/>
              <a:ext cx="7056784" cy="684076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ko-KR" altLang="en-US" sz="28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꼭꼭</a:t>
              </a:r>
              <a:r>
                <a:rPr lang="en-US" altLang="ko-KR" sz="28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! </a:t>
              </a:r>
              <a:r>
                <a:rPr lang="ko-KR" altLang="en-US" sz="28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자기 점검</a:t>
              </a:r>
              <a:endParaRPr lang="ko-KR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457279" y="1713508"/>
            <a:ext cx="8496944" cy="461665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r>
              <a:rPr lang="ko-KR" alt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학습 전개 과정을 읽고 체크</a:t>
            </a:r>
            <a:r>
              <a:rPr lang="en-US" altLang="ko-KR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(</a:t>
            </a:r>
            <a:r>
              <a:rPr lang="en-US" altLang="ko-KR" sz="2400" b="1" dirty="0" smtClean="0">
                <a:solidFill>
                  <a:srgbClr val="FF0000"/>
                </a:solidFill>
                <a:latin typeface="나눔고딕 ExtraBold" pitchFamily="50" charset="-127"/>
                <a:ea typeface="나눔고딕 ExtraBold" pitchFamily="50" charset="-127"/>
              </a:rPr>
              <a:t>V</a:t>
            </a:r>
            <a:r>
              <a:rPr lang="en-US" altLang="ko-KR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)</a:t>
            </a:r>
            <a:r>
              <a:rPr lang="ko-KR" alt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하면서 단원의 구조를 파악해 보자</a:t>
            </a:r>
            <a:r>
              <a:rPr lang="en-US" altLang="ko-KR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.</a:t>
            </a:r>
            <a:endParaRPr lang="ko-KR" alt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31" name="육각형 30"/>
          <p:cNvSpPr/>
          <p:nvPr/>
        </p:nvSpPr>
        <p:spPr>
          <a:xfrm>
            <a:off x="251520" y="1857524"/>
            <a:ext cx="198000" cy="180000"/>
          </a:xfrm>
          <a:prstGeom prst="hexagon">
            <a:avLst/>
          </a:prstGeom>
          <a:solidFill>
            <a:schemeClr val="bg1"/>
          </a:solidFill>
          <a:ln w="53975">
            <a:solidFill>
              <a:srgbClr val="A0D7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48" name="그룹 47"/>
          <p:cNvGrpSpPr/>
          <p:nvPr/>
        </p:nvGrpSpPr>
        <p:grpSpPr>
          <a:xfrm>
            <a:off x="251520" y="4248144"/>
            <a:ext cx="7980864" cy="461665"/>
            <a:chOff x="341552" y="4235444"/>
            <a:chExt cx="7980864" cy="461665"/>
          </a:xfrm>
        </p:grpSpPr>
        <p:sp>
          <p:nvSpPr>
            <p:cNvPr id="28" name="TextBox 27"/>
            <p:cNvSpPr txBox="1"/>
            <p:nvPr/>
          </p:nvSpPr>
          <p:spPr>
            <a:xfrm>
              <a:off x="553936" y="4235444"/>
              <a:ext cx="7768480" cy="461665"/>
            </a:xfrm>
            <a:prstGeom prst="rect">
              <a:avLst/>
            </a:prstGeom>
            <a:noFill/>
            <a:effectLst>
              <a:innerShdw blurRad="114300">
                <a:prstClr val="black"/>
              </a:innerShdw>
            </a:effectLst>
          </p:spPr>
          <p:txBody>
            <a:bodyPr wrap="square" rtlCol="0">
              <a:spAutoFit/>
            </a:bodyPr>
            <a:lstStyle/>
            <a:p>
              <a:r>
                <a:rPr lang="ko-KR" altLang="en-US" sz="2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학습 전개 과정을</a:t>
              </a:r>
              <a:r>
                <a:rPr lang="en-US" altLang="ko-KR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 </a:t>
              </a:r>
              <a:r>
                <a:rPr lang="ko-KR" altLang="en-US" sz="2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바탕으로 나의 목표를 세워 보자</a:t>
              </a:r>
              <a:r>
                <a:rPr lang="en-US" altLang="ko-KR" sz="2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.</a:t>
              </a:r>
              <a:endParaRPr lang="ko-KR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  <p:sp>
          <p:nvSpPr>
            <p:cNvPr id="32" name="육각형 31"/>
            <p:cNvSpPr/>
            <p:nvPr/>
          </p:nvSpPr>
          <p:spPr>
            <a:xfrm>
              <a:off x="341552" y="4376276"/>
              <a:ext cx="198000" cy="180000"/>
            </a:xfrm>
            <a:prstGeom prst="hexagon">
              <a:avLst/>
            </a:prstGeom>
            <a:solidFill>
              <a:schemeClr val="bg1"/>
            </a:solidFill>
            <a:ln w="53975">
              <a:solidFill>
                <a:srgbClr val="A0D7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7164288" y="302200"/>
            <a:ext cx="1714544" cy="415498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210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0" name="오각형 19"/>
          <p:cNvSpPr/>
          <p:nvPr/>
        </p:nvSpPr>
        <p:spPr>
          <a:xfrm>
            <a:off x="264220" y="2844070"/>
            <a:ext cx="2390680" cy="885662"/>
          </a:xfrm>
          <a:prstGeom prst="homePlate">
            <a:avLst/>
          </a:prstGeom>
          <a:solidFill>
            <a:srgbClr val="E8F5F8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500" spc="-140" dirty="0" smtClean="0">
                <a:solidFill>
                  <a:schemeClr val="tx1"/>
                </a:solidFill>
              </a:rPr>
              <a:t>문화 변동의 다양한 양상을 이해한다</a:t>
            </a:r>
            <a:r>
              <a:rPr lang="en-US" altLang="ko-KR" sz="1500" spc="-140" dirty="0" smtClean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21" name="갈매기형 수장 20"/>
          <p:cNvSpPr/>
          <p:nvPr/>
        </p:nvSpPr>
        <p:spPr>
          <a:xfrm>
            <a:off x="2280444" y="2844070"/>
            <a:ext cx="2664296" cy="885662"/>
          </a:xfrm>
          <a:prstGeom prst="chevron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500" spc="-150" dirty="0" smtClean="0">
                <a:solidFill>
                  <a:schemeClr val="tx1"/>
                </a:solidFill>
              </a:rPr>
              <a:t>전통문화 계승의 필요성을 이해한다</a:t>
            </a:r>
            <a:r>
              <a:rPr lang="en-US" altLang="ko-KR" sz="1500" spc="-150" dirty="0" smtClean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22" name="갈매기형 수장 21"/>
          <p:cNvSpPr/>
          <p:nvPr/>
        </p:nvSpPr>
        <p:spPr>
          <a:xfrm>
            <a:off x="4560059" y="2844070"/>
            <a:ext cx="2626868" cy="885661"/>
          </a:xfrm>
          <a:prstGeom prst="chevron">
            <a:avLst/>
          </a:prstGeom>
          <a:solidFill>
            <a:srgbClr val="C5E3ED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500" spc="-140" dirty="0" smtClean="0">
                <a:solidFill>
                  <a:schemeClr val="tx1"/>
                </a:solidFill>
              </a:rPr>
              <a:t>전통문화를 계승하기 위한 창의적인 방안을 제시한다</a:t>
            </a:r>
            <a:r>
              <a:rPr lang="en-US" altLang="ko-KR" sz="1500" spc="-140" dirty="0" smtClean="0">
                <a:solidFill>
                  <a:schemeClr val="tx1"/>
                </a:solidFill>
              </a:rPr>
              <a:t>.</a:t>
            </a:r>
          </a:p>
        </p:txBody>
      </p:sp>
      <p:grpSp>
        <p:nvGrpSpPr>
          <p:cNvPr id="23" name="그룹 29"/>
          <p:cNvGrpSpPr/>
          <p:nvPr/>
        </p:nvGrpSpPr>
        <p:grpSpPr>
          <a:xfrm>
            <a:off x="6814513" y="2844070"/>
            <a:ext cx="2016224" cy="885662"/>
            <a:chOff x="6660232" y="2831370"/>
            <a:chExt cx="2016224" cy="885662"/>
          </a:xfrm>
        </p:grpSpPr>
        <p:sp>
          <p:nvSpPr>
            <p:cNvPr id="24" name="갈매기형 수장 23"/>
            <p:cNvSpPr/>
            <p:nvPr/>
          </p:nvSpPr>
          <p:spPr>
            <a:xfrm>
              <a:off x="6660232" y="2831371"/>
              <a:ext cx="1080120" cy="885661"/>
            </a:xfrm>
            <a:prstGeom prst="chevron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25" name="직사각형 24"/>
            <p:cNvSpPr/>
            <p:nvPr/>
          </p:nvSpPr>
          <p:spPr>
            <a:xfrm>
              <a:off x="7236296" y="2831370"/>
              <a:ext cx="1440160" cy="885598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r>
                <a:rPr lang="en-US" altLang="ko-KR" sz="1500" spc="-150" dirty="0" smtClean="0">
                  <a:solidFill>
                    <a:prstClr val="black"/>
                  </a:solidFill>
                </a:rPr>
                <a:t>  216</a:t>
              </a:r>
              <a:r>
                <a:rPr lang="ko-KR" altLang="en-US" sz="1500" spc="-150" dirty="0" smtClean="0">
                  <a:solidFill>
                    <a:prstClr val="black"/>
                  </a:solidFill>
                </a:rPr>
                <a:t>쪽에서 </a:t>
              </a:r>
            </a:p>
            <a:p>
              <a:pPr lvl="0"/>
              <a:r>
                <a:rPr lang="ko-KR" altLang="en-US" sz="1500" spc="-150" dirty="0" smtClean="0">
                  <a:solidFill>
                    <a:prstClr val="black"/>
                  </a:solidFill>
                </a:rPr>
                <a:t>학습 결과를 </a:t>
              </a:r>
            </a:p>
            <a:p>
              <a:pPr lvl="0"/>
              <a:r>
                <a:rPr lang="ko-KR" altLang="en-US" sz="1500" spc="-150" dirty="0" smtClean="0">
                  <a:solidFill>
                    <a:prstClr val="black"/>
                  </a:solidFill>
                </a:rPr>
                <a:t>  평가한다</a:t>
              </a:r>
              <a:r>
                <a:rPr lang="en-US" altLang="ko-KR" sz="1500" spc="-150" dirty="0" smtClean="0">
                  <a:solidFill>
                    <a:prstClr val="black"/>
                  </a:solidFill>
                </a:rPr>
                <a:t>.</a:t>
              </a:r>
            </a:p>
          </p:txBody>
        </p:sp>
      </p:grpSp>
      <p:sp>
        <p:nvSpPr>
          <p:cNvPr id="26" name="직사각형 25"/>
          <p:cNvSpPr/>
          <p:nvPr/>
        </p:nvSpPr>
        <p:spPr>
          <a:xfrm>
            <a:off x="1850831" y="2577604"/>
            <a:ext cx="316835" cy="31683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  <a:alpha val="8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solidFill>
                <a:schemeClr val="tx1"/>
              </a:solidFill>
            </a:endParaRPr>
          </a:p>
        </p:txBody>
      </p:sp>
      <p:sp>
        <p:nvSpPr>
          <p:cNvPr id="27" name="직사각형 26"/>
          <p:cNvSpPr/>
          <p:nvPr/>
        </p:nvSpPr>
        <p:spPr>
          <a:xfrm>
            <a:off x="4083079" y="2577604"/>
            <a:ext cx="316835" cy="31683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  <a:alpha val="8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solidFill>
                <a:schemeClr val="tx1"/>
              </a:solidFill>
            </a:endParaRPr>
          </a:p>
        </p:txBody>
      </p:sp>
      <p:sp>
        <p:nvSpPr>
          <p:cNvPr id="29" name="직사각형 28"/>
          <p:cNvSpPr/>
          <p:nvPr/>
        </p:nvSpPr>
        <p:spPr>
          <a:xfrm>
            <a:off x="6387335" y="2577604"/>
            <a:ext cx="316835" cy="31683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  <a:alpha val="8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solidFill>
                <a:schemeClr val="tx1"/>
              </a:solidFill>
            </a:endParaRPr>
          </a:p>
        </p:txBody>
      </p:sp>
      <p:sp>
        <p:nvSpPr>
          <p:cNvPr id="30" name="직사각형 29"/>
          <p:cNvSpPr/>
          <p:nvPr/>
        </p:nvSpPr>
        <p:spPr>
          <a:xfrm>
            <a:off x="8475567" y="2577604"/>
            <a:ext cx="316835" cy="31683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  <a:alpha val="8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163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그룹 21"/>
          <p:cNvGrpSpPr/>
          <p:nvPr/>
        </p:nvGrpSpPr>
        <p:grpSpPr>
          <a:xfrm>
            <a:off x="0" y="0"/>
            <a:ext cx="9144000" cy="1106224"/>
            <a:chOff x="0" y="1124744"/>
            <a:chExt cx="9144000" cy="1106224"/>
          </a:xfrm>
        </p:grpSpPr>
        <p:grpSp>
          <p:nvGrpSpPr>
            <p:cNvPr id="17" name="그룹 11"/>
            <p:cNvGrpSpPr/>
            <p:nvPr/>
          </p:nvGrpSpPr>
          <p:grpSpPr>
            <a:xfrm>
              <a:off x="0" y="1124744"/>
              <a:ext cx="9144000" cy="1106224"/>
              <a:chOff x="0" y="0"/>
              <a:chExt cx="9144000" cy="1106224"/>
            </a:xfrm>
          </p:grpSpPr>
          <p:pic>
            <p:nvPicPr>
              <p:cNvPr id="19" name="그림 18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5900"/>
                        </a14:imgEffect>
                        <a14:imgEffect>
                          <a14:saturation sat="17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9144000" cy="1106224"/>
              </a:xfrm>
              <a:prstGeom prst="rect">
                <a:avLst/>
              </a:prstGeom>
            </p:spPr>
          </p:pic>
          <p:sp>
            <p:nvSpPr>
              <p:cNvPr id="20" name="제목 1"/>
              <p:cNvSpPr txBox="1">
                <a:spLocks/>
              </p:cNvSpPr>
              <p:nvPr/>
            </p:nvSpPr>
            <p:spPr>
              <a:xfrm>
                <a:off x="251520" y="33896"/>
                <a:ext cx="7056784" cy="68407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1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altLang="ko-KR" sz="2800" b="1" dirty="0" smtClean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01. </a:t>
                </a:r>
                <a:r>
                  <a:rPr lang="ko-KR" altLang="en-US" sz="2800" b="1" dirty="0" smtClean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문화 변동의 양상</a:t>
                </a:r>
                <a:endParaRPr lang="ko-KR" altLang="en-US" sz="2800" b="1" dirty="0">
                  <a:solidFill>
                    <a:srgbClr val="3B2936"/>
                  </a:solidFill>
                  <a:latin typeface="나눔고딕 ExtraBold" pitchFamily="50" charset="-127"/>
                  <a:ea typeface="나눔고딕 ExtraBold" pitchFamily="50" charset="-127"/>
                </a:endParaRPr>
              </a:p>
            </p:txBody>
          </p:sp>
        </p:grpSp>
        <p:sp>
          <p:nvSpPr>
            <p:cNvPr id="21" name="직사각형 20"/>
            <p:cNvSpPr/>
            <p:nvPr/>
          </p:nvSpPr>
          <p:spPr>
            <a:xfrm>
              <a:off x="6363110" y="1202878"/>
              <a:ext cx="253306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ko-KR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7-2. </a:t>
              </a:r>
              <a:r>
                <a:rPr lang="ko-KR" altLang="en-US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문화 변동과 전통 문화</a:t>
              </a:r>
              <a:endParaRPr lang="ko-KR" altLang="en-US" sz="1600" dirty="0"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7164288" y="302200"/>
            <a:ext cx="1714544" cy="415498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211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23528" y="1700808"/>
            <a:ext cx="1728192" cy="477054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ko-KR" altLang="en-US" sz="2500" b="1" dirty="0" smtClean="0">
                <a:solidFill>
                  <a:srgbClr val="6F6B85"/>
                </a:solidFill>
                <a:latin typeface="나눔고딕 ExtraBold" pitchFamily="50" charset="-127"/>
                <a:ea typeface="나눔고딕 ExtraBold" pitchFamily="50" charset="-127"/>
              </a:rPr>
              <a:t>학습 목표</a:t>
            </a:r>
            <a:endParaRPr lang="ko-KR" altLang="en-US" sz="2500" b="1" dirty="0">
              <a:solidFill>
                <a:srgbClr val="6F6B85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95536" y="2217564"/>
            <a:ext cx="8136904" cy="1640642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457200" indent="-457200">
              <a:lnSpc>
                <a:spcPts val="4200"/>
              </a:lnSpc>
              <a:buAutoNum type="arabicPeriod"/>
            </a:pPr>
            <a:r>
              <a:rPr lang="ko-KR" altLang="en-US" sz="2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문화 변동의 다양한 양상을 비교하여 설명할 수 있다</a:t>
            </a:r>
            <a:r>
              <a:rPr lang="en-US" altLang="ko-KR" sz="2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.</a:t>
            </a:r>
          </a:p>
          <a:p>
            <a:pPr marL="457200" indent="-457200">
              <a:lnSpc>
                <a:spcPts val="4200"/>
              </a:lnSpc>
              <a:buAutoNum type="arabicPeriod"/>
            </a:pPr>
            <a:r>
              <a:rPr lang="ko-KR" altLang="en-US" sz="2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문화 변동의 다양한 양상을 보여 주는 구체적인 사례를 찾아 분석할 수 있다</a:t>
            </a:r>
            <a:r>
              <a:rPr lang="en-US" altLang="ko-KR" sz="2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.</a:t>
            </a:r>
            <a:endParaRPr lang="ko-KR" altLang="en-US" sz="2400" b="1" spc="-15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67544" y="4726242"/>
            <a:ext cx="7848872" cy="574966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문화 변동</a:t>
            </a:r>
            <a:r>
              <a:rPr lang="en-US" altLang="ko-KR" sz="2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, </a:t>
            </a:r>
            <a:r>
              <a:rPr lang="ko-KR" altLang="en-US" sz="2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문화 동화</a:t>
            </a:r>
            <a:r>
              <a:rPr lang="en-US" altLang="ko-KR" sz="2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, </a:t>
            </a:r>
            <a:r>
              <a:rPr lang="ko-KR" altLang="en-US" sz="2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문화 융합</a:t>
            </a:r>
            <a:r>
              <a:rPr lang="en-US" altLang="ko-KR" sz="2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, </a:t>
            </a:r>
            <a:r>
              <a:rPr lang="ko-KR" altLang="en-US" sz="2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문화 병존</a:t>
            </a:r>
            <a:endParaRPr lang="en-US" altLang="ko-KR" sz="2400" b="1" spc="-150" dirty="0" smtClean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23528" y="4239381"/>
            <a:ext cx="1728192" cy="477054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ko-KR" altLang="en-US" sz="2500" b="1" dirty="0" smtClean="0">
                <a:solidFill>
                  <a:srgbClr val="6F6B85"/>
                </a:solidFill>
                <a:latin typeface="나눔고딕 ExtraBold" pitchFamily="50" charset="-127"/>
                <a:ea typeface="나눔고딕 ExtraBold" pitchFamily="50" charset="-127"/>
              </a:rPr>
              <a:t>핵심 개념</a:t>
            </a:r>
            <a:endParaRPr lang="ko-KR" altLang="en-US" sz="2500" b="1" dirty="0">
              <a:solidFill>
                <a:srgbClr val="6F6B85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7554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/>
          <p:cNvSpPr txBox="1"/>
          <p:nvPr/>
        </p:nvSpPr>
        <p:spPr>
          <a:xfrm>
            <a:off x="971600" y="4942909"/>
            <a:ext cx="7560840" cy="498598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24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공중전화는 왜 사라지고 있을까</a:t>
            </a:r>
            <a:r>
              <a:rPr lang="en-US" altLang="ko-KR" sz="24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?</a:t>
            </a:r>
            <a:endParaRPr lang="ko-KR" altLang="en-US" sz="2400" b="1" spc="-100" dirty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43608" y="5529426"/>
            <a:ext cx="7704856" cy="707886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ko-KR" altLang="en-US" sz="2000" spc="-100" dirty="0" smtClean="0">
                <a:solidFill>
                  <a:srgbClr val="FF0000"/>
                </a:solidFill>
                <a:latin typeface="+mn-ea"/>
              </a:rPr>
              <a:t>휴대전화의 보급으로 인해 공중전화 이용률이 떨어지면서 공중전화가 사라지고 있다</a:t>
            </a:r>
            <a:r>
              <a:rPr lang="en-US" altLang="ko-KR" sz="2000" spc="-100" dirty="0" smtClean="0">
                <a:solidFill>
                  <a:srgbClr val="FF0000"/>
                </a:solidFill>
                <a:latin typeface="+mn-ea"/>
              </a:rPr>
              <a:t>.</a:t>
            </a:r>
          </a:p>
        </p:txBody>
      </p:sp>
      <p:grpSp>
        <p:nvGrpSpPr>
          <p:cNvPr id="30" name="그룹 29"/>
          <p:cNvGrpSpPr/>
          <p:nvPr/>
        </p:nvGrpSpPr>
        <p:grpSpPr>
          <a:xfrm>
            <a:off x="0" y="0"/>
            <a:ext cx="9144000" cy="1106224"/>
            <a:chOff x="0" y="1124744"/>
            <a:chExt cx="9144000" cy="1106224"/>
          </a:xfrm>
        </p:grpSpPr>
        <p:grpSp>
          <p:nvGrpSpPr>
            <p:cNvPr id="34" name="그룹 11"/>
            <p:cNvGrpSpPr/>
            <p:nvPr/>
          </p:nvGrpSpPr>
          <p:grpSpPr>
            <a:xfrm>
              <a:off x="0" y="1124744"/>
              <a:ext cx="9144000" cy="1106224"/>
              <a:chOff x="0" y="0"/>
              <a:chExt cx="9144000" cy="1106224"/>
            </a:xfrm>
          </p:grpSpPr>
          <p:pic>
            <p:nvPicPr>
              <p:cNvPr id="36" name="그림 35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5900"/>
                        </a14:imgEffect>
                        <a14:imgEffect>
                          <a14:saturation sat="17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9144000" cy="1106224"/>
              </a:xfrm>
              <a:prstGeom prst="rect">
                <a:avLst/>
              </a:prstGeom>
            </p:spPr>
          </p:pic>
          <p:sp>
            <p:nvSpPr>
              <p:cNvPr id="37" name="제목 1"/>
              <p:cNvSpPr txBox="1">
                <a:spLocks/>
              </p:cNvSpPr>
              <p:nvPr/>
            </p:nvSpPr>
            <p:spPr>
              <a:xfrm>
                <a:off x="251520" y="33896"/>
                <a:ext cx="7056784" cy="68407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1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altLang="ko-KR" sz="2800" b="1" dirty="0" smtClean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01. </a:t>
                </a:r>
                <a:r>
                  <a:rPr lang="ko-KR" altLang="en-US" sz="2800" b="1" dirty="0" smtClean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문화 변동의 양상</a:t>
                </a:r>
                <a:endParaRPr lang="ko-KR" altLang="en-US" sz="2800" b="1" dirty="0">
                  <a:solidFill>
                    <a:srgbClr val="3B2936"/>
                  </a:solidFill>
                  <a:latin typeface="나눔고딕 ExtraBold" pitchFamily="50" charset="-127"/>
                  <a:ea typeface="나눔고딕 ExtraBold" pitchFamily="50" charset="-127"/>
                </a:endParaRPr>
              </a:p>
            </p:txBody>
          </p:sp>
        </p:grpSp>
        <p:sp>
          <p:nvSpPr>
            <p:cNvPr id="33" name="직사각형 32"/>
            <p:cNvSpPr/>
            <p:nvPr/>
          </p:nvSpPr>
          <p:spPr>
            <a:xfrm>
              <a:off x="6363110" y="1202878"/>
              <a:ext cx="253306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ko-KR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7-2. </a:t>
              </a:r>
              <a:r>
                <a:rPr lang="ko-KR" altLang="en-US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문화 변동과 전통 문화</a:t>
              </a:r>
              <a:endParaRPr lang="ko-KR" altLang="en-US" sz="1600" dirty="0"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7164288" y="302200"/>
            <a:ext cx="1714544" cy="415498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211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39552" y="5011100"/>
            <a:ext cx="364047" cy="392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1547664" y="1052736"/>
            <a:ext cx="2880319" cy="2675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직사각형 17"/>
          <p:cNvSpPr/>
          <p:nvPr/>
        </p:nvSpPr>
        <p:spPr>
          <a:xfrm>
            <a:off x="1178496" y="3789040"/>
            <a:ext cx="6787008" cy="1015663"/>
          </a:xfrm>
          <a:prstGeom prst="rect">
            <a:avLst/>
          </a:prstGeom>
          <a:solidFill>
            <a:srgbClr val="FEF3F5"/>
          </a:solidFill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ko-KR" altLang="en-US" sz="20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공중전화 이용률이 떨어지면서 공중전화 부스가 </a:t>
            </a:r>
            <a:r>
              <a:rPr lang="ko-KR" altLang="en-US" sz="2000" spc="-150" dirty="0" err="1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전기차</a:t>
            </a:r>
            <a:r>
              <a:rPr lang="ko-KR" altLang="en-US" sz="20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 충전소</a:t>
            </a:r>
            <a:r>
              <a:rPr lang="en-US" altLang="ko-KR" sz="20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, </a:t>
            </a:r>
            <a:r>
              <a:rPr lang="ko-KR" altLang="en-US" sz="20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현금 인출기 등으로 변신하고 있다</a:t>
            </a:r>
            <a:r>
              <a:rPr lang="en-US" altLang="ko-KR" sz="20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.</a:t>
            </a:r>
            <a:endParaRPr lang="en-US" altLang="ko-KR" sz="2000" b="1" spc="100" dirty="0" smtClean="0">
              <a:solidFill>
                <a:prstClr val="black">
                  <a:lumMod val="85000"/>
                  <a:lumOff val="15000"/>
                </a:prst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7" cstate="screen"/>
          <a:srcRect r="2500"/>
          <a:stretch>
            <a:fillRect/>
          </a:stretch>
        </p:blipFill>
        <p:spPr bwMode="auto">
          <a:xfrm>
            <a:off x="4572000" y="1052736"/>
            <a:ext cx="2808312" cy="2675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07012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0" y="1372706"/>
            <a:ext cx="5829648" cy="400110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lIns="360000" rtlCol="0">
            <a:spAutoFit/>
          </a:bodyPr>
          <a:lstStyle/>
          <a:p>
            <a:r>
              <a:rPr lang="ko-KR" altLang="en-US" sz="2000" b="1" dirty="0" smtClean="0">
                <a:solidFill>
                  <a:srgbClr val="D35007"/>
                </a:solidFill>
                <a:latin typeface="나눔고딕 ExtraBold" pitchFamily="50" charset="-127"/>
                <a:ea typeface="나눔고딕 ExtraBold" pitchFamily="50" charset="-127"/>
              </a:rPr>
              <a:t>문화 변동이란 무엇일까</a:t>
            </a:r>
            <a:r>
              <a:rPr lang="en-US" altLang="ko-KR" sz="2000" b="1" dirty="0" smtClean="0">
                <a:solidFill>
                  <a:srgbClr val="D35007"/>
                </a:solidFill>
                <a:latin typeface="나눔고딕 ExtraBold" pitchFamily="50" charset="-127"/>
                <a:ea typeface="나눔고딕 ExtraBold" pitchFamily="50" charset="-127"/>
              </a:rPr>
              <a:t>?</a:t>
            </a:r>
            <a:endParaRPr lang="ko-KR" altLang="en-US" sz="2000" b="1" dirty="0">
              <a:solidFill>
                <a:srgbClr val="D35007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13" name="그룹 12"/>
          <p:cNvGrpSpPr/>
          <p:nvPr/>
        </p:nvGrpSpPr>
        <p:grpSpPr>
          <a:xfrm>
            <a:off x="0" y="0"/>
            <a:ext cx="9144000" cy="1106224"/>
            <a:chOff x="0" y="1124744"/>
            <a:chExt cx="9144000" cy="1106224"/>
          </a:xfrm>
        </p:grpSpPr>
        <p:grpSp>
          <p:nvGrpSpPr>
            <p:cNvPr id="16" name="그룹 11"/>
            <p:cNvGrpSpPr/>
            <p:nvPr/>
          </p:nvGrpSpPr>
          <p:grpSpPr>
            <a:xfrm>
              <a:off x="0" y="1124744"/>
              <a:ext cx="9144000" cy="1106224"/>
              <a:chOff x="0" y="0"/>
              <a:chExt cx="9144000" cy="1106224"/>
            </a:xfrm>
          </p:grpSpPr>
          <p:pic>
            <p:nvPicPr>
              <p:cNvPr id="22" name="그림 21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5900"/>
                        </a14:imgEffect>
                        <a14:imgEffect>
                          <a14:saturation sat="17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9144000" cy="1106224"/>
              </a:xfrm>
              <a:prstGeom prst="rect">
                <a:avLst/>
              </a:prstGeom>
            </p:spPr>
          </p:pic>
          <p:sp>
            <p:nvSpPr>
              <p:cNvPr id="23" name="제목 1"/>
              <p:cNvSpPr txBox="1">
                <a:spLocks/>
              </p:cNvSpPr>
              <p:nvPr/>
            </p:nvSpPr>
            <p:spPr>
              <a:xfrm>
                <a:off x="251520" y="33896"/>
                <a:ext cx="7056784" cy="68407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1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altLang="ko-KR" sz="2800" b="1" dirty="0" smtClean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01. </a:t>
                </a:r>
                <a:r>
                  <a:rPr lang="ko-KR" altLang="en-US" sz="2800" b="1" dirty="0" smtClean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문화 변동의 양상</a:t>
                </a:r>
                <a:endParaRPr lang="ko-KR" altLang="en-US" sz="2800" b="1" dirty="0">
                  <a:solidFill>
                    <a:srgbClr val="3B2936"/>
                  </a:solidFill>
                  <a:latin typeface="나눔고딕 ExtraBold" pitchFamily="50" charset="-127"/>
                  <a:ea typeface="나눔고딕 ExtraBold" pitchFamily="50" charset="-127"/>
                </a:endParaRPr>
              </a:p>
            </p:txBody>
          </p:sp>
        </p:grpSp>
        <p:sp>
          <p:nvSpPr>
            <p:cNvPr id="15" name="직사각형 14"/>
            <p:cNvSpPr/>
            <p:nvPr/>
          </p:nvSpPr>
          <p:spPr>
            <a:xfrm>
              <a:off x="6363110" y="1202878"/>
              <a:ext cx="253306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ko-KR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7-2. </a:t>
              </a:r>
              <a:r>
                <a:rPr lang="ko-KR" altLang="en-US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문화 변동과 전통 문화</a:t>
              </a:r>
              <a:endParaRPr lang="ko-KR" altLang="en-US" sz="1600" dirty="0"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323528" y="1822509"/>
            <a:ext cx="8280920" cy="4628190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180000" indent="-180000">
              <a:lnSpc>
                <a:spcPct val="150000"/>
              </a:lnSpc>
            </a:pPr>
            <a:r>
              <a:rPr lang="ko-KR" altLang="en-US" sz="28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① 문화 변동</a:t>
            </a:r>
            <a:endParaRPr lang="en-US" altLang="ko-KR" sz="2800" b="1" spc="100" dirty="0" smtClean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marL="180000" indent="-1800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의미</a:t>
            </a:r>
            <a:r>
              <a:rPr lang="en-US" altLang="ko-KR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: </a:t>
            </a: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인간의 사회적 생활양식이 세월이 흐르면서 새로운 생활양식으로 변해 가는 현상</a:t>
            </a:r>
            <a:endParaRPr lang="en-US" altLang="ko-KR" sz="2500" spc="-150" dirty="0" smtClean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 marL="180000" indent="-180000">
              <a:lnSpc>
                <a:spcPct val="150000"/>
              </a:lnSpc>
            </a:pPr>
            <a:endParaRPr lang="en-US" altLang="ko-KR" sz="1050" spc="-150" dirty="0" smtClean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 marL="180000" indent="-180000">
              <a:lnSpc>
                <a:spcPct val="150000"/>
              </a:lnSpc>
            </a:pPr>
            <a:r>
              <a:rPr lang="ko-KR" altLang="en-US" sz="28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② 문화 변동의 요인</a:t>
            </a:r>
            <a:endParaRPr lang="en-US" altLang="ko-KR" sz="2800" b="1" spc="100" dirty="0" smtClean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marL="180000" indent="-1800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내재적 요인</a:t>
            </a:r>
            <a:r>
              <a:rPr lang="en-US" altLang="ko-KR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: </a:t>
            </a: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한 사회 내부에서 새로운 문화 요소가 등장</a:t>
            </a:r>
            <a:r>
              <a:rPr lang="en-US" altLang="ko-KR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, </a:t>
            </a: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발견과 발명</a:t>
            </a:r>
          </a:p>
          <a:p>
            <a:pPr marL="180000" indent="-1800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외재적 요인</a:t>
            </a:r>
            <a:r>
              <a:rPr lang="en-US" altLang="ko-KR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: </a:t>
            </a: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한 사회 외부에서 새로운 문화 요소가 제공됨</a:t>
            </a:r>
            <a:r>
              <a:rPr lang="en-US" altLang="ko-KR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, </a:t>
            </a: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문화 전파</a:t>
            </a:r>
            <a:endParaRPr lang="en-US" altLang="ko-KR" sz="2500" spc="-150" dirty="0" smtClean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64288" y="302200"/>
            <a:ext cx="1714544" cy="415498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211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55504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1"/>
          <p:cNvGrpSpPr/>
          <p:nvPr/>
        </p:nvGrpSpPr>
        <p:grpSpPr>
          <a:xfrm>
            <a:off x="0" y="0"/>
            <a:ext cx="9144000" cy="1106224"/>
            <a:chOff x="0" y="0"/>
            <a:chExt cx="9144000" cy="1106224"/>
          </a:xfrm>
        </p:grpSpPr>
        <p:pic>
          <p:nvPicPr>
            <p:cNvPr id="15" name="그림 14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5900"/>
                      </a14:imgEffect>
                      <a14:imgEffect>
                        <a14:saturation sat="17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1106224"/>
            </a:xfrm>
            <a:prstGeom prst="rect">
              <a:avLst/>
            </a:prstGeom>
          </p:spPr>
        </p:pic>
        <p:sp>
          <p:nvSpPr>
            <p:cNvPr id="16" name="제목 1"/>
            <p:cNvSpPr txBox="1">
              <a:spLocks/>
            </p:cNvSpPr>
            <p:nvPr/>
          </p:nvSpPr>
          <p:spPr>
            <a:xfrm>
              <a:off x="251520" y="33896"/>
              <a:ext cx="7632848" cy="684076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ko-KR" altLang="en-US" sz="2800" b="1" spc="-150" dirty="0" smtClean="0">
                  <a:solidFill>
                    <a:srgbClr val="C00000"/>
                  </a:solidFill>
                  <a:latin typeface="나눔고딕 ExtraBold" pitchFamily="50" charset="-127"/>
                  <a:ea typeface="나눔고딕 ExtraBold" pitchFamily="50" charset="-127"/>
                </a:rPr>
                <a:t>더 알아보기</a:t>
              </a:r>
              <a:r>
                <a:rPr lang="en-US" altLang="ko-KR" sz="3200" b="1" dirty="0" smtClean="0">
                  <a:latin typeface="나눔고딕 ExtraBold" pitchFamily="50" charset="-127"/>
                  <a:ea typeface="나눔고딕 ExtraBold" pitchFamily="50" charset="-127"/>
                </a:rPr>
                <a:t>	</a:t>
              </a:r>
              <a:r>
                <a:rPr lang="ko-KR" altLang="en-US" sz="2800" b="1" spc="-1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문화 변동의 요인</a:t>
              </a:r>
              <a:endParaRPr lang="ko-KR" altLang="en-US" sz="2800" b="1" spc="-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251520" y="1533042"/>
            <a:ext cx="8640960" cy="3696158"/>
          </a:xfrm>
          <a:prstGeom prst="roundRect">
            <a:avLst>
              <a:gd name="adj" fmla="val 5479"/>
            </a:avLst>
          </a:prstGeom>
          <a:noFill/>
          <a:ln w="28575">
            <a:solidFill>
              <a:srgbClr val="F3A385"/>
            </a:solidFill>
          </a:ln>
          <a:effectLst/>
        </p:spPr>
        <p:txBody>
          <a:bodyPr wrap="square" lIns="108000" rIns="108000" rtlCol="0" anchor="ctr">
            <a:noAutofit/>
          </a:bodyPr>
          <a:lstStyle/>
          <a:p>
            <a:pPr algn="just">
              <a:lnSpc>
                <a:spcPct val="150000"/>
              </a:lnSpc>
            </a:pPr>
            <a:r>
              <a:rPr lang="ko-KR" altLang="en-US" sz="2800" spc="-150" dirty="0" smtClean="0">
                <a:latin typeface="+mn-ea"/>
              </a:rPr>
              <a:t>문화 변동의 요인에는 내재적 요인과 외재적 요인이 있다</a:t>
            </a:r>
            <a:r>
              <a:rPr lang="en-US" altLang="ko-KR" sz="2800" spc="-150" dirty="0" smtClean="0">
                <a:latin typeface="+mn-ea"/>
              </a:rPr>
              <a:t>. </a:t>
            </a:r>
            <a:r>
              <a:rPr lang="ko-KR" altLang="en-US" sz="2800" spc="-150" dirty="0" smtClean="0">
                <a:latin typeface="+mn-ea"/>
              </a:rPr>
              <a:t>내재적 요인은 한 사회 내부에서 새로운 문화 요소가 등장하는 것으로서</a:t>
            </a:r>
            <a:r>
              <a:rPr lang="en-US" altLang="ko-KR" sz="2800" spc="-150" dirty="0" smtClean="0">
                <a:latin typeface="+mn-ea"/>
              </a:rPr>
              <a:t>, </a:t>
            </a:r>
            <a:r>
              <a:rPr lang="ko-KR" altLang="en-US" sz="2800" spc="-150" dirty="0" smtClean="0">
                <a:latin typeface="+mn-ea"/>
              </a:rPr>
              <a:t>발견과 발명이 이에 해당한다</a:t>
            </a:r>
            <a:r>
              <a:rPr lang="en-US" altLang="ko-KR" sz="2800" spc="-150" dirty="0" smtClean="0">
                <a:latin typeface="+mn-ea"/>
              </a:rPr>
              <a:t>. </a:t>
            </a:r>
            <a:r>
              <a:rPr lang="ko-KR" altLang="en-US" sz="2800" spc="-150" dirty="0" smtClean="0">
                <a:latin typeface="+mn-ea"/>
              </a:rPr>
              <a:t>외재적 요인은 한 사회 외부로부터 새로운 문화 요소가 제공되는 것으로서</a:t>
            </a:r>
            <a:r>
              <a:rPr lang="en-US" altLang="ko-KR" sz="2800" spc="-150" dirty="0" smtClean="0">
                <a:latin typeface="+mn-ea"/>
              </a:rPr>
              <a:t>, </a:t>
            </a:r>
            <a:r>
              <a:rPr lang="ko-KR" altLang="en-US" sz="2800" spc="-150" dirty="0" smtClean="0">
                <a:latin typeface="+mn-ea"/>
              </a:rPr>
              <a:t>문화 전파가 이에 해당한다</a:t>
            </a:r>
            <a:r>
              <a:rPr lang="en-US" altLang="ko-KR" sz="2800" spc="-150" dirty="0" smtClean="0">
                <a:latin typeface="+mn-ea"/>
              </a:rPr>
              <a:t>.</a:t>
            </a:r>
            <a:endParaRPr lang="ko-KR" alt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7164288" y="302200"/>
            <a:ext cx="1714544" cy="415498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211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63339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3315</TotalTime>
  <Words>2020</Words>
  <Application>Microsoft Office PowerPoint</Application>
  <PresentationFormat>화면 슬라이드 쇼(4:3)</PresentationFormat>
  <Paragraphs>327</Paragraphs>
  <Slides>29</Slides>
  <Notes>29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29</vt:i4>
      </vt:variant>
    </vt:vector>
  </HeadingPairs>
  <TitlesOfParts>
    <vt:vector size="30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통합사회</dc:title>
  <dc:creator>user</dc:creator>
  <cp:lastModifiedBy>user</cp:lastModifiedBy>
  <cp:revision>332</cp:revision>
  <dcterms:created xsi:type="dcterms:W3CDTF">2017-01-13T03:10:23Z</dcterms:created>
  <dcterms:modified xsi:type="dcterms:W3CDTF">2018-02-06T06:10:59Z</dcterms:modified>
</cp:coreProperties>
</file>