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4" r:id="rId2"/>
    <p:sldId id="258" r:id="rId3"/>
    <p:sldId id="356" r:id="rId4"/>
    <p:sldId id="259" r:id="rId5"/>
    <p:sldId id="261" r:id="rId6"/>
    <p:sldId id="262" r:id="rId7"/>
    <p:sldId id="263" r:id="rId8"/>
    <p:sldId id="365" r:id="rId9"/>
    <p:sldId id="359" r:id="rId10"/>
    <p:sldId id="282" r:id="rId11"/>
    <p:sldId id="367" r:id="rId12"/>
    <p:sldId id="368" r:id="rId13"/>
    <p:sldId id="366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38F"/>
    <a:srgbClr val="FFE98B"/>
    <a:srgbClr val="F6F4F0"/>
    <a:srgbClr val="FFF5EF"/>
    <a:srgbClr val="FFFCE7"/>
    <a:srgbClr val="F5F5F5"/>
    <a:srgbClr val="FFEACD"/>
    <a:srgbClr val="FFD8A3"/>
    <a:srgbClr val="FBFBFB"/>
    <a:srgbClr val="FFF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42" autoAdjust="0"/>
    <p:restoredTop sz="86449" autoAdjust="0"/>
  </p:normalViewPr>
  <p:slideViewPr>
    <p:cSldViewPr>
      <p:cViewPr>
        <p:scale>
          <a:sx n="75" d="100"/>
          <a:sy n="75" d="100"/>
        </p:scale>
        <p:origin x="804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F52C-D1DE-47AC-AC4E-1C216F4F0DB1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5560D-4CF4-4B05-91B1-0014A47F24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2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32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61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85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75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883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41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825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203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25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113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64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971600" y="2996952"/>
            <a:ext cx="72008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및 공간 불평등 현상과 정의로운 사회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정의와 불평등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41344" y="354142"/>
            <a:ext cx="1396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고등 통합사회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현상의 사례 조사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함께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512" y="1196752"/>
            <a:ext cx="8568952" cy="9130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altLang="ko-KR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</a:t>
            </a:r>
            <a:r>
              <a:rPr lang="ko-KR" altLang="en-US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 학급을 크게 세 </a:t>
            </a:r>
            <a:r>
              <a:rPr lang="ko-KR" altLang="en-US" sz="2000" spc="-8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모둠으로</a:t>
            </a:r>
            <a:r>
              <a:rPr lang="ko-KR" altLang="en-US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나누어 다양한 불평등 사례와 원인을 조사하여 발표해 보자</a:t>
            </a:r>
            <a:r>
              <a:rPr lang="en-US" altLang="ko-KR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r>
              <a:rPr lang="ko-KR" altLang="en-US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endParaRPr lang="en-US" altLang="ko-KR" sz="2000" spc="-8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650" y="1312302"/>
            <a:ext cx="272859" cy="26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그룹 40"/>
          <p:cNvGrpSpPr/>
          <p:nvPr/>
        </p:nvGrpSpPr>
        <p:grpSpPr>
          <a:xfrm>
            <a:off x="395536" y="2780928"/>
            <a:ext cx="4104456" cy="410369"/>
            <a:chOff x="467544" y="4005064"/>
            <a:chExt cx="4104456" cy="410369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467544" y="4124806"/>
              <a:ext cx="576064" cy="21602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자료 </a:t>
              </a:r>
              <a:r>
                <a:rPr lang="en-US" altLang="ko-KR" sz="1200" b="1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15616" y="4005064"/>
              <a:ext cx="3456384" cy="410369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just">
                <a:lnSpc>
                  <a:spcPts val="3200"/>
                </a:lnSpc>
                <a:buClr>
                  <a:schemeClr val="tx1">
                    <a:lumMod val="50000"/>
                    <a:lumOff val="50000"/>
                  </a:schemeClr>
                </a:buClr>
                <a:buSzPct val="120000"/>
              </a:pPr>
              <a:r>
                <a:rPr lang="ko-KR" altLang="en-US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아버지의 직업에 따른 자녀의 직업</a:t>
              </a:r>
              <a:endParaRPr lang="en-US" altLang="ko-KR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459" y="3335998"/>
            <a:ext cx="4997637" cy="311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그룹 44"/>
          <p:cNvGrpSpPr/>
          <p:nvPr/>
        </p:nvGrpSpPr>
        <p:grpSpPr>
          <a:xfrm>
            <a:off x="5508104" y="5589240"/>
            <a:ext cx="3456384" cy="907544"/>
            <a:chOff x="460401" y="5309903"/>
            <a:chExt cx="3456384" cy="934253"/>
          </a:xfrm>
        </p:grpSpPr>
        <p:sp>
          <p:nvSpPr>
            <p:cNvPr id="46" name="양쪽 모서리가 둥근 사각형 45"/>
            <p:cNvSpPr/>
            <p:nvPr/>
          </p:nvSpPr>
          <p:spPr>
            <a:xfrm>
              <a:off x="460401" y="5309903"/>
              <a:ext cx="1296144" cy="444763"/>
            </a:xfrm>
            <a:prstGeom prst="round2SameRect">
              <a:avLst>
                <a:gd name="adj1" fmla="val 24383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b="1" spc="60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 활동 길잡이</a:t>
              </a:r>
              <a:endParaRPr lang="en-US" altLang="ko-KR" sz="11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47" name="제목 1"/>
            <p:cNvSpPr txBox="1">
              <a:spLocks/>
            </p:cNvSpPr>
            <p:nvPr/>
          </p:nvSpPr>
          <p:spPr>
            <a:xfrm>
              <a:off x="467544" y="5606415"/>
              <a:ext cx="3449241" cy="637741"/>
            </a:xfrm>
            <a:prstGeom prst="roundRect">
              <a:avLst>
                <a:gd name="adj" fmla="val 13281"/>
              </a:avLst>
            </a:prstGeom>
            <a:solidFill>
              <a:schemeClr val="bg1"/>
            </a:solidFill>
            <a:ln w="19050" cap="rnd" cmpd="sng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144000" tIns="45720" rIns="14400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ko-KR" altLang="en-US" sz="1200" spc="-2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불평등 사례는 신문 기사나 통계청 자료</a:t>
              </a:r>
              <a:r>
                <a:rPr lang="en-US" altLang="ko-KR" sz="1200" spc="-2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ko-KR" altLang="en-US" sz="1200" spc="-2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또는 역사적 사례를 찾아본다</a:t>
              </a:r>
              <a:r>
                <a:rPr lang="en-US" altLang="ko-KR" sz="1200" spc="-2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200" b="1" spc="-20" dirty="0">
                <a:solidFill>
                  <a:schemeClr val="tx1">
                    <a:lumMod val="75000"/>
                    <a:lumOff val="25000"/>
                  </a:schemeClr>
                </a:solidFill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8" name="그룹 28"/>
          <p:cNvGrpSpPr/>
          <p:nvPr/>
        </p:nvGrpSpPr>
        <p:grpSpPr>
          <a:xfrm>
            <a:off x="323528" y="2264077"/>
            <a:ext cx="1584176" cy="432048"/>
            <a:chOff x="467544" y="3429000"/>
            <a:chExt cx="1584176" cy="432048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755576" y="3465004"/>
              <a:ext cx="1296144" cy="360040"/>
            </a:xfrm>
            <a:prstGeom prst="roundRect">
              <a:avLst>
                <a:gd name="adj" fmla="val 50000"/>
              </a:avLst>
            </a:prstGeom>
            <a:solidFill>
              <a:srgbClr val="FFEA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pc="-8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모둠</a:t>
              </a:r>
              <a:r>
                <a:rPr lang="ko-KR" altLang="en-US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활동</a:t>
              </a:r>
              <a:endParaRPr lang="ko-KR" altLang="en-US" dirty="0"/>
            </a:p>
          </p:txBody>
        </p:sp>
        <p:sp>
          <p:nvSpPr>
            <p:cNvPr id="50" name="타원형 설명선 49"/>
            <p:cNvSpPr/>
            <p:nvPr/>
          </p:nvSpPr>
          <p:spPr>
            <a:xfrm>
              <a:off x="467544" y="3429000"/>
              <a:ext cx="432048" cy="432048"/>
            </a:xfrm>
            <a:prstGeom prst="wedgeEllipseCallo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907704" y="2200008"/>
            <a:ext cx="2340768" cy="45858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계층의 양극화</a:t>
            </a:r>
            <a:endParaRPr lang="en-US" altLang="ko-KR" spc="-8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현상의 사례 조사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함께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512" y="1196752"/>
            <a:ext cx="8568952" cy="9130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altLang="ko-KR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</a:t>
            </a:r>
            <a:r>
              <a:rPr lang="ko-KR" altLang="en-US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 학급을 크게 세 </a:t>
            </a:r>
            <a:r>
              <a:rPr lang="ko-KR" altLang="en-US" sz="2000" spc="-8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모둠으로</a:t>
            </a:r>
            <a:r>
              <a:rPr lang="ko-KR" altLang="en-US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나누어 다양한 불평등 사례와 원인을 조사하여 발표해 보자</a:t>
            </a:r>
            <a:r>
              <a:rPr lang="en-US" altLang="ko-KR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r>
              <a:rPr lang="ko-KR" altLang="en-US" sz="20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endParaRPr lang="en-US" altLang="ko-KR" sz="2000" spc="-8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650" y="1312302"/>
            <a:ext cx="272859" cy="26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그룹 28"/>
          <p:cNvGrpSpPr/>
          <p:nvPr/>
        </p:nvGrpSpPr>
        <p:grpSpPr>
          <a:xfrm>
            <a:off x="323528" y="2264077"/>
            <a:ext cx="1584176" cy="432048"/>
            <a:chOff x="467544" y="3429000"/>
            <a:chExt cx="1584176" cy="432048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755576" y="3465004"/>
              <a:ext cx="1296144" cy="360040"/>
            </a:xfrm>
            <a:prstGeom prst="roundRect">
              <a:avLst>
                <a:gd name="adj" fmla="val 50000"/>
              </a:avLst>
            </a:prstGeom>
            <a:solidFill>
              <a:srgbClr val="FFEA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pc="-8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모둠</a:t>
              </a:r>
              <a:r>
                <a:rPr lang="ko-KR" altLang="en-US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활동</a:t>
              </a:r>
              <a:endParaRPr lang="ko-KR" altLang="en-US" dirty="0"/>
            </a:p>
          </p:txBody>
        </p:sp>
        <p:sp>
          <p:nvSpPr>
            <p:cNvPr id="26" name="타원형 설명선 25"/>
            <p:cNvSpPr/>
            <p:nvPr/>
          </p:nvSpPr>
          <p:spPr>
            <a:xfrm>
              <a:off x="467544" y="3429000"/>
              <a:ext cx="432048" cy="432048"/>
            </a:xfrm>
            <a:prstGeom prst="wedgeEllipseCallo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907704" y="2200008"/>
            <a:ext cx="2340768" cy="45858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계층의 양극화</a:t>
            </a:r>
            <a:endParaRPr lang="en-US" altLang="ko-KR" spc="-8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7" name="그룹 41"/>
          <p:cNvGrpSpPr/>
          <p:nvPr/>
        </p:nvGrpSpPr>
        <p:grpSpPr>
          <a:xfrm>
            <a:off x="395536" y="2780928"/>
            <a:ext cx="4104456" cy="363176"/>
            <a:chOff x="467544" y="4005064"/>
            <a:chExt cx="4104456" cy="363176"/>
          </a:xfrm>
        </p:grpSpPr>
        <p:sp>
          <p:nvSpPr>
            <p:cNvPr id="43" name="모서리가 둥근 직사각형 42"/>
            <p:cNvSpPr/>
            <p:nvPr/>
          </p:nvSpPr>
          <p:spPr>
            <a:xfrm>
              <a:off x="467544" y="4124806"/>
              <a:ext cx="576064" cy="21602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자료 </a:t>
              </a:r>
              <a:r>
                <a:rPr lang="en-US" altLang="ko-KR" sz="1200" b="1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115616" y="4005064"/>
              <a:ext cx="3456384" cy="363176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just">
                <a:lnSpc>
                  <a:spcPts val="3200"/>
                </a:lnSpc>
                <a:buClr>
                  <a:schemeClr val="tx1">
                    <a:lumMod val="50000"/>
                    <a:lumOff val="50000"/>
                  </a:schemeClr>
                </a:buClr>
                <a:buSzPct val="120000"/>
              </a:pPr>
              <a:r>
                <a:rPr lang="ko-KR" altLang="en-US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소득 </a:t>
              </a:r>
              <a:r>
                <a:rPr lang="ko-KR" altLang="en-US" spc="-8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분위별</a:t>
              </a:r>
              <a:r>
                <a:rPr lang="ko-KR" altLang="en-US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교육비 지출 현황</a:t>
              </a:r>
              <a:endParaRPr lang="en-US" altLang="ko-KR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290055"/>
            <a:ext cx="5354792" cy="316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현상의 사례 조사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함께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016" y="1196752"/>
            <a:ext cx="8431046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96000" indent="-396000" algn="just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자료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에서 아버지의 직업이 자녀의 직업에 어떤 영향을 주고 있는가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556" y="1628800"/>
            <a:ext cx="7632848" cy="39196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아버지의 직업이 </a:t>
            </a:r>
            <a:r>
              <a:rPr lang="ko-KR" altLang="en-US" kern="0" spc="-5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대물림되는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현상이 보인다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kern="0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016" y="2276872"/>
            <a:ext cx="8676456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96000" indent="-396000" algn="just">
              <a:lnSpc>
                <a:spcPct val="120000"/>
              </a:lnSpc>
              <a:buSzPct val="100000"/>
              <a:buFont typeface="+mj-lt"/>
              <a:buAutoNum type="arabicPeriod" startAt="2"/>
            </a:pP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자료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에서 소득 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5</a:t>
            </a:r>
            <a:r>
              <a:rPr lang="ko-KR" altLang="en-US" sz="2000" spc="-80" dirty="0" err="1" smtClean="0">
                <a:latin typeface="나눔고딕 ExtraBold" pitchFamily="50" charset="-127"/>
                <a:ea typeface="나눔고딕 ExtraBold" pitchFamily="50" charset="-127"/>
              </a:rPr>
              <a:t>분위</a:t>
            </a: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 가구의 월평균 교육비 지출은 소득 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ko-KR" altLang="en-US" sz="2000" spc="-80" dirty="0" err="1" smtClean="0">
                <a:latin typeface="나눔고딕 ExtraBold" pitchFamily="50" charset="-127"/>
                <a:ea typeface="나눔고딕 ExtraBold" pitchFamily="50" charset="-127"/>
              </a:rPr>
              <a:t>분위의</a:t>
            </a: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 몇 배에 해당하는가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4016" y="3397073"/>
            <a:ext cx="8676456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96000" indent="-396000" algn="just">
              <a:lnSpc>
                <a:spcPct val="120000"/>
              </a:lnSpc>
              <a:buSzPct val="100000"/>
              <a:buFont typeface="+mj-lt"/>
              <a:buAutoNum type="arabicPeriod" startAt="3"/>
            </a:pP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위와 같은 현상의 원인은 무엇이고 이로 인해 나타날 수 있는 문제에는 어떤 것이 있을까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4016" y="4869160"/>
            <a:ext cx="8676456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96000" indent="-396000" algn="just">
              <a:lnSpc>
                <a:spcPct val="120000"/>
              </a:lnSpc>
              <a:buSzPct val="100000"/>
              <a:buFont typeface="+mj-lt"/>
              <a:buAutoNum type="arabicPeriod" startAt="4"/>
            </a:pP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사회 계층의 양극화에 대한 사례를 조사하고 원인을 파악해 보자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19672" y="2716236"/>
            <a:ext cx="1764196" cy="4247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약 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배</a:t>
            </a:r>
            <a:endParaRPr lang="ko-KR" altLang="en-US" kern="0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5556" y="4189161"/>
            <a:ext cx="7632848" cy="39196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소득 격차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사회 계층의 양극화 현상 등이 나타날 수 있다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kern="0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5556" y="5301208"/>
            <a:ext cx="7632848" cy="7243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소득 격차에 따른 명문 대학 진학률 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소득이 많을수록 교육에 대한 투자를 많이 해서 그 혜택이 자식들에게 대물림 되는 사례</a:t>
            </a:r>
            <a:endParaRPr lang="ko-KR" altLang="en-US" kern="0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현상의 사례 조사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함께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1259632" y="1700808"/>
            <a:ext cx="4176464" cy="4869160"/>
            <a:chOff x="215516" y="1656184"/>
            <a:chExt cx="4176464" cy="486916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16" y="2027925"/>
              <a:ext cx="3955872" cy="4497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그룹 11"/>
            <p:cNvGrpSpPr/>
            <p:nvPr/>
          </p:nvGrpSpPr>
          <p:grpSpPr>
            <a:xfrm>
              <a:off x="287524" y="1656184"/>
              <a:ext cx="4104456" cy="363176"/>
              <a:chOff x="467544" y="4005064"/>
              <a:chExt cx="4104456" cy="363176"/>
            </a:xfrm>
          </p:grpSpPr>
          <p:sp>
            <p:nvSpPr>
              <p:cNvPr id="14" name="모서리가 둥근 직사각형 13"/>
              <p:cNvSpPr/>
              <p:nvPr/>
            </p:nvSpPr>
            <p:spPr>
              <a:xfrm>
                <a:off x="467544" y="4124806"/>
                <a:ext cx="504000" cy="21602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자료</a:t>
                </a:r>
                <a:endParaRPr lang="ko-KR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15616" y="4005064"/>
                <a:ext cx="3456384" cy="363176"/>
              </a:xfrm>
              <a:prstGeom prst="rect">
                <a:avLst/>
              </a:prstGeom>
              <a:noFill/>
              <a:effectLst>
                <a:innerShdw blurRad="63500" dist="50800" dir="13500000">
                  <a:prstClr val="black">
                    <a:alpha val="15000"/>
                  </a:prstClr>
                </a:inn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 algn="just">
                  <a:lnSpc>
                    <a:spcPts val="3200"/>
                  </a:lnSpc>
                  <a:buClr>
                    <a:schemeClr val="tx1">
                      <a:lumMod val="50000"/>
                      <a:lumOff val="50000"/>
                    </a:schemeClr>
                  </a:buClr>
                  <a:buSzPct val="120000"/>
                </a:pPr>
                <a:r>
                  <a:rPr lang="ko-KR" altLang="en-US" spc="-8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 ExtraBold" pitchFamily="50" charset="-127"/>
                    <a:ea typeface="나눔고딕 ExtraBold" pitchFamily="50" charset="-127"/>
                  </a:rPr>
                  <a:t>광역 </a:t>
                </a:r>
                <a:r>
                  <a:rPr lang="ko-KR" altLang="en-US" spc="-8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 ExtraBold" pitchFamily="50" charset="-127"/>
                    <a:ea typeface="나눔고딕 ExtraBold" pitchFamily="50" charset="-127"/>
                  </a:rPr>
                  <a:t>경제권별</a:t>
                </a:r>
                <a:r>
                  <a:rPr lang="ko-KR" altLang="en-US" spc="-8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 ExtraBold" pitchFamily="50" charset="-127"/>
                    <a:ea typeface="나눔고딕 ExtraBold" pitchFamily="50" charset="-127"/>
                  </a:rPr>
                  <a:t> 격차</a:t>
                </a:r>
                <a:endParaRPr lang="en-US" altLang="ko-KR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</p:grpSp>
      <p:grpSp>
        <p:nvGrpSpPr>
          <p:cNvPr id="16" name="그룹 28"/>
          <p:cNvGrpSpPr/>
          <p:nvPr/>
        </p:nvGrpSpPr>
        <p:grpSpPr>
          <a:xfrm>
            <a:off x="323528" y="1188813"/>
            <a:ext cx="1584176" cy="432048"/>
            <a:chOff x="467544" y="3429000"/>
            <a:chExt cx="1584176" cy="432048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755576" y="3465004"/>
              <a:ext cx="1296144" cy="360040"/>
            </a:xfrm>
            <a:prstGeom prst="roundRect">
              <a:avLst>
                <a:gd name="adj" fmla="val 50000"/>
              </a:avLst>
            </a:prstGeom>
            <a:solidFill>
              <a:srgbClr val="FFEA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pc="-8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모둠</a:t>
              </a:r>
              <a:r>
                <a:rPr lang="ko-KR" altLang="en-US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활동</a:t>
              </a:r>
              <a:endParaRPr lang="ko-KR" altLang="en-US" dirty="0"/>
            </a:p>
          </p:txBody>
        </p:sp>
        <p:sp>
          <p:nvSpPr>
            <p:cNvPr id="19" name="타원형 설명선 18"/>
            <p:cNvSpPr/>
            <p:nvPr/>
          </p:nvSpPr>
          <p:spPr>
            <a:xfrm>
              <a:off x="467544" y="3429000"/>
              <a:ext cx="432048" cy="432048"/>
            </a:xfrm>
            <a:prstGeom prst="wedgeEllipseCallo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07704" y="1124744"/>
            <a:ext cx="2340768" cy="45858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공간 불평등</a:t>
            </a:r>
            <a:endParaRPr lang="en-US" altLang="ko-KR" spc="-8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932040" y="2276872"/>
            <a:ext cx="36724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/>
            <a:r>
              <a:rPr lang="ko-KR" altLang="en-US" sz="1500" dirty="0" smtClean="0"/>
              <a:t>◀ 국내 총생산</a:t>
            </a:r>
            <a:r>
              <a:rPr lang="en-US" altLang="ko-KR" sz="1500" dirty="0" smtClean="0"/>
              <a:t>(GDP)</a:t>
            </a:r>
            <a:r>
              <a:rPr lang="ko-KR" altLang="en-US" sz="1500" dirty="0" smtClean="0"/>
              <a:t>에서 광역 경제권별 총생산이 차지하는 비율</a:t>
            </a:r>
            <a:endParaRPr lang="en-US" altLang="ko-KR" sz="1500" dirty="0"/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현상의 사례 조사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함께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520" y="1628800"/>
            <a:ext cx="8496944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96000" indent="-396000" algn="just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국내 총생산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(GDP)</a:t>
            </a: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에서 차지하는 비율이 높은 광역 경제권을 순서대로 나열해 보자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520" y="2996952"/>
            <a:ext cx="8568952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96000" indent="-396000" algn="just">
              <a:lnSpc>
                <a:spcPct val="120000"/>
              </a:lnSpc>
              <a:buSzPct val="100000"/>
              <a:buFont typeface="+mj-lt"/>
              <a:buAutoNum type="arabicPeriod" startAt="2"/>
            </a:pPr>
            <a:r>
              <a:rPr lang="ko-KR" altLang="en-US" sz="2000" spc="-120" dirty="0" smtClean="0">
                <a:latin typeface="나눔고딕 ExtraBold" pitchFamily="50" charset="-127"/>
                <a:ea typeface="나눔고딕 ExtraBold" pitchFamily="50" charset="-127"/>
              </a:rPr>
              <a:t>이와 같은 현상의 원인은 무엇이고 이로 인해 나타날 수 있는 문제에는 어떤 것이 있을까</a:t>
            </a:r>
            <a:r>
              <a:rPr lang="en-US" altLang="ko-KR" sz="2000" spc="-120" dirty="0" smtClean="0"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520" y="4797152"/>
            <a:ext cx="8892480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96000" indent="-396000" algn="just">
              <a:lnSpc>
                <a:spcPct val="120000"/>
              </a:lnSpc>
              <a:buSzPct val="100000"/>
              <a:buFont typeface="+mj-lt"/>
              <a:buAutoNum type="arabicPeriod" startAt="3"/>
            </a:pP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이러한 지역 격차에 따른 공간 불평등의 사례는 무엇이 있을까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9660" y="2428204"/>
            <a:ext cx="6552728" cy="4247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수도권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동남권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충청권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대경권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호남권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강원권</a:t>
            </a:r>
            <a:endParaRPr lang="ko-KR" altLang="en-US" kern="0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9660" y="3832956"/>
            <a:ext cx="8028766" cy="7243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성장 위주의 지역개발로 대도시에 생산시설이 집중되었기 때문이다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이로 인해 도시에는 주거 문제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촌락에는 노동력 부족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고령화 문제 등이 나타난다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kern="0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9660" y="5229200"/>
            <a:ext cx="8028766" cy="7243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공연장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영화관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도서관 등 문화기반 시설의 절반 가까이가 수도권에 집중되어 지방민들이 문화생활을 즐길 기회가 박탈되고 있다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kern="0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현상의 사례 조사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함께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5" name="그룹 28"/>
          <p:cNvGrpSpPr/>
          <p:nvPr/>
        </p:nvGrpSpPr>
        <p:grpSpPr>
          <a:xfrm>
            <a:off x="323528" y="1188813"/>
            <a:ext cx="1584176" cy="432048"/>
            <a:chOff x="467544" y="3429000"/>
            <a:chExt cx="1584176" cy="432048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755576" y="3465004"/>
              <a:ext cx="1296144" cy="360040"/>
            </a:xfrm>
            <a:prstGeom prst="roundRect">
              <a:avLst>
                <a:gd name="adj" fmla="val 50000"/>
              </a:avLst>
            </a:prstGeom>
            <a:solidFill>
              <a:srgbClr val="FFEA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pc="-8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모둠</a:t>
              </a:r>
              <a:r>
                <a:rPr lang="ko-KR" altLang="en-US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활동</a:t>
              </a:r>
              <a:endParaRPr lang="ko-KR" altLang="en-US" dirty="0"/>
            </a:p>
          </p:txBody>
        </p:sp>
        <p:sp>
          <p:nvSpPr>
            <p:cNvPr id="19" name="타원형 설명선 18"/>
            <p:cNvSpPr/>
            <p:nvPr/>
          </p:nvSpPr>
          <p:spPr>
            <a:xfrm>
              <a:off x="467544" y="3429000"/>
              <a:ext cx="432048" cy="432048"/>
            </a:xfrm>
            <a:prstGeom prst="wedgeEllipseCallo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ko-KR" alt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07704" y="1124744"/>
            <a:ext cx="2592288" cy="50270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spc="-8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사회적 약자에 대한 차별</a:t>
            </a:r>
            <a:endParaRPr lang="en-US" altLang="ko-KR" spc="-8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503548" y="1916832"/>
            <a:ext cx="8136904" cy="1178372"/>
          </a:xfrm>
          <a:prstGeom prst="rect">
            <a:avLst/>
          </a:prstGeom>
          <a:solidFill>
            <a:srgbClr val="F6F4F0"/>
          </a:solidFill>
        </p:spPr>
        <p:txBody>
          <a:bodyPr wrap="square" lIns="144000" tIns="108000" rIns="144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교과서에 실린 사회적 약자에 대한 다음과 같은 편견에 대해 국가 인권 위원회는 </a:t>
            </a:r>
            <a:r>
              <a:rPr lang="en-US" altLang="ko-KR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2010</a:t>
            </a:r>
            <a:r>
              <a:rPr lang="ko-KR" altLang="en-US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년 수정 </a:t>
            </a:r>
            <a:r>
              <a:rPr lang="en-US" altLang="ko-KR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· </a:t>
            </a:r>
            <a:r>
              <a:rPr lang="ko-KR" altLang="en-US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삭제를 권고하였다</a:t>
            </a:r>
            <a:r>
              <a:rPr lang="en-US" altLang="ko-KR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이에 따라 </a:t>
            </a:r>
            <a:r>
              <a:rPr lang="en-US" altLang="ko-KR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2013</a:t>
            </a:r>
            <a:r>
              <a:rPr lang="ko-KR" altLang="en-US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년 이후의 교과서들은 성</a:t>
            </a:r>
            <a:r>
              <a:rPr lang="en-US" altLang="ko-KR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다문화</a:t>
            </a:r>
            <a:r>
              <a:rPr lang="en-US" altLang="ko-KR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노인</a:t>
            </a:r>
            <a:r>
              <a:rPr lang="en-US" altLang="ko-KR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장애인 등에 대해 편견 없이 표현하려고 노력하고 있다</a:t>
            </a:r>
            <a:r>
              <a:rPr lang="en-US" altLang="ko-KR" sz="16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  <a:endParaRPr lang="ko-KR" altLang="en-US" sz="1600" dirty="0" smtClean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/>
        </p:nvGraphicFramePr>
        <p:xfrm>
          <a:off x="575556" y="3356992"/>
          <a:ext cx="7992888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4087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교과서 해당 부분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38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출처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국가 인권 위원회 판단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8B"/>
                    </a:solidFill>
                  </a:tcPr>
                </a:tc>
              </a:tr>
              <a:tr h="63827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pc="-100" baseline="0" dirty="0" smtClean="0">
                          <a:solidFill>
                            <a:schemeClr val="tx1"/>
                          </a:solidFill>
                        </a:rPr>
                        <a:t>‘</a:t>
                      </a: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앉은뱅이 독립운동가</a:t>
                      </a:r>
                      <a:r>
                        <a:rPr lang="en-US" altLang="ko-KR" sz="1600" spc="-100" baseline="0" dirty="0" smtClean="0">
                          <a:solidFill>
                            <a:schemeClr val="tx1"/>
                          </a:solidFill>
                        </a:rPr>
                        <a:t>’ </a:t>
                      </a: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표현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초등학교 생활의 길잡이 </a:t>
                      </a:r>
                      <a:r>
                        <a:rPr lang="en-US" altLang="ko-KR" sz="1600" spc="-100" baseline="0" dirty="0" smtClean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장애 및 사회적 약자에 대한 편견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07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외국인 노동자에 대해 ‘노동력을 팔러 왔다</a:t>
                      </a:r>
                      <a:r>
                        <a:rPr lang="en-US" altLang="ko-KR" sz="1600" spc="-100" baseline="0" dirty="0" smtClean="0">
                          <a:solidFill>
                            <a:schemeClr val="tx1"/>
                          </a:solidFill>
                        </a:rPr>
                        <a:t>.’, ‘</a:t>
                      </a: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국내 인력난 해결’</a:t>
                      </a:r>
                      <a:r>
                        <a:rPr lang="ko-KR" altLang="en-US" sz="1600" spc="-100" baseline="0" dirty="0" err="1" smtClean="0">
                          <a:solidFill>
                            <a:schemeClr val="tx1"/>
                          </a:solidFill>
                        </a:rPr>
                        <a:t>로</a:t>
                      </a: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 서술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초등학교 생활의 길잡이 </a:t>
                      </a:r>
                      <a:r>
                        <a:rPr lang="en-US" altLang="ko-KR" sz="1600" spc="-100" baseline="0" dirty="0" smtClean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600" spc="-1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인종 편견 조장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382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삽화에서 남성은 주인공으로 여성은 주변 인물로 등장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중학교 사회</a:t>
                      </a:r>
                      <a:r>
                        <a:rPr lang="en-US" altLang="ko-KR" sz="1600" spc="-100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남성 중심 </a:t>
                      </a:r>
                      <a:r>
                        <a:rPr lang="en-US" altLang="ko-KR" sz="1600" spc="-1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ko-KR" altLang="en-US" sz="1600" spc="-100" baseline="0" dirty="0" smtClean="0">
                          <a:solidFill>
                            <a:schemeClr val="tx1"/>
                          </a:solidFill>
                        </a:rPr>
                        <a:t>우월 사고 반영</a:t>
                      </a:r>
                      <a:endParaRPr lang="ko-KR" altLang="en-US" sz="16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현상의 사례 조사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함께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520" y="1340768"/>
            <a:ext cx="8496944" cy="43088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96000" indent="-396000" algn="just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ko-KR" altLang="en-US" sz="2000" spc="-80" dirty="0" smtClean="0">
                <a:latin typeface="나눔고딕 ExtraBold" pitchFamily="50" charset="-127"/>
                <a:ea typeface="나눔고딕 ExtraBold" pitchFamily="50" charset="-127"/>
              </a:rPr>
              <a:t>사회적 약자에 대한 편견이나 차별에 대한 사례를 조사하고 원인을 파악해 보자</a:t>
            </a:r>
            <a:r>
              <a:rPr lang="en-US" altLang="ko-KR" sz="2000" spc="-80" dirty="0" smtClean="0"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520" y="4199880"/>
            <a:ext cx="8568952" cy="80021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96000" indent="-396000" algn="just">
              <a:lnSpc>
                <a:spcPct val="120000"/>
              </a:lnSpc>
              <a:buSzPct val="100000"/>
              <a:buFont typeface="+mj-lt"/>
              <a:buAutoNum type="arabicPeriod" startAt="2"/>
            </a:pPr>
            <a:r>
              <a:rPr lang="ko-KR" altLang="en-US" sz="2000" spc="-120" dirty="0" smtClean="0">
                <a:latin typeface="나눔고딕 ExtraBold" pitchFamily="50" charset="-127"/>
                <a:ea typeface="나눔고딕 ExtraBold" pitchFamily="50" charset="-127"/>
              </a:rPr>
              <a:t>이러한 사회적 약자에 대한 편견이 계속된다면</a:t>
            </a:r>
            <a:r>
              <a:rPr lang="en-US" altLang="ko-KR" sz="2000" spc="-120" dirty="0" smtClean="0"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000" spc="-120" dirty="0" smtClean="0">
                <a:latin typeface="나눔고딕 ExtraBold" pitchFamily="50" charset="-127"/>
                <a:ea typeface="나눔고딕 ExtraBold" pitchFamily="50" charset="-127"/>
              </a:rPr>
              <a:t>어떤 문제점이 발생할지 이야기해 보자</a:t>
            </a:r>
            <a:r>
              <a:rPr lang="en-US" altLang="ko-KR" sz="2000" spc="-120" dirty="0" smtClean="0"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3676" y="1916833"/>
            <a:ext cx="7810772" cy="208672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 algn="just" fontAlgn="base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사례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한 유명 식당에서 이전에 방문했던 장애인이 문제를 일으켰다는 이유를 들어 청각장애인의 식당 예약을 거부한 사건이 누리 </a:t>
            </a:r>
            <a:r>
              <a:rPr lang="ko-KR" altLang="en-US" kern="0" spc="-5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소통망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(SNS)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에서 화제가 되었다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180000" indent="-180000" algn="just" fontAlgn="base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원인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식당에서는 장애인이 식당에 있을 경우 다른 손님과 좋지 않은 상황이 많이 발생하고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일반인 손님들과 동등한 서비스 제공이 어렵다는 이유를 밝혔다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kern="0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1706" y="5301208"/>
            <a:ext cx="7812742" cy="7571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사회적 약자에 대한 편견과 차별이 계속된다면 약자들의 불만이 커지게 되고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이는 사회적인 혼란과 갈등을 일으키며 나아가 사회 통합을 저해시킨다</a:t>
            </a:r>
            <a:r>
              <a:rPr lang="en-US" altLang="ko-KR" kern="0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kern="0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83568" y="1844824"/>
            <a:ext cx="7992888" cy="2160240"/>
          </a:xfrm>
          <a:prstGeom prst="roundRect">
            <a:avLst>
              <a:gd name="adj" fmla="val 7261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683568" y="5013176"/>
            <a:ext cx="7992888" cy="1368152"/>
          </a:xfrm>
          <a:prstGeom prst="roundRect">
            <a:avLst>
              <a:gd name="adj" fmla="val 8808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76011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66246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A6624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276872"/>
            <a:ext cx="8496944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정의로운 사회를 만들기 위한 다양한 제도를 파악한다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  <a:p>
            <a:pPr marL="360000" indent="-3600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사회 및 공간 불평등을 해소하기 위한 노력을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544" y="4563933"/>
            <a:ext cx="8208912" cy="12003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정의로운 사회를 위한 다양한 제도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개인적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의식적 차원의 노력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사회적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제도적 차원의 노력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077072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66246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A6624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4744"/>
              <a:ext cx="9144000" cy="1106224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>
              <a:off x="5426956" y="1202878"/>
              <a:ext cx="346921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6-3.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현상과</a:t>
              </a:r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정의로운 사회</a:t>
              </a:r>
              <a:endParaRPr lang="ko-KR" altLang="en-US" sz="1500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62620" y="33896"/>
            <a:ext cx="7056784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/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02.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정의로운 사회를 위한 다양한 제도와</a:t>
            </a:r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실천 방안</a:t>
            </a:r>
            <a:endParaRPr lang="ko-KR" altLang="en-US" sz="2100" b="1" spc="-170" dirty="0">
              <a:solidFill>
                <a:srgbClr val="3B293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69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971600" y="4365104"/>
            <a:ext cx="6768752" cy="58169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이러한 </a:t>
            </a:r>
            <a:r>
              <a:rPr lang="ko-KR" altLang="en-US" sz="2400" b="1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바우처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제도를 시행하는 이유는 무엇일까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5009518"/>
            <a:ext cx="7272808" cy="10895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err="1" smtClean="0">
                <a:solidFill>
                  <a:srgbClr val="FF0000"/>
                </a:solidFill>
                <a:latin typeface="+mn-ea"/>
              </a:rPr>
              <a:t>바우처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 제도를 통해 수요자는 폭넓은 서비스 선택이 가능하고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공급자는 경쟁을 통해 서비스의 품질을 높일 수 있다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이를 통해 공공 재정을 효과적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효율적으로 사용할 수 있다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0496" y="4510257"/>
            <a:ext cx="364047" cy="36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모서리가 둥근 직사각형 16"/>
          <p:cNvSpPr/>
          <p:nvPr/>
        </p:nvSpPr>
        <p:spPr>
          <a:xfrm>
            <a:off x="3419872" y="1772816"/>
            <a:ext cx="5256584" cy="2110192"/>
          </a:xfrm>
          <a:prstGeom prst="roundRect">
            <a:avLst>
              <a:gd name="adj" fmla="val 8515"/>
            </a:avLst>
          </a:prstGeom>
          <a:solidFill>
            <a:srgbClr val="FFEACD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</a:t>
            </a:r>
            <a:r>
              <a:rPr lang="ko-KR" altLang="en-US" sz="1600" spc="-5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바우처</a:t>
            </a: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제도는 노인</a:t>
            </a:r>
            <a:r>
              <a:rPr lang="en-US" altLang="ko-KR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장애인</a:t>
            </a:r>
            <a:r>
              <a:rPr lang="en-US" altLang="ko-KR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산모</a:t>
            </a:r>
            <a:r>
              <a:rPr lang="en-US" altLang="ko-KR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아동 등 사회 서비스를 필요로 하는 사람에게 일종의 이용권을 발급하여 서비스를 받을 수 있도록 하는 제도이다</a:t>
            </a:r>
            <a:r>
              <a:rPr lang="en-US" altLang="ko-KR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저소득층을 위한 문화 </a:t>
            </a:r>
            <a:r>
              <a:rPr lang="ko-KR" altLang="en-US" sz="1600" spc="-5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바우처</a:t>
            </a:r>
            <a:r>
              <a:rPr lang="en-US" altLang="ko-KR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사회 서비스 </a:t>
            </a:r>
            <a:r>
              <a:rPr lang="ko-KR" altLang="en-US" sz="1600" spc="-5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바우처</a:t>
            </a:r>
            <a:r>
              <a:rPr lang="en-US" altLang="ko-KR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임대료 일부를 지원하는 주택 </a:t>
            </a:r>
            <a:r>
              <a:rPr lang="ko-KR" altLang="en-US" sz="1600" spc="-5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바우처</a:t>
            </a:r>
            <a:r>
              <a:rPr lang="en-US" altLang="ko-KR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실업자의 재취업을 지원하는 기술 직업 훈련 </a:t>
            </a:r>
            <a:r>
              <a:rPr lang="ko-KR" altLang="en-US" sz="1600" spc="-5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바우처</a:t>
            </a:r>
            <a:r>
              <a:rPr lang="ko-KR" altLang="en-US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등이 있다</a:t>
            </a:r>
            <a:r>
              <a:rPr lang="en-US" altLang="ko-KR" sz="1600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  <a:endParaRPr lang="ko-KR" altLang="en-US" sz="1600" spc="-50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4744"/>
              <a:ext cx="9144000" cy="1106224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5426956" y="1202878"/>
              <a:ext cx="346921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6-3.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현상과</a:t>
              </a:r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정의로운 사회</a:t>
              </a:r>
              <a:endParaRPr lang="ko-KR" altLang="en-US" sz="1500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제목 1"/>
          <p:cNvSpPr txBox="1">
            <a:spLocks/>
          </p:cNvSpPr>
          <p:nvPr/>
        </p:nvSpPr>
        <p:spPr>
          <a:xfrm>
            <a:off x="162620" y="33896"/>
            <a:ext cx="7056784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/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02.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정의로운 사회를 위한 다양한 제도와</a:t>
            </a:r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실천 방안</a:t>
            </a:r>
            <a:endParaRPr lang="ko-KR" altLang="en-US" sz="2100" b="1" spc="-170" dirty="0">
              <a:solidFill>
                <a:srgbClr val="3B293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412776"/>
            <a:ext cx="2736304" cy="26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19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709228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정의로운 사회를 만들기 위한 제도에는 어떤 것이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822509"/>
            <a:ext cx="8496944" cy="388702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 복지 제도 </a:t>
            </a:r>
            <a:r>
              <a:rPr lang="en-US" altLang="ko-KR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 보험</a:t>
            </a:r>
            <a:r>
              <a:rPr lang="en-US" altLang="ko-KR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공공 부조</a:t>
            </a:r>
            <a:r>
              <a:rPr lang="en-US" altLang="ko-KR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 서비스</a:t>
            </a:r>
            <a:endParaRPr lang="en-US" altLang="ko-KR" sz="2800" spc="-150" dirty="0" smtClean="0">
              <a:solidFill>
                <a:prstClr val="black">
                  <a:lumMod val="85000"/>
                  <a:lumOff val="1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지역 격차 완화 정책 </a:t>
            </a:r>
            <a:r>
              <a:rPr lang="en-US" altLang="ko-KR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국토의 균형 발전을 위한 공기업</a:t>
            </a:r>
            <a:r>
              <a:rPr lang="en-US" altLang="ko-KR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공공 기관의 지방 이전</a:t>
            </a:r>
            <a:r>
              <a:rPr lang="en-US" altLang="ko-KR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지역의 특성에 맞는 산업 육성을 통해 일자리 창출</a:t>
            </a:r>
            <a:endParaRPr lang="en-US" altLang="ko-KR" sz="2800" spc="-150" dirty="0" smtClean="0">
              <a:solidFill>
                <a:prstClr val="black">
                  <a:lumMod val="85000"/>
                  <a:lumOff val="1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적극적 우대 조치 </a:t>
            </a:r>
            <a:r>
              <a:rPr lang="en-US" altLang="ko-KR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사회적 약자 보호를 위해 특정 집단에게 우선적 지원 </a:t>
            </a:r>
            <a:r>
              <a:rPr lang="en-US" altLang="ko-KR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28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장애인 의무 고용</a:t>
            </a:r>
            <a:endParaRPr lang="en-US" altLang="ko-KR" sz="2800" spc="-150" dirty="0" smtClean="0">
              <a:solidFill>
                <a:prstClr val="black">
                  <a:lumMod val="85000"/>
                  <a:lumOff val="1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4744"/>
              <a:ext cx="9144000" cy="1106224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5426956" y="1202878"/>
              <a:ext cx="346921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6-3.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현상과</a:t>
              </a:r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정의로운 사회</a:t>
              </a:r>
              <a:endParaRPr lang="ko-KR" altLang="en-US" sz="1500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162620" y="33896"/>
            <a:ext cx="7056784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/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02.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정의로운 사회를 위한 다양한 제도와</a:t>
            </a:r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실천 방안</a:t>
            </a:r>
            <a:endParaRPr lang="ko-KR" altLang="en-US" sz="2100" b="1" spc="-170" dirty="0">
              <a:solidFill>
                <a:srgbClr val="3B293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212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173" y="2852936"/>
            <a:ext cx="8529291" cy="352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188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41784" y="1556792"/>
            <a:ext cx="8460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 smtClean="0"/>
              <a:t>  아래의 자료는 경제학자 얀 펜</a:t>
            </a:r>
            <a:r>
              <a:rPr lang="en-US" altLang="ko-KR" spc="-150" dirty="0" smtClean="0"/>
              <a:t>(Pen, J.)</a:t>
            </a:r>
            <a:r>
              <a:rPr lang="ko-KR" altLang="en-US" spc="-150" dirty="0" smtClean="0"/>
              <a:t>이 </a:t>
            </a:r>
            <a:r>
              <a:rPr lang="en-US" altLang="ko-KR" spc="-150" dirty="0" smtClean="0"/>
              <a:t>『</a:t>
            </a:r>
            <a:r>
              <a:rPr lang="ko-KR" altLang="en-US" spc="-150" dirty="0" smtClean="0"/>
              <a:t>소득 분포</a:t>
            </a:r>
            <a:r>
              <a:rPr lang="en-US" altLang="ko-KR" spc="-150" dirty="0" smtClean="0"/>
              <a:t>』</a:t>
            </a:r>
            <a:r>
              <a:rPr lang="ko-KR" altLang="en-US" spc="-150" dirty="0" smtClean="0"/>
              <a:t>라는 책에서 시도한 ‘소득 행렬’의 내용을 담고 있다</a:t>
            </a:r>
            <a:r>
              <a:rPr lang="en-US" altLang="ko-KR" spc="-150" dirty="0" smtClean="0"/>
              <a:t>. </a:t>
            </a:r>
            <a:r>
              <a:rPr lang="ko-KR" altLang="en-US" spc="-150" dirty="0" smtClean="0"/>
              <a:t>그림 속 사람들의 키는 각자의 소득을 나타낸다</a:t>
            </a:r>
            <a:r>
              <a:rPr lang="en-US" altLang="ko-KR" spc="-150" dirty="0" smtClean="0"/>
              <a:t>. </a:t>
            </a:r>
            <a:r>
              <a:rPr lang="ko-KR" altLang="en-US" spc="-150" dirty="0" smtClean="0"/>
              <a:t>소득이 적은 사람부터 줄을 세운다고 가정하였을 때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이 행렬의 </a:t>
            </a:r>
            <a:r>
              <a:rPr lang="en-US" altLang="ko-KR" spc="-150" dirty="0" smtClean="0"/>
              <a:t>3</a:t>
            </a:r>
            <a:r>
              <a:rPr lang="ko-KR" altLang="en-US" spc="-150" dirty="0" smtClean="0"/>
              <a:t>분의 </a:t>
            </a:r>
            <a:r>
              <a:rPr lang="en-US" altLang="ko-KR" spc="-150" dirty="0" smtClean="0"/>
              <a:t>2</a:t>
            </a:r>
            <a:r>
              <a:rPr lang="ko-KR" altLang="en-US" spc="-150" dirty="0" smtClean="0"/>
              <a:t>는 평균 키에도 미치지 못한다</a:t>
            </a:r>
            <a:r>
              <a:rPr lang="en-US" altLang="ko-KR" spc="-150" dirty="0" smtClean="0"/>
              <a:t>. </a:t>
            </a:r>
            <a:r>
              <a:rPr lang="ko-KR" altLang="en-US" spc="-150" dirty="0" smtClean="0"/>
              <a:t>마지막에 등장하는 거인은 평균 키에서도 거의 볼 수 없으며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평균 키 미만의 사람들은 거인의 구두 굽이나 겨우 볼 수 있는 상황이다</a:t>
            </a:r>
            <a:r>
              <a:rPr lang="en-US" altLang="ko-KR" spc="-150" dirty="0" smtClean="0"/>
              <a:t>.			         - 『</a:t>
            </a:r>
            <a:r>
              <a:rPr lang="ko-KR" altLang="en-US" spc="-150" dirty="0" smtClean="0"/>
              <a:t>경향신문</a:t>
            </a:r>
            <a:r>
              <a:rPr lang="en-US" altLang="ko-KR" spc="-150" dirty="0" smtClean="0"/>
              <a:t>』, 2016. 3. 23.</a:t>
            </a:r>
            <a:endParaRPr lang="ko-KR" altLang="en-US" spc="-150" dirty="0"/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4744"/>
              <a:ext cx="9144000" cy="1106224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5426956" y="1202878"/>
              <a:ext cx="346921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6-3.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현상과</a:t>
              </a:r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정의로운 사회</a:t>
              </a:r>
              <a:endParaRPr lang="ko-KR" altLang="en-US" sz="1500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162620" y="33896"/>
            <a:ext cx="7056784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/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02.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정의로운 사회를 위한 다양한 제도와</a:t>
            </a:r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실천 방안</a:t>
            </a:r>
            <a:endParaRPr lang="ko-KR" altLang="en-US" sz="2100" b="1" spc="-170" dirty="0">
              <a:solidFill>
                <a:srgbClr val="3B293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340768"/>
            <a:ext cx="3816424" cy="57233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0070C0"/>
                </a:solidFill>
                <a:latin typeface="+mn-ea"/>
              </a:rPr>
              <a:t>✚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사회 복지 제도의 종류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971600" y="2132856"/>
            <a:ext cx="5364596" cy="1296272"/>
            <a:chOff x="719572" y="2132856"/>
            <a:chExt cx="5364596" cy="1296272"/>
          </a:xfrm>
        </p:grpSpPr>
        <p:sp>
          <p:nvSpPr>
            <p:cNvPr id="30" name="오각형 29"/>
            <p:cNvSpPr/>
            <p:nvPr/>
          </p:nvSpPr>
          <p:spPr>
            <a:xfrm>
              <a:off x="1763688" y="2276872"/>
              <a:ext cx="4320480" cy="1152256"/>
            </a:xfrm>
            <a:prstGeom prst="homePlate">
              <a:avLst>
                <a:gd name="adj" fmla="val 37403"/>
              </a:avLst>
            </a:prstGeom>
            <a:solidFill>
              <a:srgbClr val="F6B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2000" rIns="216000" rtlCol="0" anchor="ctr"/>
            <a:lstStyle/>
            <a:p>
              <a:r>
                <a:rPr lang="ko-KR" altLang="en-US" spc="-50" dirty="0" smtClean="0">
                  <a:solidFill>
                    <a:sysClr val="windowText" lastClr="000000"/>
                  </a:solidFill>
                </a:rPr>
                <a:t>국민이 사회적 위험에 대비할 수 있도록 국가가 운영하는 국민 건강 보험</a:t>
              </a:r>
              <a:r>
                <a:rPr lang="en-US" altLang="ko-KR" spc="-50" dirty="0" smtClean="0">
                  <a:solidFill>
                    <a:sysClr val="windowText" lastClr="000000"/>
                  </a:solidFill>
                </a:rPr>
                <a:t>, </a:t>
              </a:r>
              <a:r>
                <a:rPr lang="ko-KR" altLang="en-US" spc="-50" dirty="0" smtClean="0">
                  <a:solidFill>
                    <a:sysClr val="windowText" lastClr="000000"/>
                  </a:solidFill>
                </a:rPr>
                <a:t>고용 보험 등을 말한다</a:t>
              </a:r>
              <a:r>
                <a:rPr lang="en-US" altLang="ko-KR" spc="-50" dirty="0" smtClean="0">
                  <a:solidFill>
                    <a:sysClr val="windowText" lastClr="000000"/>
                  </a:solidFill>
                </a:rPr>
                <a:t>.</a:t>
              </a:r>
              <a:endParaRPr lang="ko-KR" altLang="en-US" spc="-5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719572" y="2132856"/>
              <a:ext cx="1512168" cy="936104"/>
              <a:chOff x="611560" y="2204864"/>
              <a:chExt cx="1512168" cy="1296144"/>
            </a:xfrm>
            <a:solidFill>
              <a:srgbClr val="F6BA9E"/>
            </a:solidFill>
          </p:grpSpPr>
          <p:sp>
            <p:nvSpPr>
              <p:cNvPr id="10" name="직사각형 9"/>
              <p:cNvSpPr/>
              <p:nvPr/>
            </p:nvSpPr>
            <p:spPr>
              <a:xfrm>
                <a:off x="899592" y="2204864"/>
                <a:ext cx="1224136" cy="1296144"/>
              </a:xfrm>
              <a:prstGeom prst="rect">
                <a:avLst/>
              </a:prstGeom>
              <a:solidFill>
                <a:srgbClr val="FBE3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spc="-50" dirty="0" smtClean="0">
                    <a:solidFill>
                      <a:sysClr val="windowText" lastClr="000000"/>
                    </a:solidFill>
                  </a:rPr>
                  <a:t>사회 보험</a:t>
                </a:r>
                <a:endParaRPr lang="ko-KR" altLang="en-US" b="1" spc="-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611560" y="2204864"/>
                <a:ext cx="288032" cy="12961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5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2" name="직각 삼각형 31"/>
            <p:cNvSpPr/>
            <p:nvPr/>
          </p:nvSpPr>
          <p:spPr>
            <a:xfrm rot="5400000">
              <a:off x="1817668" y="3014980"/>
              <a:ext cx="360040" cy="468000"/>
            </a:xfrm>
            <a:prstGeom prst="rtTriangle">
              <a:avLst/>
            </a:prstGeom>
            <a:solidFill>
              <a:srgbClr val="F3A2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971600" y="3573016"/>
            <a:ext cx="5364596" cy="1296144"/>
            <a:chOff x="719572" y="3573016"/>
            <a:chExt cx="5364596" cy="1296144"/>
          </a:xfrm>
        </p:grpSpPr>
        <p:sp>
          <p:nvSpPr>
            <p:cNvPr id="29" name="오각형 28"/>
            <p:cNvSpPr/>
            <p:nvPr/>
          </p:nvSpPr>
          <p:spPr>
            <a:xfrm>
              <a:off x="1763688" y="3717032"/>
              <a:ext cx="4320480" cy="1152128"/>
            </a:xfrm>
            <a:prstGeom prst="homePlate">
              <a:avLst>
                <a:gd name="adj" fmla="val 37403"/>
              </a:avLst>
            </a:prstGeom>
            <a:solidFill>
              <a:srgbClr val="FACC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2000" rIns="216000" rtlCol="0" anchor="ctr"/>
            <a:lstStyle/>
            <a:p>
              <a:r>
                <a:rPr lang="ko-KR" altLang="en-US" spc="-50" dirty="0" smtClean="0">
                  <a:solidFill>
                    <a:sysClr val="windowText" lastClr="000000"/>
                  </a:solidFill>
                </a:rPr>
                <a:t>국가의 지원으로 빈곤 계층에게 최소한의 생활을 보장하는 제도이다</a:t>
              </a:r>
              <a:r>
                <a:rPr lang="en-US" altLang="ko-KR" spc="-50" dirty="0" smtClean="0">
                  <a:solidFill>
                    <a:sysClr val="windowText" lastClr="000000"/>
                  </a:solidFill>
                </a:rPr>
                <a:t>.</a:t>
              </a:r>
              <a:endParaRPr lang="ko-KR" altLang="en-US" spc="-5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그룹 15"/>
            <p:cNvGrpSpPr/>
            <p:nvPr/>
          </p:nvGrpSpPr>
          <p:grpSpPr>
            <a:xfrm>
              <a:off x="719572" y="3573016"/>
              <a:ext cx="1512168" cy="936104"/>
              <a:chOff x="611560" y="2204864"/>
              <a:chExt cx="1512168" cy="1296144"/>
            </a:xfrm>
          </p:grpSpPr>
          <p:sp>
            <p:nvSpPr>
              <p:cNvPr id="21" name="직사각형 20"/>
              <p:cNvSpPr/>
              <p:nvPr/>
            </p:nvSpPr>
            <p:spPr>
              <a:xfrm>
                <a:off x="899592" y="2204864"/>
                <a:ext cx="1224136" cy="1296144"/>
              </a:xfrm>
              <a:prstGeom prst="rect">
                <a:avLst/>
              </a:prstGeom>
              <a:solidFill>
                <a:srgbClr val="FDE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spc="-50" dirty="0" smtClean="0">
                    <a:solidFill>
                      <a:sysClr val="windowText" lastClr="000000"/>
                    </a:solidFill>
                  </a:rPr>
                  <a:t>공공 부조</a:t>
                </a:r>
                <a:endParaRPr lang="ko-KR" altLang="en-US" b="1" spc="-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611560" y="2204864"/>
                <a:ext cx="288032" cy="1296144"/>
              </a:xfrm>
              <a:prstGeom prst="rect">
                <a:avLst/>
              </a:prstGeom>
              <a:solidFill>
                <a:srgbClr val="FACC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5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3" name="직각 삼각형 32"/>
            <p:cNvSpPr/>
            <p:nvPr/>
          </p:nvSpPr>
          <p:spPr>
            <a:xfrm rot="5400000">
              <a:off x="1817668" y="4455140"/>
              <a:ext cx="360040" cy="468000"/>
            </a:xfrm>
            <a:prstGeom prst="rtTriangle">
              <a:avLst/>
            </a:prstGeom>
            <a:solidFill>
              <a:srgbClr val="FAB9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971600" y="4941168"/>
            <a:ext cx="5364596" cy="1296144"/>
            <a:chOff x="719572" y="4941168"/>
            <a:chExt cx="5364596" cy="1296144"/>
          </a:xfrm>
        </p:grpSpPr>
        <p:sp>
          <p:nvSpPr>
            <p:cNvPr id="31" name="오각형 30"/>
            <p:cNvSpPr/>
            <p:nvPr/>
          </p:nvSpPr>
          <p:spPr>
            <a:xfrm>
              <a:off x="1763688" y="5085184"/>
              <a:ext cx="4320480" cy="1152128"/>
            </a:xfrm>
            <a:prstGeom prst="homePlate">
              <a:avLst>
                <a:gd name="adj" fmla="val 37403"/>
              </a:avLst>
            </a:prstGeom>
            <a:solidFill>
              <a:srgbClr val="B2C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2000" rIns="216000" rtlCol="0" anchor="ctr"/>
            <a:lstStyle/>
            <a:p>
              <a:r>
                <a:rPr lang="ko-KR" altLang="en-US" spc="-50" dirty="0" smtClean="0">
                  <a:solidFill>
                    <a:sysClr val="windowText" lastClr="000000"/>
                  </a:solidFill>
                </a:rPr>
                <a:t>사회적 취약 집단을 대상으로 상담</a:t>
              </a:r>
              <a:r>
                <a:rPr lang="en-US" altLang="ko-KR" spc="-50" dirty="0" smtClean="0">
                  <a:solidFill>
                    <a:sysClr val="windowText" lastClr="000000"/>
                  </a:solidFill>
                </a:rPr>
                <a:t>, </a:t>
              </a:r>
              <a:r>
                <a:rPr lang="ko-KR" altLang="en-US" spc="-50" dirty="0" smtClean="0">
                  <a:solidFill>
                    <a:sysClr val="windowText" lastClr="000000"/>
                  </a:solidFill>
                </a:rPr>
                <a:t>재활</a:t>
              </a:r>
              <a:r>
                <a:rPr lang="en-US" altLang="ko-KR" spc="-50" dirty="0" smtClean="0">
                  <a:solidFill>
                    <a:sysClr val="windowText" lastClr="000000"/>
                  </a:solidFill>
                </a:rPr>
                <a:t>, </a:t>
              </a:r>
              <a:r>
                <a:rPr lang="ko-KR" altLang="en-US" spc="-50" dirty="0" smtClean="0">
                  <a:solidFill>
                    <a:sysClr val="windowText" lastClr="000000"/>
                  </a:solidFill>
                </a:rPr>
                <a:t>직업 소개 등의 개별적인 서비스를 제공하는 제도이다</a:t>
              </a:r>
              <a:r>
                <a:rPr lang="en-US" altLang="ko-KR" spc="-50" dirty="0" smtClean="0">
                  <a:solidFill>
                    <a:sysClr val="windowText" lastClr="000000"/>
                  </a:solidFill>
                </a:rPr>
                <a:t>.</a:t>
              </a:r>
              <a:endParaRPr lang="ko-KR" altLang="en-US" spc="-5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719572" y="4941168"/>
              <a:ext cx="1512168" cy="936104"/>
              <a:chOff x="611560" y="2204864"/>
              <a:chExt cx="1512168" cy="1296144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899592" y="2204864"/>
                <a:ext cx="1224136" cy="1296144"/>
              </a:xfrm>
              <a:prstGeom prst="rect">
                <a:avLst/>
              </a:prstGeom>
              <a:solidFill>
                <a:srgbClr val="E8F0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spc="-50" dirty="0" smtClean="0">
                    <a:solidFill>
                      <a:sysClr val="windowText" lastClr="000000"/>
                    </a:solidFill>
                  </a:rPr>
                  <a:t>사회</a:t>
                </a:r>
                <a:endParaRPr lang="en-US" altLang="ko-KR" b="1" spc="-50" dirty="0" smtClean="0">
                  <a:solidFill>
                    <a:sysClr val="windowText" lastClr="000000"/>
                  </a:solidFill>
                </a:endParaRPr>
              </a:p>
              <a:p>
                <a:pPr algn="ctr"/>
                <a:r>
                  <a:rPr lang="ko-KR" altLang="en-US" b="1" spc="-50" dirty="0" smtClean="0">
                    <a:solidFill>
                      <a:sysClr val="windowText" lastClr="000000"/>
                    </a:solidFill>
                  </a:rPr>
                  <a:t>서비스</a:t>
                </a:r>
                <a:endParaRPr lang="ko-KR" altLang="en-US" b="1" spc="-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611560" y="2204864"/>
                <a:ext cx="288032" cy="1296144"/>
              </a:xfrm>
              <a:prstGeom prst="rect">
                <a:avLst/>
              </a:prstGeom>
              <a:solidFill>
                <a:srgbClr val="B2CE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5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4" name="직각 삼각형 33"/>
            <p:cNvSpPr/>
            <p:nvPr/>
          </p:nvSpPr>
          <p:spPr>
            <a:xfrm rot="5400000">
              <a:off x="1817668" y="5823292"/>
              <a:ext cx="360040" cy="468000"/>
            </a:xfrm>
            <a:prstGeom prst="rtTriangl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97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3" name="제목 1"/>
            <p:cNvSpPr txBox="1">
              <a:spLocks/>
            </p:cNvSpPr>
            <p:nvPr/>
          </p:nvSpPr>
          <p:spPr>
            <a:xfrm>
              <a:off x="251520" y="33896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적극적 우대 조치</a:t>
              </a:r>
              <a:r>
                <a:rPr lang="en-US" altLang="ko-KR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: </a:t>
              </a:r>
              <a:r>
                <a:rPr lang="ko-KR" altLang="en-US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저소득층</a:t>
              </a:r>
              <a:r>
                <a:rPr lang="en-US" altLang="ko-KR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장애인 의무 고용</a:t>
              </a:r>
              <a:endParaRPr lang="ko-KR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사례를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1772816"/>
            <a:ext cx="8496944" cy="3328159"/>
          </a:xfrm>
          <a:prstGeom prst="roundRect">
            <a:avLst>
              <a:gd name="adj" fmla="val 5224"/>
            </a:avLst>
          </a:prstGeom>
          <a:solidFill>
            <a:srgbClr val="FCF3EB"/>
          </a:solidFill>
          <a:effectLst/>
        </p:spPr>
        <p:txBody>
          <a:bodyPr wrap="square" lIns="144000" tIns="108000" rIns="144000" bIns="108000" rtlCol="0">
            <a:spAutoFit/>
          </a:bodyPr>
          <a:lstStyle/>
          <a:p>
            <a:pPr marL="0" lvl="6" algn="just">
              <a:lnSpc>
                <a:spcPct val="140000"/>
              </a:lnSpc>
            </a:pP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행정 </a:t>
            </a:r>
            <a:r>
              <a:rPr lang="ko-KR" altLang="en-US" sz="2000" spc="-10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자치부는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「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2016 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행정 자치 통계 연보」</a:t>
            </a:r>
            <a:r>
              <a:rPr lang="ko-KR" altLang="en-US" sz="2000" spc="-10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를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통해 장애인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저소득층 등 사회적 약자의 사회 진출이 큰 폭으로 증가했다고 밝혔다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이는 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9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급 공채 선발 인원의 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2% 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를 저소득층으로 채용하도록 하고 장애인 의무 고용 비율을 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3.0% 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에서 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3.5% 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로 상향 조정하는 등 균형 인사 정책을 추진한 결과로 보인다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장애인 공무원 채용 인원은 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693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명으로 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2011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년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(209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명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)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보다 세 배 이상 증가하였다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저소득층 채용 인원 또한 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458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명으로 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2011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년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(85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명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)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에 비해 다섯 배 이상 늘었다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</a:p>
          <a:p>
            <a:pPr marL="0" lvl="6" algn="r">
              <a:lnSpc>
                <a:spcPct val="140000"/>
              </a:lnSpc>
            </a:pP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- 『</a:t>
            </a:r>
            <a:r>
              <a:rPr lang="ko-KR" altLang="en-US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뉴스와이어</a:t>
            </a:r>
            <a:r>
              <a:rPr lang="en-US" altLang="ko-KR" sz="2000" spc="-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』, 2016. 7. 31.</a:t>
            </a:r>
            <a:endParaRPr lang="ko-KR" altLang="en-US" sz="3600" b="1" spc="-100" dirty="0">
              <a:solidFill>
                <a:schemeClr val="tx1">
                  <a:lumMod val="85000"/>
                  <a:lumOff val="15000"/>
                </a:schemeClr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91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853244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우리는 사회 및 공간 불평등을 해소하기 위해 어떤 노력을 할 수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822509"/>
            <a:ext cx="8496944" cy="445295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개인적 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의식적 차원 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다른 사람을 배려하고 존중하는 공동체 의식이 필요함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상대에게 가진 고정 관념이나 편견을 버림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기부나 봉사 활동에 적극적으로 참여하여 사회 및 공간 불평등을 줄여 나가려고 노력해야 함</a:t>
            </a:r>
            <a:endParaRPr lang="en-US" altLang="ko-KR" sz="2400" spc="-150" dirty="0" smtClean="0">
              <a:solidFill>
                <a:prstClr val="black">
                  <a:lumMod val="85000"/>
                  <a:lumOff val="1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사회적 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제도적 차원 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누구에게나 다양하고 질 높은 교육을 균등하게 제공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사회적 </a:t>
            </a:r>
            <a:r>
              <a:rPr lang="ko-KR" altLang="en-US" sz="24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소수자를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 위한 복지 제도 마련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 연대 의식을 바탕으로 부당한 차별 금지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약자 보호 법 제정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지역 격차 완화 정책 마련</a:t>
            </a:r>
            <a:endParaRPr lang="en-US" altLang="ko-KR" sz="2400" spc="-150" dirty="0" smtClean="0">
              <a:solidFill>
                <a:prstClr val="black">
                  <a:lumMod val="85000"/>
                  <a:lumOff val="1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4744"/>
              <a:ext cx="9144000" cy="1106224"/>
            </a:xfrm>
            <a:prstGeom prst="rect">
              <a:avLst/>
            </a:prstGeom>
          </p:spPr>
        </p:pic>
        <p:sp>
          <p:nvSpPr>
            <p:cNvPr id="14" name="직사각형 13"/>
            <p:cNvSpPr/>
            <p:nvPr/>
          </p:nvSpPr>
          <p:spPr>
            <a:xfrm>
              <a:off x="5426956" y="1202878"/>
              <a:ext cx="346921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6-3.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현상과</a:t>
              </a:r>
              <a:r>
                <a:rPr lang="en-US" altLang="ko-KR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15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정의로운 사회</a:t>
              </a:r>
              <a:endParaRPr lang="ko-KR" altLang="en-US" sz="1500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162620" y="33896"/>
            <a:ext cx="7056784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/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02.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정의로운 사회를 위한 다양한 제도와</a:t>
            </a:r>
            <a:r>
              <a:rPr lang="en-US" altLang="ko-KR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100" b="1" spc="-170" dirty="0" smtClean="0">
                <a:solidFill>
                  <a:srgbClr val="3B2936"/>
                </a:solidFill>
                <a:latin typeface="나눔고딕 ExtraBold" pitchFamily="50" charset="-127"/>
                <a:ea typeface="나눔고딕 ExtraBold" pitchFamily="50" charset="-127"/>
              </a:rPr>
              <a:t>실천 방안</a:t>
            </a:r>
            <a:endParaRPr lang="ko-KR" altLang="en-US" sz="2100" b="1" spc="-170" dirty="0">
              <a:solidFill>
                <a:srgbClr val="3B293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6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3" name="제목 1"/>
            <p:cNvSpPr txBox="1">
              <a:spLocks/>
            </p:cNvSpPr>
            <p:nvPr/>
          </p:nvSpPr>
          <p:spPr>
            <a:xfrm>
              <a:off x="251520" y="33896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공동체 의식이 </a:t>
              </a:r>
              <a:r>
                <a:rPr lang="ko-KR" altLang="en-US" sz="2400" b="1" spc="-15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가져다준</a:t>
              </a:r>
              <a:r>
                <a:rPr lang="ko-KR" altLang="en-US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변화‘</a:t>
              </a:r>
              <a:r>
                <a:rPr lang="en-US" altLang="ko-KR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시티에’의 기적</a:t>
              </a:r>
              <a:endParaRPr lang="ko-KR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신문을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323528" y="1340768"/>
            <a:ext cx="8496944" cy="5190392"/>
            <a:chOff x="323528" y="1447392"/>
            <a:chExt cx="8496944" cy="5190392"/>
          </a:xfrm>
        </p:grpSpPr>
        <p:sp>
          <p:nvSpPr>
            <p:cNvPr id="16" name="TextBox 15"/>
            <p:cNvSpPr txBox="1"/>
            <p:nvPr/>
          </p:nvSpPr>
          <p:spPr>
            <a:xfrm>
              <a:off x="323528" y="1447392"/>
              <a:ext cx="8496944" cy="5190392"/>
            </a:xfrm>
            <a:prstGeom prst="roundRect">
              <a:avLst>
                <a:gd name="adj" fmla="val 4490"/>
              </a:avLst>
            </a:prstGeom>
            <a:solidFill>
              <a:srgbClr val="FCF3EB"/>
            </a:solidFill>
            <a:effectLst/>
          </p:spPr>
          <p:txBody>
            <a:bodyPr wrap="square" lIns="108000" tIns="108000" rIns="3600000" bIns="108000" rtlCol="0">
              <a:spAutoFit/>
            </a:bodyPr>
            <a:lstStyle/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en-US" altLang="ko-KR" sz="16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endParaRPr lang="ko-KR" altLang="en-US" sz="16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66476" y="2492896"/>
              <a:ext cx="4250866" cy="414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직사각형 9"/>
            <p:cNvSpPr/>
            <p:nvPr/>
          </p:nvSpPr>
          <p:spPr>
            <a:xfrm>
              <a:off x="467544" y="1556792"/>
              <a:ext cx="5832648" cy="49182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 브라질 리우데자네이루에 위치한 </a:t>
              </a:r>
              <a:r>
                <a:rPr lang="ko-KR" altLang="en-US" sz="1600" spc="-100" dirty="0" err="1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비지가우는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 원래 나무가 무성한 숲이었지만 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1980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년대 중반부터 사람들이 들어오면서 파괴되었다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. 2003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년 시에서 주민들을 몰아내고 집을 허물었으나 잔해를 </a:t>
              </a:r>
              <a:endParaRPr lang="en-US" altLang="ko-KR" sz="1600" spc="-1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치우지 않았고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, 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사람들이 버리는 쓰레기로 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20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년 동안</a:t>
              </a:r>
              <a:endParaRPr lang="en-US" altLang="ko-KR" sz="1600" spc="-1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16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톤의 오물이 쌓였다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. 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동네 주민이자 친구 사이인</a:t>
              </a:r>
              <a:endParaRPr lang="en-US" altLang="ko-KR" sz="1600" spc="-1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err="1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퀸타닐라와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 </a:t>
              </a:r>
              <a:r>
                <a:rPr lang="ko-KR" altLang="en-US" sz="1600" spc="-100" dirty="0" err="1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파울루는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 이 숲을 바꿔 보자는 생각으로</a:t>
              </a:r>
              <a:endParaRPr lang="en-US" altLang="ko-KR" sz="1600" spc="-1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쓰레기를 치우기 시작했다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. 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두 사람의 계속되는 노력을</a:t>
              </a:r>
              <a:endParaRPr lang="en-US" altLang="ko-KR" sz="1600" spc="-1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보고 주민들은 청소에 동참하였으며 전문가들도 힘을</a:t>
              </a:r>
              <a:endParaRPr lang="en-US" altLang="ko-KR" sz="1600" spc="-1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합쳤다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. 2015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년 ‘시티에’ 공원은 지속 가능한 도시</a:t>
              </a:r>
              <a:endParaRPr lang="en-US" altLang="ko-KR" sz="1600" spc="-1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개발 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· 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건축물에 주어지는 세계적인 상 ‘</a:t>
              </a:r>
              <a:r>
                <a:rPr lang="ko-KR" altLang="en-US" sz="1600" spc="-100" dirty="0" err="1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시드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(SEED)</a:t>
              </a:r>
            </a:p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도시 건축상’을 받았다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. 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쓰레기로 가득했던 곳은</a:t>
              </a:r>
              <a:endParaRPr lang="en-US" altLang="ko-KR" sz="1600" spc="-1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주민들이 쉬어 갈 수 있고 자연의 소중함을</a:t>
              </a:r>
              <a:endParaRPr lang="en-US" altLang="ko-KR" sz="1600" spc="-1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endParaRPr>
            </a:p>
            <a:p>
              <a:pPr marL="0" lvl="6" algn="just">
                <a:lnSpc>
                  <a:spcPct val="140000"/>
                </a:lnSpc>
              </a:pP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깨닫게 하는 공간이 되었다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.</a:t>
              </a:r>
            </a:p>
            <a:p>
              <a:pPr marL="0" lvl="6" algn="just">
                <a:lnSpc>
                  <a:spcPct val="140000"/>
                </a:lnSpc>
              </a:pP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		- 『</a:t>
              </a:r>
              <a:r>
                <a:rPr lang="ko-KR" altLang="en-US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경향신문</a:t>
              </a:r>
              <a:r>
                <a:rPr lang="en-US" altLang="ko-KR" sz="1600" spc="-100" dirty="0" smtClean="0">
                  <a:latin typeface="맑은 고딕" pitchFamily="50" charset="-127"/>
                  <a:ea typeface="맑은 고딕" pitchFamily="50" charset="-127"/>
                  <a:cs typeface="함초롬바탕" pitchFamily="18" charset="-127"/>
                </a:rPr>
                <a:t>』, 2016. 5. 27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17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4660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1390948" y="10716"/>
              <a:ext cx="44697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정의로운 사회를 위한</a:t>
              </a:r>
              <a:endParaRPr lang="en-US" altLang="ko-KR" sz="2000" b="1" spc="-120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제도의 확대는 바람직할까</a:t>
              </a:r>
              <a:r>
                <a:rPr lang="en-US" altLang="ko-KR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000" b="1" spc="-12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89711" y="78134"/>
            <a:ext cx="3706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6-3.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및 공간 불평등 현상과</a:t>
            </a:r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정의로운 사회</a:t>
            </a:r>
            <a:endParaRPr lang="ko-KR" altLang="en-US" sz="1600" spc="-15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632" y="1229851"/>
            <a:ext cx="7416824" cy="7571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아래의 자료를 참고하여 정의로운 사회를 위해 내가 할 수 있는 노력은 무엇일지 빈칸에 써 보자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30" y="1232808"/>
            <a:ext cx="948879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그룹 32"/>
          <p:cNvGrpSpPr/>
          <p:nvPr/>
        </p:nvGrpSpPr>
        <p:grpSpPr>
          <a:xfrm>
            <a:off x="2860762" y="2420413"/>
            <a:ext cx="5942756" cy="1657134"/>
            <a:chOff x="2627784" y="2600908"/>
            <a:chExt cx="5942756" cy="1802100"/>
          </a:xfrm>
        </p:grpSpPr>
        <p:sp>
          <p:nvSpPr>
            <p:cNvPr id="28" name="모서리가 둥근 직사각형 27"/>
            <p:cNvSpPr/>
            <p:nvPr/>
          </p:nvSpPr>
          <p:spPr>
            <a:xfrm>
              <a:off x="2665884" y="2639008"/>
              <a:ext cx="5904656" cy="176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tIns="108000" rIns="144000" bIns="108000" rtlCol="0" anchor="ctr"/>
            <a:lstStyle/>
            <a:p>
              <a:pPr>
                <a:lnSpc>
                  <a:spcPct val="130000"/>
                </a:lnSpc>
              </a:pPr>
              <a:endParaRPr lang="ko-KR" altLang="en-US" sz="1600" spc="-100" dirty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2627784" y="2600908"/>
              <a:ext cx="5904656" cy="17640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tIns="180000" rIns="144000" bIns="72000"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  체계적인 직업 교육과 직업 훈련을 통해 실업자들이 새로운 일자리를 얻을 수 있도록 지원하고</a:t>
              </a:r>
              <a:r>
                <a:rPr lang="en-US" altLang="ko-KR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, </a:t>
              </a:r>
              <a:r>
                <a:rPr lang="ko-KR" altLang="en-US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기업가들이 고용을 늘릴 수 있도록 사업 환경을 개선하며</a:t>
              </a:r>
              <a:r>
                <a:rPr lang="en-US" altLang="ko-KR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, </a:t>
              </a:r>
              <a:r>
                <a:rPr lang="ko-KR" altLang="en-US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실업의 원인에 따라 다양한 정책을 실시하기도 한다</a:t>
              </a:r>
              <a:r>
                <a:rPr lang="en-US" altLang="ko-KR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.</a:t>
              </a:r>
              <a:endParaRPr lang="ko-KR" altLang="en-US" sz="1600" spc="-100" dirty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880" y="2276872"/>
            <a:ext cx="3024000" cy="1892159"/>
          </a:xfrm>
          <a:prstGeom prst="roundRect">
            <a:avLst>
              <a:gd name="adj" fmla="val 8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sp>
        <p:nvSpPr>
          <p:cNvPr id="40" name="직사각형 39"/>
          <p:cNvSpPr/>
          <p:nvPr/>
        </p:nvSpPr>
        <p:spPr>
          <a:xfrm>
            <a:off x="3923928" y="2132856"/>
            <a:ext cx="1728192" cy="432048"/>
          </a:xfrm>
          <a:prstGeom prst="rect">
            <a:avLst/>
          </a:prstGeom>
          <a:solidFill>
            <a:srgbClr val="CDE6D4"/>
          </a:solidFill>
          <a:ln>
            <a:noFill/>
          </a:ln>
          <a:effectLst>
            <a:outerShdw blurRad="88900" dist="38100" dir="54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chemeClr val="tx1"/>
                </a:solidFill>
              </a:rPr>
              <a:t>고용 환경 개선</a:t>
            </a:r>
            <a:endParaRPr lang="ko-KR" altLang="en-US" sz="1600" b="1" spc="-150" dirty="0">
              <a:solidFill>
                <a:schemeClr val="tx1"/>
              </a:solidFill>
            </a:endParaRPr>
          </a:p>
        </p:txBody>
      </p:sp>
      <p:grpSp>
        <p:nvGrpSpPr>
          <p:cNvPr id="45" name="그룹 44"/>
          <p:cNvGrpSpPr/>
          <p:nvPr/>
        </p:nvGrpSpPr>
        <p:grpSpPr>
          <a:xfrm flipH="1">
            <a:off x="442476" y="4796893"/>
            <a:ext cx="5929724" cy="1457043"/>
            <a:chOff x="2602716" y="2600908"/>
            <a:chExt cx="5929724" cy="1822624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2602716" y="2659533"/>
              <a:ext cx="5904656" cy="1763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tIns="108000" rIns="144000" bIns="108000" rtlCol="0" anchor="ctr"/>
            <a:lstStyle/>
            <a:p>
              <a:pPr>
                <a:lnSpc>
                  <a:spcPct val="130000"/>
                </a:lnSpc>
              </a:pPr>
              <a:endParaRPr lang="ko-KR" altLang="en-US" sz="1600" spc="-100" dirty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endParaRPr>
            </a:p>
          </p:txBody>
        </p:sp>
        <p:sp>
          <p:nvSpPr>
            <p:cNvPr id="47" name="모서리가 둥근 직사각형 46"/>
            <p:cNvSpPr/>
            <p:nvPr/>
          </p:nvSpPr>
          <p:spPr>
            <a:xfrm>
              <a:off x="2627784" y="2600908"/>
              <a:ext cx="5904656" cy="17640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80000" rIns="864000" bIns="72000"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정부는 지역 간의 균형 있는 발전을 위해 공공 기관을 지방으로 이전하거나 그 지역의 특성에 맞는 산업을 육성하여 일자리를 창출하는 등의 노력을 하고 있다</a:t>
              </a:r>
              <a:r>
                <a:rPr lang="en-US" altLang="ko-KR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.</a:t>
              </a:r>
              <a:endParaRPr lang="ko-KR" altLang="en-US" sz="1600" spc="-100" dirty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endParaRPr>
            </a:p>
          </p:txBody>
        </p:sp>
      </p:grpSp>
      <p:sp>
        <p:nvSpPr>
          <p:cNvPr id="49" name="직사각형 48"/>
          <p:cNvSpPr/>
          <p:nvPr/>
        </p:nvSpPr>
        <p:spPr>
          <a:xfrm flipH="1">
            <a:off x="1043608" y="4509336"/>
            <a:ext cx="1728192" cy="432048"/>
          </a:xfrm>
          <a:prstGeom prst="rect">
            <a:avLst/>
          </a:prstGeom>
          <a:solidFill>
            <a:srgbClr val="CDE6D4"/>
          </a:solidFill>
          <a:ln>
            <a:noFill/>
          </a:ln>
          <a:effectLst>
            <a:outerShdw blurRad="88900" dist="38100" dir="54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smtClean="0">
                <a:solidFill>
                  <a:schemeClr val="tx1"/>
                </a:solidFill>
              </a:rPr>
              <a:t>지역 격차 완화</a:t>
            </a:r>
            <a:endParaRPr lang="ko-KR" altLang="en-US" sz="1600" b="1" spc="-150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456" y="4431846"/>
            <a:ext cx="3024000" cy="1949482"/>
          </a:xfrm>
          <a:prstGeom prst="roundRect">
            <a:avLst>
              <a:gd name="adj" fmla="val 9480"/>
            </a:avLst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38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4660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1390948" y="10716"/>
              <a:ext cx="44697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정의로운 사회를 위한</a:t>
              </a:r>
              <a:endParaRPr lang="en-US" altLang="ko-KR" sz="2000" b="1" spc="-120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제도의 확대는 바람직할까</a:t>
              </a:r>
              <a:r>
                <a:rPr lang="en-US" altLang="ko-KR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000" b="1" spc="-12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89711" y="78134"/>
            <a:ext cx="3706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6-3.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및 공간 불평등 현상과</a:t>
            </a:r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정의로운 사회</a:t>
            </a:r>
            <a:endParaRPr lang="ko-KR" altLang="en-US" sz="1600" spc="-15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632" y="1229851"/>
            <a:ext cx="7416824" cy="7571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아래의 자료를 참고하여 정의로운 사회를 위해 내가 할 수 있는 노력은 무엇일지 빈칸에 써 보자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30" y="1232808"/>
            <a:ext cx="948879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2"/>
          <p:cNvGrpSpPr/>
          <p:nvPr/>
        </p:nvGrpSpPr>
        <p:grpSpPr>
          <a:xfrm>
            <a:off x="2860762" y="2420413"/>
            <a:ext cx="5942756" cy="1657134"/>
            <a:chOff x="2627784" y="2600908"/>
            <a:chExt cx="5942756" cy="1802100"/>
          </a:xfrm>
        </p:grpSpPr>
        <p:sp>
          <p:nvSpPr>
            <p:cNvPr id="28" name="모서리가 둥근 직사각형 27"/>
            <p:cNvSpPr/>
            <p:nvPr/>
          </p:nvSpPr>
          <p:spPr>
            <a:xfrm>
              <a:off x="2665884" y="2639008"/>
              <a:ext cx="5904656" cy="176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000" tIns="108000" rIns="144000" bIns="108000" rtlCol="0" anchor="ctr"/>
            <a:lstStyle/>
            <a:p>
              <a:pPr>
                <a:lnSpc>
                  <a:spcPct val="130000"/>
                </a:lnSpc>
              </a:pPr>
              <a:endParaRPr lang="ko-KR" altLang="en-US" sz="1600" spc="-100" dirty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2627784" y="2600908"/>
              <a:ext cx="5904656" cy="17640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180000" rIns="108000" bIns="72000"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  정부는 소득 격차에 따른 교육 격차를 방지하고 교육의 기회균등을 실현하고자 저소득층의 교육비를 지원하거나 낙후 지역의 교육 여건을 개선하는 등의 교육 지원 제도를 강화하고 있다</a:t>
              </a:r>
              <a:r>
                <a:rPr lang="en-US" altLang="ko-KR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. </a:t>
              </a:r>
              <a:r>
                <a:rPr lang="ko-KR" altLang="en-US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사진은 저소득층 학생을 대상으로 무료 예술 교육을 진행하는 모습이다</a:t>
              </a:r>
              <a:r>
                <a:rPr lang="en-US" altLang="ko-KR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.</a:t>
              </a:r>
              <a:endParaRPr lang="ko-KR" altLang="en-US" sz="1600" spc="-100" dirty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screen"/>
          <a:srcRect b="3846"/>
          <a:stretch>
            <a:fillRect/>
          </a:stretch>
        </p:blipFill>
        <p:spPr bwMode="auto">
          <a:xfrm>
            <a:off x="356415" y="2276872"/>
            <a:ext cx="2775425" cy="1800200"/>
          </a:xfrm>
          <a:prstGeom prst="roundRect">
            <a:avLst>
              <a:gd name="adj" fmla="val 8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sp>
        <p:nvSpPr>
          <p:cNvPr id="40" name="직사각형 39"/>
          <p:cNvSpPr/>
          <p:nvPr/>
        </p:nvSpPr>
        <p:spPr>
          <a:xfrm>
            <a:off x="3923928" y="2132856"/>
            <a:ext cx="2088232" cy="432048"/>
          </a:xfrm>
          <a:prstGeom prst="rect">
            <a:avLst/>
          </a:prstGeom>
          <a:solidFill>
            <a:srgbClr val="CDE6D4"/>
          </a:solidFill>
          <a:ln>
            <a:noFill/>
          </a:ln>
          <a:effectLst>
            <a:outerShdw blurRad="88900" dist="38100" dir="54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smtClean="0">
                <a:solidFill>
                  <a:schemeClr val="tx1"/>
                </a:solidFill>
              </a:rPr>
              <a:t>교육의 기회균등 실현</a:t>
            </a:r>
            <a:endParaRPr lang="ko-KR" altLang="en-US" sz="1600" b="1" spc="-150" dirty="0">
              <a:solidFill>
                <a:schemeClr val="tx1"/>
              </a:solidFill>
            </a:endParaRPr>
          </a:p>
        </p:txBody>
      </p:sp>
      <p:grpSp>
        <p:nvGrpSpPr>
          <p:cNvPr id="5" name="그룹 44"/>
          <p:cNvGrpSpPr/>
          <p:nvPr/>
        </p:nvGrpSpPr>
        <p:grpSpPr>
          <a:xfrm flipH="1">
            <a:off x="442476" y="4868901"/>
            <a:ext cx="5929724" cy="1368411"/>
            <a:chOff x="2602716" y="2600908"/>
            <a:chExt cx="5929724" cy="1822624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2602716" y="2659533"/>
              <a:ext cx="5904656" cy="1763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tIns="108000" rIns="144000" bIns="108000" rtlCol="0" anchor="ctr"/>
            <a:lstStyle/>
            <a:p>
              <a:pPr>
                <a:lnSpc>
                  <a:spcPct val="130000"/>
                </a:lnSpc>
              </a:pPr>
              <a:endParaRPr lang="ko-KR" altLang="en-US" sz="1600" spc="-100" dirty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endParaRPr>
            </a:p>
          </p:txBody>
        </p:sp>
        <p:sp>
          <p:nvSpPr>
            <p:cNvPr id="47" name="모서리가 둥근 직사각형 46"/>
            <p:cNvSpPr/>
            <p:nvPr/>
          </p:nvSpPr>
          <p:spPr>
            <a:xfrm>
              <a:off x="2627784" y="2600908"/>
              <a:ext cx="5904656" cy="17640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80000" rIns="864000" bIns="72000"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정부는 사회 복지 제도를 마련하여 여성</a:t>
              </a:r>
              <a:r>
                <a:rPr lang="en-US" altLang="ko-KR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, </a:t>
              </a:r>
              <a:r>
                <a:rPr lang="ko-KR" altLang="en-US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이주 노동자</a:t>
              </a:r>
              <a:r>
                <a:rPr lang="en-US" altLang="ko-KR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, </a:t>
              </a:r>
              <a:r>
                <a:rPr lang="ko-KR" altLang="en-US" sz="1600" spc="-100" dirty="0" smtClean="0">
                  <a:solidFill>
                    <a:schemeClr val="tx1"/>
                  </a:solidFill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rPr>
                <a:t>장애인과 같은 사회적 약자에 대한 차별 및 여러 형태의 불평등을 완화하기 위해 노력하고 있다</a:t>
              </a:r>
              <a:endParaRPr lang="ko-KR" altLang="en-US" sz="1600" spc="-100" dirty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endParaRPr>
            </a:p>
          </p:txBody>
        </p:sp>
      </p:grpSp>
      <p:sp>
        <p:nvSpPr>
          <p:cNvPr id="49" name="직사각형 48"/>
          <p:cNvSpPr/>
          <p:nvPr/>
        </p:nvSpPr>
        <p:spPr>
          <a:xfrm flipH="1">
            <a:off x="1043608" y="4581344"/>
            <a:ext cx="2232248" cy="432048"/>
          </a:xfrm>
          <a:prstGeom prst="rect">
            <a:avLst/>
          </a:prstGeom>
          <a:solidFill>
            <a:srgbClr val="CDE6D4"/>
          </a:solidFill>
          <a:ln>
            <a:noFill/>
          </a:ln>
          <a:effectLst>
            <a:outerShdw blurRad="88900" dist="38100" dir="54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chemeClr val="tx1"/>
                </a:solidFill>
              </a:rPr>
              <a:t>사회적 약자의 권리 보장</a:t>
            </a:r>
            <a:endParaRPr lang="ko-KR" altLang="en-US" sz="1600" b="1" spc="-150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screen"/>
          <a:srcRect b="7387"/>
          <a:stretch>
            <a:fillRect/>
          </a:stretch>
        </p:blipFill>
        <p:spPr bwMode="auto">
          <a:xfrm>
            <a:off x="5699967" y="4575862"/>
            <a:ext cx="2928977" cy="1805466"/>
          </a:xfrm>
          <a:prstGeom prst="roundRect">
            <a:avLst>
              <a:gd name="adj" fmla="val 9480"/>
            </a:avLst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9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모서리가 둥근 직사각형 31"/>
          <p:cNvSpPr/>
          <p:nvPr/>
        </p:nvSpPr>
        <p:spPr>
          <a:xfrm>
            <a:off x="3373264" y="2963044"/>
            <a:ext cx="5328592" cy="1944216"/>
          </a:xfrm>
          <a:prstGeom prst="roundRect">
            <a:avLst>
              <a:gd name="adj" fmla="val 11077"/>
            </a:avLst>
          </a:prstGeom>
          <a:solidFill>
            <a:schemeClr val="bg1">
              <a:lumMod val="8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08000" bIns="72000" rtlCol="0" anchor="ctr"/>
          <a:lstStyle/>
          <a:p>
            <a:pPr>
              <a:lnSpc>
                <a:spcPct val="130000"/>
              </a:lnSpc>
            </a:pPr>
            <a:r>
              <a:rPr lang="ko-KR" altLang="en-US" sz="1600" spc="-100" dirty="0" smtClean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</a:t>
            </a:r>
            <a:endParaRPr lang="ko-KR" altLang="en-US" sz="1600" spc="-100" dirty="0">
              <a:solidFill>
                <a:schemeClr val="tx1"/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4660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1390948" y="10716"/>
              <a:ext cx="44697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정의로운 사회를 위한</a:t>
              </a:r>
              <a:endParaRPr lang="en-US" altLang="ko-KR" sz="2000" b="1" spc="-120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제도의 확대는 바람직할까</a:t>
              </a:r>
              <a:r>
                <a:rPr lang="en-US" altLang="ko-KR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000" b="1" spc="-12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89711" y="78134"/>
            <a:ext cx="3706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6-3.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및 공간 불평등 현상과</a:t>
            </a:r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정의로운 사회</a:t>
            </a:r>
            <a:endParaRPr lang="ko-KR" altLang="en-US" sz="1600" spc="-15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632" y="1229851"/>
            <a:ext cx="7416824" cy="7571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아래의 자료를 참고하여 정의로운 사회를 위해 내가 할 수 있는 노력은 무엇일지 빈칸에 써 보자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30" y="1232808"/>
            <a:ext cx="948879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모서리가 둥근 직사각형 26"/>
          <p:cNvSpPr/>
          <p:nvPr/>
        </p:nvSpPr>
        <p:spPr>
          <a:xfrm>
            <a:off x="3347864" y="2924944"/>
            <a:ext cx="5328592" cy="1944216"/>
          </a:xfrm>
          <a:prstGeom prst="roundRect">
            <a:avLst>
              <a:gd name="adj" fmla="val 11077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08000" bIns="72000" rtlCol="0" anchor="ctr"/>
          <a:lstStyle/>
          <a:p>
            <a:pPr>
              <a:lnSpc>
                <a:spcPct val="130000"/>
              </a:lnSpc>
            </a:pPr>
            <a:r>
              <a:rPr lang="ko-KR" altLang="en-US" sz="1600" spc="-100" dirty="0" smtClean="0">
                <a:solidFill>
                  <a:schemeClr val="tx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</a:t>
            </a:r>
            <a:endParaRPr lang="ko-KR" altLang="en-US" sz="1600" spc="-100" dirty="0">
              <a:solidFill>
                <a:schemeClr val="tx1"/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211960" y="2650791"/>
            <a:ext cx="2232248" cy="432048"/>
          </a:xfrm>
          <a:prstGeom prst="rect">
            <a:avLst/>
          </a:prstGeom>
          <a:solidFill>
            <a:srgbClr val="CDE6D4"/>
          </a:solidFill>
          <a:ln>
            <a:noFill/>
          </a:ln>
          <a:effectLst>
            <a:outerShdw blurRad="88900" dist="38100" dir="54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spc="-150" dirty="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467544" y="2564904"/>
            <a:ext cx="3312368" cy="2088232"/>
          </a:xfrm>
          <a:prstGeom prst="roundRect">
            <a:avLst>
              <a:gd name="adj" fmla="val 9884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323528" y="5157192"/>
            <a:ext cx="8496944" cy="1435169"/>
            <a:chOff x="467544" y="5537619"/>
            <a:chExt cx="7992888" cy="1736917"/>
          </a:xfrm>
        </p:grpSpPr>
        <p:sp>
          <p:nvSpPr>
            <p:cNvPr id="24" name="양쪽 모서리가 둥근 사각형 23"/>
            <p:cNvSpPr/>
            <p:nvPr/>
          </p:nvSpPr>
          <p:spPr>
            <a:xfrm>
              <a:off x="467545" y="5537619"/>
              <a:ext cx="1459571" cy="700811"/>
            </a:xfrm>
            <a:prstGeom prst="round2SameRect">
              <a:avLst>
                <a:gd name="adj1" fmla="val 15425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>
                <a:lnSpc>
                  <a:spcPct val="120000"/>
                </a:lnSpc>
              </a:pPr>
              <a:r>
                <a:rPr lang="ko-KR" altLang="en-US" sz="1600" b="1" spc="60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 활동 길잡이</a:t>
              </a:r>
              <a:endParaRPr lang="en-US" altLang="ko-KR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25" name="제목 1"/>
            <p:cNvSpPr txBox="1">
              <a:spLocks/>
            </p:cNvSpPr>
            <p:nvPr/>
          </p:nvSpPr>
          <p:spPr>
            <a:xfrm>
              <a:off x="467544" y="5999881"/>
              <a:ext cx="7992888" cy="1274655"/>
            </a:xfrm>
            <a:prstGeom prst="roundRect">
              <a:avLst>
                <a:gd name="adj" fmla="val 9647"/>
              </a:avLst>
            </a:prstGeom>
            <a:solidFill>
              <a:schemeClr val="bg1"/>
            </a:solidFill>
            <a:ln w="19050" cap="rnd" cmpd="sng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144000" tIns="72000" rIns="144000" bIns="36000" rtlCol="0" anchor="ctr">
              <a:sp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52000" indent="-2520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ko-KR" altLang="en-US" sz="16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정의로운 사회를 위한 제도와 실천 방안으로 무엇이 있는지 파악하고 그 특성을 이해한다</a:t>
              </a:r>
              <a:r>
                <a:rPr lang="en-US" altLang="ko-KR" sz="16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252000" indent="-2520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ko-KR" altLang="en-US" sz="16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제시된 자료를 바탕으로 정의로운 사회를 위해 내가 할 수 있는 노력을 찾아보고</a:t>
              </a:r>
              <a:r>
                <a:rPr lang="en-US" altLang="ko-KR" sz="16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친구와 함께 이야기해 본다</a:t>
              </a:r>
              <a:r>
                <a:rPr lang="en-US" altLang="ko-KR" sz="16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11960" y="2672916"/>
            <a:ext cx="2232248" cy="35862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600" b="1" dirty="0" smtClean="0">
                <a:solidFill>
                  <a:srgbClr val="FF0000"/>
                </a:solidFill>
                <a:latin typeface="+mn-ea"/>
              </a:rPr>
              <a:t>장난감 기부</a:t>
            </a:r>
            <a:endParaRPr lang="en-US" altLang="ko-KR" sz="1600" b="1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923928" y="3284984"/>
            <a:ext cx="460851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아동 구호 단체나 공공 기관에 집에서 사용하고 있지 않은 장난감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어릴 적에 사용했던 장난감 등을 기부하여 저소득층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소외 계층 아동들의 교육 환경을 개선하는 데 도움을 준다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.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  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5124" name="Picture 4" descr="http://danmee.chosun.com/site/data/img_dir/2012/04/30/2012043001334_0.jpg"/>
          <p:cNvPicPr>
            <a:picLocks noChangeAspect="1" noChangeArrowheads="1"/>
          </p:cNvPicPr>
          <p:nvPr/>
        </p:nvPicPr>
        <p:blipFill>
          <a:blip r:embed="rId6" cstate="print"/>
          <a:srcRect l="18182" b="11111"/>
          <a:stretch>
            <a:fillRect/>
          </a:stretch>
        </p:blipFill>
        <p:spPr bwMode="auto">
          <a:xfrm>
            <a:off x="539552" y="2636913"/>
            <a:ext cx="3168352" cy="1968218"/>
          </a:xfrm>
          <a:prstGeom prst="roundRect">
            <a:avLst>
              <a:gd name="adj" fmla="val 715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2318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4660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1390948" y="10716"/>
              <a:ext cx="44697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정의로운 사회를 위한</a:t>
              </a:r>
              <a:endParaRPr lang="en-US" altLang="ko-KR" sz="2000" b="1" spc="-120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제도의 확대는 바람직할까</a:t>
              </a:r>
              <a:r>
                <a:rPr lang="en-US" altLang="ko-KR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000" b="1" spc="-12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89711" y="78134"/>
            <a:ext cx="3706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6-3.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및 공간 불평등 현상과</a:t>
            </a:r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정의로운 사회</a:t>
            </a:r>
            <a:endParaRPr lang="ko-KR" altLang="en-US" sz="1600" spc="-15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632" y="1229851"/>
            <a:ext cx="7416824" cy="7294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불평등 현상을 바라보는 서로 다른 입장을 살펴보고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이를 참고하여 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194</a:t>
            </a: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쪽 자료와 같은 여러 제도의 확대가 바람직한지에 대한 자신의 견해를 논술해 보자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97864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그룹 42"/>
          <p:cNvGrpSpPr/>
          <p:nvPr/>
        </p:nvGrpSpPr>
        <p:grpSpPr>
          <a:xfrm>
            <a:off x="4572000" y="2636912"/>
            <a:ext cx="4181379" cy="2808312"/>
            <a:chOff x="4711101" y="2636912"/>
            <a:chExt cx="4181379" cy="2808312"/>
          </a:xfrm>
        </p:grpSpPr>
        <p:sp>
          <p:nvSpPr>
            <p:cNvPr id="35" name="직사각형 34"/>
            <p:cNvSpPr/>
            <p:nvPr/>
          </p:nvSpPr>
          <p:spPr>
            <a:xfrm>
              <a:off x="4860032" y="2636912"/>
              <a:ext cx="4032448" cy="280831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44000" rIns="180000" bIns="144000"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1600" spc="-50" dirty="0" smtClean="0">
                  <a:solidFill>
                    <a:schemeClr val="tx1"/>
                  </a:solidFill>
                </a:rPr>
                <a:t>         사회 불평등 현상의 원인을 개인적 능력보다는 이미 가진 자를 중심으로 운영되는 사회 구조 때문이라고 보는 사람들도 있다</a:t>
              </a:r>
              <a:r>
                <a:rPr lang="en-US" altLang="ko-KR" sz="1600" spc="-50" dirty="0" smtClean="0">
                  <a:solidFill>
                    <a:schemeClr val="tx1"/>
                  </a:solidFill>
                </a:rPr>
                <a:t>. </a:t>
              </a:r>
              <a:r>
                <a:rPr lang="ko-KR" altLang="en-US" sz="1600" spc="-50" dirty="0" smtClean="0">
                  <a:solidFill>
                    <a:schemeClr val="tx1"/>
                  </a:solidFill>
                </a:rPr>
                <a:t>이들은 사회적 희소가치를 많이 가진 사람들이 자신들에게 유리하도록 사회 불평등을 더욱 유지하려 한다고 비판한다</a:t>
              </a:r>
              <a:r>
                <a:rPr lang="en-US" altLang="ko-KR" sz="1600" spc="-50" dirty="0" smtClean="0">
                  <a:solidFill>
                    <a:schemeClr val="tx1"/>
                  </a:solidFill>
                </a:rPr>
                <a:t>. </a:t>
              </a:r>
              <a:r>
                <a:rPr lang="ko-KR" altLang="en-US" sz="1600" spc="-50" dirty="0" smtClean="0">
                  <a:solidFill>
                    <a:schemeClr val="tx1"/>
                  </a:solidFill>
                </a:rPr>
                <a:t>나아가 사회 불평등 현상으로 사회는 불안정한 상태가 될 것이라고 본다</a:t>
              </a:r>
              <a:r>
                <a:rPr lang="en-US" altLang="ko-KR" sz="1600" spc="-50" dirty="0" smtClean="0">
                  <a:solidFill>
                    <a:schemeClr val="tx1"/>
                  </a:solidFill>
                </a:rPr>
                <a:t>.</a:t>
              </a:r>
              <a:endParaRPr lang="ko-KR" altLang="en-US" sz="1600" spc="-50" dirty="0">
                <a:solidFill>
                  <a:schemeClr val="tx1"/>
                </a:solidFill>
              </a:endParaRPr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4711101" y="2691569"/>
              <a:ext cx="792000" cy="360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관점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16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323528" y="2636912"/>
            <a:ext cx="4032448" cy="2808312"/>
            <a:chOff x="323528" y="2636912"/>
            <a:chExt cx="4032448" cy="2808312"/>
          </a:xfrm>
        </p:grpSpPr>
        <p:sp>
          <p:nvSpPr>
            <p:cNvPr id="33" name="직사각형 32"/>
            <p:cNvSpPr/>
            <p:nvPr/>
          </p:nvSpPr>
          <p:spPr>
            <a:xfrm>
              <a:off x="467544" y="2636912"/>
              <a:ext cx="3888432" cy="28083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44000" rIns="180000" bIns="144000"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1600" spc="-50" dirty="0" smtClean="0">
                  <a:solidFill>
                    <a:schemeClr val="tx1"/>
                  </a:solidFill>
                </a:rPr>
                <a:t>         어떤 사람들은 사회 불평등 현상의 원인을 개인의 능력과 노력의 차이에 따른 것이라고 본다</a:t>
              </a:r>
              <a:r>
                <a:rPr lang="en-US" altLang="ko-KR" sz="1600" spc="-50" dirty="0" smtClean="0">
                  <a:solidFill>
                    <a:schemeClr val="tx1"/>
                  </a:solidFill>
                </a:rPr>
                <a:t>. </a:t>
              </a:r>
              <a:r>
                <a:rPr lang="ko-KR" altLang="en-US" sz="1600" spc="-50" dirty="0" smtClean="0">
                  <a:solidFill>
                    <a:schemeClr val="tx1"/>
                  </a:solidFill>
                </a:rPr>
                <a:t>서로 다른 보상을 받는 것은 열심히 일한 사람과 그렇지 않은 사람이 있기 때문이므로 이는 당연한 것이며</a:t>
              </a:r>
              <a:r>
                <a:rPr lang="en-US" altLang="ko-KR" sz="1600" spc="-50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1600" spc="-50" dirty="0" smtClean="0">
                  <a:solidFill>
                    <a:schemeClr val="tx1"/>
                  </a:solidFill>
                </a:rPr>
                <a:t>이러한 차별적 대우가 오히려 사회 유지 및 발전에 이바지한다고 생각한다</a:t>
              </a:r>
              <a:r>
                <a:rPr lang="en-US" altLang="ko-KR" sz="1600" spc="-50" dirty="0" smtClean="0">
                  <a:solidFill>
                    <a:schemeClr val="tx1"/>
                  </a:solidFill>
                </a:rPr>
                <a:t>.</a:t>
              </a:r>
              <a:endParaRPr lang="ko-KR" altLang="en-US" sz="1600" spc="-50" dirty="0">
                <a:solidFill>
                  <a:schemeClr val="tx1"/>
                </a:solidFill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323528" y="2691569"/>
              <a:ext cx="792000" cy="360000"/>
            </a:xfrm>
            <a:prstGeom prst="roundRect">
              <a:avLst/>
            </a:prstGeom>
            <a:solidFill>
              <a:srgbClr val="F6B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관점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sz="16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4660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1390948" y="10716"/>
              <a:ext cx="44697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정의로운 사회를 위한</a:t>
              </a:r>
              <a:endParaRPr lang="en-US" altLang="ko-KR" sz="2000" b="1" spc="-120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제도의 확대는 바람직할까</a:t>
              </a:r>
              <a:r>
                <a:rPr lang="en-US" altLang="ko-KR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000" b="1" spc="-12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89711" y="78134"/>
            <a:ext cx="3706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6-3.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및 공간 불평등 현상과</a:t>
            </a:r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정의로운 사회</a:t>
            </a:r>
            <a:endParaRPr lang="ko-KR" altLang="en-US" sz="1600" spc="-15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632" y="1229851"/>
            <a:ext cx="7416824" cy="7294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불평등 현상을 바라보는 서로 다른 입장을 살펴보고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이를 참고하여 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194</a:t>
            </a: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쪽 자료와 같은 여러 제도의 확대가 바람직한지에 대한 자신의 견해를 논술해 보자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4" name="그룹 22"/>
          <p:cNvGrpSpPr/>
          <p:nvPr/>
        </p:nvGrpSpPr>
        <p:grpSpPr>
          <a:xfrm>
            <a:off x="395536" y="5769331"/>
            <a:ext cx="6408712" cy="828021"/>
            <a:chOff x="467544" y="5622233"/>
            <a:chExt cx="6080060" cy="1002114"/>
          </a:xfrm>
        </p:grpSpPr>
        <p:sp>
          <p:nvSpPr>
            <p:cNvPr id="28" name="양쪽 모서리가 둥근 사각형 27"/>
            <p:cNvSpPr/>
            <p:nvPr/>
          </p:nvSpPr>
          <p:spPr>
            <a:xfrm>
              <a:off x="467545" y="5622233"/>
              <a:ext cx="1161359" cy="700811"/>
            </a:xfrm>
            <a:prstGeom prst="round2SameRect">
              <a:avLst>
                <a:gd name="adj1" fmla="val 15425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b="1" spc="60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 활동 길잡이</a:t>
              </a:r>
              <a:endParaRPr lang="en-US" altLang="ko-KR" sz="11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29" name="제목 1"/>
            <p:cNvSpPr txBox="1">
              <a:spLocks/>
            </p:cNvSpPr>
            <p:nvPr/>
          </p:nvSpPr>
          <p:spPr>
            <a:xfrm>
              <a:off x="467544" y="5917198"/>
              <a:ext cx="6080060" cy="707149"/>
            </a:xfrm>
            <a:prstGeom prst="roundRect">
              <a:avLst>
                <a:gd name="adj" fmla="val 9647"/>
              </a:avLst>
            </a:prstGeom>
            <a:solidFill>
              <a:schemeClr val="bg1"/>
            </a:solidFill>
            <a:ln w="19050" cap="rnd" cmpd="sng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144000" tIns="72000" rIns="144000" bIns="36000" rtlCol="0" anchor="ctr">
              <a:sp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52000" indent="-2520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글의 의도를 잘 드러내기 위해서는 간결한 문장을 사용하고 단락을 구분해야 한다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252000" indent="-2520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주장하고자 하는 바를 명확히 하고 타당한 근거를 제시해야 글의 설득력을 높일 수 있다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2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모서리가 둥근 직사각형 21"/>
          <p:cNvSpPr/>
          <p:nvPr/>
        </p:nvSpPr>
        <p:spPr>
          <a:xfrm>
            <a:off x="395536" y="2132857"/>
            <a:ext cx="8352928" cy="3456383"/>
          </a:xfrm>
          <a:prstGeom prst="roundRect">
            <a:avLst>
              <a:gd name="adj" fmla="val 3723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144000" bIns="36000" rtlCol="0" anchor="t"/>
          <a:lstStyle/>
          <a:p>
            <a:pPr>
              <a:lnSpc>
                <a:spcPct val="150000"/>
              </a:lnSpc>
            </a:pPr>
            <a:r>
              <a:rPr lang="en-US" altLang="ko-KR" sz="1700" u="sng" spc="-40" dirty="0" smtClean="0">
                <a:solidFill>
                  <a:schemeClr val="bg1">
                    <a:lumMod val="65000"/>
                  </a:schemeClr>
                </a:solidFill>
                <a:latin typeface="맑은 고딕" pitchFamily="50" charset="-127"/>
                <a:ea typeface="맑은 고딕" pitchFamily="50" charset="-12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ko-KR" altLang="en-US" sz="1700" u="sng" spc="-40" dirty="0">
              <a:solidFill>
                <a:schemeClr val="bg1">
                  <a:lumMod val="6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326" y="2101929"/>
            <a:ext cx="8064896" cy="283923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관점 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에 근거하여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]</a:t>
            </a:r>
            <a:endParaRPr lang="ko-KR" altLang="en-US" sz="1700" spc="-13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사회 복지 제도 등의 확대를 반대한다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재산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권력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사회적 지위와 같은 </a:t>
            </a:r>
            <a:r>
              <a:rPr lang="ko-KR" altLang="en-US" sz="1700" spc="-130" dirty="0" err="1" smtClean="0">
                <a:solidFill>
                  <a:srgbClr val="FF0000"/>
                </a:solidFill>
                <a:latin typeface="+mn-ea"/>
              </a:rPr>
              <a:t>가치있는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 사회적 자원은 모든 사람이 골고루 나누어 가질 수 있을 만큼 충분하지 않다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이를 분배하는 원칙은 규칙에 따라 경쟁하는 것이다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그 경쟁의 결과로 나타나는 차등적 분배는 열심히 노력한 사람에게 부여하는 정당한 대가이다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이러한 원칙이 깨진다면 자신의 능력을 발휘할 동기가 사라지기 때문에 누구도 노력하여 자신의 능력을 개발하지 않을 것이다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따라서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자원의 분배 과정에서 나타나는 불평등은 자연스러운 것이며 불가피하다고 생각한다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97864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051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4660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1390948" y="10716"/>
              <a:ext cx="44697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정의로운 사회를 위한</a:t>
              </a:r>
              <a:endParaRPr lang="en-US" altLang="ko-KR" sz="2000" b="1" spc="-120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r>
                <a:rPr lang="ko-KR" altLang="en-US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제도의 확대는 바람직할까</a:t>
              </a:r>
              <a:r>
                <a:rPr lang="en-US" altLang="ko-KR" sz="2000" b="1" spc="-12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000" b="1" spc="-12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89711" y="78134"/>
            <a:ext cx="3706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6-3.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및 공간 불평등 현상과</a:t>
            </a:r>
            <a:r>
              <a:rPr lang="en-US" altLang="ko-KR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정의로운 사회</a:t>
            </a:r>
            <a:endParaRPr lang="ko-KR" altLang="en-US" sz="1600" spc="-15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632" y="1229851"/>
            <a:ext cx="7416824" cy="7294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불평등 현상을 바라보는 서로 다른 입장을 살펴보고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이를 참고하여 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194</a:t>
            </a:r>
            <a:r>
              <a:rPr lang="ko-KR" altLang="en-US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쪽 자료와 같은 여러 제도의 확대가 바람직한지에 대한 자신의 견해를 논술해 보자</a:t>
            </a:r>
            <a:r>
              <a:rPr lang="en-US" altLang="ko-KR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395536" y="2132857"/>
            <a:ext cx="8352928" cy="3456383"/>
          </a:xfrm>
          <a:prstGeom prst="roundRect">
            <a:avLst>
              <a:gd name="adj" fmla="val 3723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144000" bIns="36000" rtlCol="0" anchor="t"/>
          <a:lstStyle/>
          <a:p>
            <a:pPr>
              <a:lnSpc>
                <a:spcPct val="150000"/>
              </a:lnSpc>
            </a:pPr>
            <a:r>
              <a:rPr lang="en-US" altLang="ko-KR" sz="1700" u="sng" spc="-40" dirty="0" smtClean="0">
                <a:solidFill>
                  <a:schemeClr val="bg1">
                    <a:lumMod val="65000"/>
                  </a:schemeClr>
                </a:solidFill>
                <a:latin typeface="맑은 고딕" pitchFamily="50" charset="-127"/>
                <a:ea typeface="맑은 고딕" pitchFamily="50" charset="-12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ko-KR" altLang="en-US" sz="1700" u="sng" spc="-40" dirty="0">
              <a:solidFill>
                <a:schemeClr val="bg1">
                  <a:lumMod val="6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326" y="2099998"/>
            <a:ext cx="8064896" cy="32316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관점 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에 근거하여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]</a:t>
            </a:r>
            <a:endParaRPr lang="ko-KR" altLang="en-US" sz="1700" spc="-13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사회 및 공간 불평등은 기득권층이 자신이 가진 것을 유지하고 강화하는 방향으로 사회적 희소 자원을 분배한 결과이다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분배의 절차와 기준을 기득권층이 결정하기 때문에 불평등한 대우를 받는 사람들의 처지는 개선되기 어렵다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부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권력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명예 등을 얻을 수 있는 기회는 개개인의 능력에 따라 주어지는 것이 아니라 부모의 경제적 능력이나 사회적 배경 등에 절대적인 영향을 받는다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이러한 사회 구조 속에서 사회적 약자는 공정한 기회를 </a:t>
            </a:r>
            <a:r>
              <a:rPr lang="ko-KR" altLang="en-US" sz="1700" spc="-130" dirty="0" err="1" smtClean="0">
                <a:solidFill>
                  <a:srgbClr val="FF0000"/>
                </a:solidFill>
                <a:latin typeface="+mn-ea"/>
              </a:rPr>
              <a:t>부여받기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 어렵다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30" dirty="0" smtClean="0">
                <a:solidFill>
                  <a:srgbClr val="FF0000"/>
                </a:solidFill>
                <a:latin typeface="+mn-ea"/>
              </a:rPr>
              <a:t>따라서 불평등을 해소하는 다양한 제도와 실천을 통해 기회를 공정하게 제공하고 실질적인 평등이 실현될 수 있도록 노력해야 한다</a:t>
            </a:r>
            <a:r>
              <a:rPr lang="en-US" altLang="ko-KR" sz="17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27" name="그룹 22"/>
          <p:cNvGrpSpPr/>
          <p:nvPr/>
        </p:nvGrpSpPr>
        <p:grpSpPr>
          <a:xfrm>
            <a:off x="395536" y="5769331"/>
            <a:ext cx="6408712" cy="828021"/>
            <a:chOff x="467544" y="5622233"/>
            <a:chExt cx="6080060" cy="1002114"/>
          </a:xfrm>
        </p:grpSpPr>
        <p:sp>
          <p:nvSpPr>
            <p:cNvPr id="30" name="양쪽 모서리가 둥근 사각형 29"/>
            <p:cNvSpPr/>
            <p:nvPr/>
          </p:nvSpPr>
          <p:spPr>
            <a:xfrm>
              <a:off x="467545" y="5622233"/>
              <a:ext cx="1161359" cy="700811"/>
            </a:xfrm>
            <a:prstGeom prst="round2SameRect">
              <a:avLst>
                <a:gd name="adj1" fmla="val 15425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b="1" spc="60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 활동 길잡이</a:t>
              </a:r>
              <a:endParaRPr lang="en-US" altLang="ko-KR" sz="11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1" name="제목 1"/>
            <p:cNvSpPr txBox="1">
              <a:spLocks/>
            </p:cNvSpPr>
            <p:nvPr/>
          </p:nvSpPr>
          <p:spPr>
            <a:xfrm>
              <a:off x="467544" y="5917198"/>
              <a:ext cx="6080060" cy="707149"/>
            </a:xfrm>
            <a:prstGeom prst="roundRect">
              <a:avLst>
                <a:gd name="adj" fmla="val 9647"/>
              </a:avLst>
            </a:prstGeom>
            <a:solidFill>
              <a:schemeClr val="bg1"/>
            </a:solidFill>
            <a:ln w="19050" cap="rnd" cmpd="sng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144000" tIns="72000" rIns="144000" bIns="36000" rtlCol="0" anchor="ctr">
              <a:sp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52000" indent="-2520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글의 의도를 잘 드러내기 위해서는 간결한 문장을 사용하고 단락을 구분해야 한다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252000" indent="-2520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주장하고자 하는 바를 명확히 하고 타당한 근거를 제시해야 글의 설득력을 높일 수 있다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2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97864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019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188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3" y="1628800"/>
            <a:ext cx="8568951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>
              <a:buFont typeface="+mj-lt"/>
              <a:buAutoNum type="arabicPeriod"/>
            </a:pPr>
            <a:r>
              <a:rPr lang="ko-KR" altLang="en-US" sz="2400" b="1" spc="-12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 그림에서 키의 차이는 무엇을 의미할까</a:t>
            </a:r>
            <a:r>
              <a:rPr lang="en-US" altLang="ko-KR" sz="2400" b="1" spc="-12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2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2060848"/>
            <a:ext cx="8208912" cy="124854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그림에서 나타나는 키의 차이는 소득의 차이를 의미한다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키가 클수록 소득이 높으며 대다수 사람이 평균에 미치지 못한다는 사실을 그림을 통</a:t>
            </a:r>
          </a:p>
          <a:p>
            <a:pPr>
              <a:lnSpc>
                <a:spcPct val="130000"/>
              </a:lnSpc>
            </a:pP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해 알 수 있다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575473"/>
            <a:ext cx="8964487" cy="41293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500"/>
              </a:lnSpc>
              <a:spcBef>
                <a:spcPts val="600"/>
              </a:spcBef>
              <a:buFont typeface="+mj-lt"/>
              <a:buAutoNum type="arabicPeriod" startAt="2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소득 격차를 줄이기 위해서는 어떤 노력이 필요할까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3976608"/>
            <a:ext cx="8136904" cy="84843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개인적으로 소득을 높이기 위해서 노력도 필요하지만 </a:t>
            </a:r>
            <a:r>
              <a:rPr lang="ko-KR" altLang="en-US" sz="2000" spc="-150" dirty="0" err="1" smtClean="0">
                <a:solidFill>
                  <a:srgbClr val="FF0000"/>
                </a:solidFill>
                <a:latin typeface="+mn-ea"/>
              </a:rPr>
              <a:t>금수저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50" dirty="0" err="1" smtClean="0">
                <a:solidFill>
                  <a:srgbClr val="FF0000"/>
                </a:solidFill>
                <a:latin typeface="+mn-ea"/>
              </a:rPr>
              <a:t>흙수저로</a:t>
            </a: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 표시되는 사회적 불평등을 해소하기 위한 노력도 함께 이루어져야 한다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시민으로 성장하는 청소년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593942" y="78134"/>
            <a:ext cx="2249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여섯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2132856"/>
            <a:ext cx="8568952" cy="3168352"/>
          </a:xfrm>
          <a:prstGeom prst="roundRect">
            <a:avLst>
              <a:gd name="adj" fmla="val 7027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26000" bIns="72000" rtlCol="0" anchor="ctr"/>
          <a:lstStyle/>
          <a:p>
            <a:pPr indent="144000">
              <a:lnSpc>
                <a:spcPct val="15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시민은 민주 사회의 구성원으로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자발적이고 주체적으로 공공 정책 결정에 참여하는 사람이다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사회 참여를 통해 우리는 다양한 사회 문제를 해결하고 사회의 여러 갈등 상황에 대처하면서 주체적이고 능동적인 시민의 역량을 기를 수 있다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민주 시민의 자질을 함양할 수 있는 방법에는 무엇이 있을까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spc="-100" dirty="0">
              <a:solidFill>
                <a:prstClr val="black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93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251520" y="1268760"/>
            <a:ext cx="7992888" cy="576064"/>
            <a:chOff x="251520" y="1484784"/>
            <a:chExt cx="7992888" cy="576064"/>
          </a:xfrm>
        </p:grpSpPr>
        <p:sp>
          <p:nvSpPr>
            <p:cNvPr id="12" name="TextBox 11"/>
            <p:cNvSpPr txBox="1"/>
            <p:nvPr/>
          </p:nvSpPr>
          <p:spPr>
            <a:xfrm>
              <a:off x="251520" y="1484784"/>
              <a:ext cx="7992888" cy="576064"/>
            </a:xfrm>
            <a:prstGeom prst="roundRect">
              <a:avLst>
                <a:gd name="adj" fmla="val 10643"/>
              </a:avLst>
            </a:prstGeom>
            <a:solidFill>
              <a:srgbClr val="E5E5E6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wrap="square" lIns="144000" tIns="36000" rIns="72000" bIns="36000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endParaRPr lang="en-US" altLang="ko-KR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1592796"/>
              <a:ext cx="1092978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00392" y="1592816"/>
              <a:ext cx="8625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시민으로 성장하는 청소년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593942" y="78134"/>
            <a:ext cx="2249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여섯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1320001"/>
            <a:ext cx="6552728" cy="473582"/>
          </a:xfrm>
          <a:prstGeom prst="roundRect">
            <a:avLst>
              <a:gd name="adj" fmla="val 10643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2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청소년 사회 참여 발표 대회</a:t>
            </a:r>
            <a:r>
              <a:rPr lang="en-US" altLang="ko-KR" dirty="0" smtClean="0"/>
              <a:t>(http://youth.kdemo.or.kr)</a:t>
            </a:r>
            <a:endParaRPr lang="en-US" altLang="ko-KR" b="1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1916832"/>
            <a:ext cx="5688632" cy="469795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청소년 사회 참여 발표 대회는 청소년들이 자신의 지역 사회에서 중요하다고 생각하는 문제점을 찾아 그 문제를 해결하기 위한 공공 정책을 만들어 제안하는 대회이다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민주화 운동 기념 </a:t>
            </a:r>
            <a:r>
              <a:rPr lang="ko-KR" altLang="en-US" spc="-11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사업회가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주관하여 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2009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년부터 전국 규모로 진행하고 있다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더 좋은 지역 사회를 만들기 위한 사회 참여 활동을 통해 청소년들은 민주주의의 가치를 직접 체득하고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지역 사회의 주인이라는 민주 시민으로서의 자긍심을 가지게 된다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2015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년에 개최된 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6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회 대회에서는 ‘학내 음식물 쓰레기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학교 주변 도로 안전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미용 렌즈의 사용과 건강’과 같은 청소년들과 직접 연관된 주제뿐 아니라 ‘육아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생태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동물 보호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한글 보전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장애인 복지’ 등 다양한 사회 문제에 대한 정책 제안을 펼쳤다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  <a:endParaRPr lang="en-US" altLang="ko-KR" spc="-110" dirty="0" smtClean="0">
              <a:solidFill>
                <a:schemeClr val="tx1">
                  <a:lumMod val="85000"/>
                  <a:lumOff val="15000"/>
                </a:schemeClr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3210" y="2204864"/>
            <a:ext cx="284643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9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무제-1.png"/>
          <p:cNvPicPr>
            <a:picLocks noChangeAspect="1"/>
          </p:cNvPicPr>
          <p:nvPr/>
        </p:nvPicPr>
        <p:blipFill>
          <a:blip r:embed="rId3" cstate="print"/>
          <a:srcRect b="2312"/>
          <a:stretch>
            <a:fillRect/>
          </a:stretch>
        </p:blipFill>
        <p:spPr>
          <a:xfrm>
            <a:off x="-1" y="3501008"/>
            <a:ext cx="3832387" cy="338437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시민으로 성장하는 청소년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593942" y="78134"/>
            <a:ext cx="2249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여섯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51520" y="1268760"/>
            <a:ext cx="7992888" cy="576064"/>
            <a:chOff x="251520" y="1484784"/>
            <a:chExt cx="7992888" cy="576064"/>
          </a:xfrm>
        </p:grpSpPr>
        <p:sp>
          <p:nvSpPr>
            <p:cNvPr id="9" name="TextBox 8"/>
            <p:cNvSpPr txBox="1"/>
            <p:nvPr/>
          </p:nvSpPr>
          <p:spPr>
            <a:xfrm>
              <a:off x="251520" y="1484784"/>
              <a:ext cx="7992888" cy="576064"/>
            </a:xfrm>
            <a:prstGeom prst="roundRect">
              <a:avLst>
                <a:gd name="adj" fmla="val 10643"/>
              </a:avLst>
            </a:prstGeom>
            <a:solidFill>
              <a:srgbClr val="E5E5E6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wrap="square" lIns="144000" tIns="36000" rIns="72000" bIns="36000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endParaRPr lang="en-US" altLang="ko-KR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28" y="1592796"/>
              <a:ext cx="1092978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00392" y="1592816"/>
              <a:ext cx="8625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1475656" y="1320001"/>
            <a:ext cx="6552728" cy="473582"/>
          </a:xfrm>
          <a:prstGeom prst="roundRect">
            <a:avLst>
              <a:gd name="adj" fmla="val 10643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2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청소년 참여 포털</a:t>
            </a:r>
            <a:r>
              <a:rPr lang="en-US" altLang="ko-KR" dirty="0" smtClean="0"/>
              <a:t>(http://www.youth.go.kr/ywith/index.do)</a:t>
            </a:r>
            <a:endParaRPr lang="en-US" altLang="ko-KR" b="1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916832"/>
            <a:ext cx="8424936" cy="164352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청소년 특별 회의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청소년 참여 위원회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청소년 운영 위원회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민간 청소년 참여 기구의 청소년들이 서로의 생각과 활동을 펼칠 수 있게 만들어진 “참여와 소통의 공간”이다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청소년 참여 </a:t>
            </a:r>
            <a:r>
              <a:rPr lang="ko-KR" altLang="en-US" spc="-11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포털을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통해 청소년들은 다양한 기구와 활동에 참여할 수 있고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또래와 소통하면서 민주 시민으로 성장해 나갈 수 있다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  <a:endParaRPr lang="en-US" altLang="ko-KR" spc="-110" dirty="0" smtClean="0">
              <a:solidFill>
                <a:schemeClr val="tx1">
                  <a:lumMod val="85000"/>
                  <a:lumOff val="15000"/>
                </a:schemeClr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51520" y="4289688"/>
          <a:ext cx="8280920" cy="17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734"/>
                <a:gridCol w="2735880"/>
                <a:gridCol w="2760306"/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spc="-70" baseline="0" dirty="0" smtClean="0">
                          <a:solidFill>
                            <a:schemeClr val="tx1"/>
                          </a:solidFill>
                        </a:rPr>
                        <a:t>청소년 특별 회의</a:t>
                      </a:r>
                      <a:endParaRPr lang="ko-KR" altLang="en-US" sz="1500" spc="-7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spc="-70" baseline="0" dirty="0" smtClean="0">
                          <a:solidFill>
                            <a:schemeClr val="tx1"/>
                          </a:solidFill>
                        </a:rPr>
                        <a:t>청소년 참여 위원회</a:t>
                      </a:r>
                      <a:endParaRPr lang="ko-KR" altLang="en-US" sz="1500" spc="-7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spc="-70" baseline="0" dirty="0" smtClean="0">
                          <a:solidFill>
                            <a:schemeClr val="tx1"/>
                          </a:solidFill>
                        </a:rPr>
                        <a:t>청소년 운영 위원회</a:t>
                      </a:r>
                      <a:endParaRPr lang="ko-KR" altLang="en-US" sz="1500" spc="-7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69804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spc="-100" baseline="0" dirty="0" smtClean="0">
                          <a:solidFill>
                            <a:schemeClr val="tx1"/>
                          </a:solidFill>
                        </a:rPr>
                        <a:t>청소년 대표 및 청소년 전문가들이 연간 토론과 활동을 통해 청소년의 시각에서 청소년이 바라는 정책 과제를 발굴하고 소관 부처에 건의하여 정책화하는 청소년 참여 기구이다</a:t>
                      </a:r>
                      <a:r>
                        <a:rPr lang="en-US" altLang="ko-KR" sz="1400" spc="-1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4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spc="-100" baseline="0" dirty="0" smtClean="0">
                          <a:solidFill>
                            <a:schemeClr val="tx1"/>
                          </a:solidFill>
                        </a:rPr>
                        <a:t>정부 및 지방 자치 단체의 청소년 정책을 만들고 추진해 가는 과정에 주체적으로 참여할 수 있도록 마련된 제도적 기구이다</a:t>
                      </a:r>
                      <a:r>
                        <a:rPr lang="en-US" altLang="ko-KR" sz="1400" spc="-1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4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spc="-100" baseline="0" dirty="0" smtClean="0">
                          <a:solidFill>
                            <a:schemeClr val="tx1"/>
                          </a:solidFill>
                        </a:rPr>
                        <a:t>생활권 청소년 수련 시설의 운영 관련 자문 평가를 통해 청소년이 주인이 되는 시설이 되도록 마련된 제도적 기구이다</a:t>
                      </a:r>
                      <a:r>
                        <a:rPr lang="en-US" altLang="ko-KR" sz="1400" spc="-1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4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3137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5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무제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775888"/>
            <a:ext cx="5940152" cy="31310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시민으로 성장하는 청소년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593942" y="78134"/>
            <a:ext cx="2249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여섯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197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51520" y="1268760"/>
            <a:ext cx="7992888" cy="576064"/>
            <a:chOff x="251520" y="1484784"/>
            <a:chExt cx="7992888" cy="576064"/>
          </a:xfrm>
        </p:grpSpPr>
        <p:sp>
          <p:nvSpPr>
            <p:cNvPr id="9" name="TextBox 8"/>
            <p:cNvSpPr txBox="1"/>
            <p:nvPr/>
          </p:nvSpPr>
          <p:spPr>
            <a:xfrm>
              <a:off x="251520" y="1484784"/>
              <a:ext cx="7992888" cy="576064"/>
            </a:xfrm>
            <a:prstGeom prst="roundRect">
              <a:avLst>
                <a:gd name="adj" fmla="val 10643"/>
              </a:avLst>
            </a:prstGeom>
            <a:solidFill>
              <a:srgbClr val="E5E5E6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wrap="square" lIns="144000" tIns="36000" rIns="72000" bIns="36000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endParaRPr lang="en-US" altLang="ko-KR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28" y="1592796"/>
              <a:ext cx="1092978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00392" y="1592816"/>
              <a:ext cx="8625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1475656" y="1320001"/>
            <a:ext cx="6552728" cy="473582"/>
          </a:xfrm>
          <a:prstGeom prst="roundRect">
            <a:avLst>
              <a:gd name="adj" fmla="val 10643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2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대한민국 청소년 의회</a:t>
            </a:r>
            <a:r>
              <a:rPr lang="en-US" altLang="ko-KR" dirty="0" smtClean="0"/>
              <a:t> (http://www.youthassembly.or.kr)</a:t>
            </a:r>
            <a:endParaRPr lang="en-US" altLang="ko-KR" b="1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916832"/>
            <a:ext cx="8424936" cy="241912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 대한민국 청소년 의회는 청소년들이 자신의 목소리를 내고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이러한 목소리가 정책에 반영될 수 있도록 다양한 활동을 펼치는 단체이다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청소년들은 청소년 의회의 의원으로 참여하여 안건을 발의하거나 안건에 대한 투표권을 행사할 수 있다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이를 통해 우리 사회의 문제에 관심을 갖고 적극적으로 문제 해결에 참여함으로써 시민으로서의 자질을 키우고 있다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또한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청소년 기자단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라디오 운영진으로 참여하거나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토의 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·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토론 대회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자기 주장 발표 대회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청소년 학교 캠프 등 다양한 프로그램에 참여할 수 있다</a:t>
            </a:r>
            <a:r>
              <a:rPr lang="en-US" altLang="ko-KR" spc="-11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  <a:endParaRPr lang="en-US" altLang="ko-KR" spc="-110" dirty="0" smtClean="0">
              <a:solidFill>
                <a:schemeClr val="tx1">
                  <a:lumMod val="85000"/>
                  <a:lumOff val="15000"/>
                </a:schemeClr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32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시민으로 성장하는 청소년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593942" y="78134"/>
            <a:ext cx="2249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여섯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민주 시민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197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24744"/>
            <a:ext cx="1612286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060848"/>
            <a:ext cx="287585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2726" y="1942609"/>
            <a:ext cx="8196212" cy="4539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민주 시민의 자질 함양을 위한 청소년 체험 프로그램을 기획해 보자</a:t>
            </a:r>
            <a:r>
              <a:rPr lang="en-US" altLang="ko-KR" sz="20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0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395536" y="2910856"/>
          <a:ext cx="4176464" cy="28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2736304"/>
              </a:tblGrid>
              <a:tr h="4104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</a:rPr>
                        <a:t>프로그램 이름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1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</a:rPr>
                        <a:t>기획 목적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b="1" spc="-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600" b="1" spc="-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600" b="1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8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</a:rPr>
                        <a:t>세부 프로그램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b="1" spc="-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600" b="1" spc="-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600" b="1" spc="-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600" b="1" spc="-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600" b="1" spc="-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600" b="1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/>
        </p:nvGraphicFramePr>
        <p:xfrm>
          <a:off x="4860032" y="2911387"/>
          <a:ext cx="4032448" cy="2821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610"/>
                <a:gridCol w="2634838"/>
              </a:tblGrid>
              <a:tr h="4093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</a:rPr>
                        <a:t>프로그램 이름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>
                        <a:alpha val="7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</a:rPr>
                        <a:t>정치 참여 체험하기</a:t>
                      </a:r>
                      <a:endParaRPr lang="ko-KR" altLang="en-US" sz="1600" b="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</a:rPr>
                        <a:t>기획 목적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>
                        <a:alpha val="7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</a:rPr>
                        <a:t>참여를 통해 시민의 권리와 책임을 이해한다</a:t>
                      </a:r>
                      <a:r>
                        <a:rPr lang="en-US" altLang="ko-KR" sz="1600" b="0" spc="-1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600" b="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8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</a:rPr>
                        <a:t>세부 프로그램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>
                        <a:alpha val="7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2000" indent="-252000" latinLnBrk="1">
                        <a:lnSpc>
                          <a:spcPct val="120000"/>
                        </a:lnSpc>
                        <a:buAutoNum type="arabicPeriod"/>
                      </a:pPr>
                      <a:r>
                        <a:rPr lang="ko-KR" altLang="en-US" sz="1600" b="0" spc="-100" baseline="0" dirty="0" err="1" smtClean="0">
                          <a:solidFill>
                            <a:schemeClr val="tx1"/>
                          </a:solidFill>
                        </a:rPr>
                        <a:t>모둠을</a:t>
                      </a: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</a:rPr>
                        <a:t> 구성하여 청소년들이 정치에 참여할 수 있는 방법을 조사한다</a:t>
                      </a:r>
                      <a:r>
                        <a:rPr lang="en-US" altLang="ko-KR" sz="1600" b="0" spc="-1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252000" indent="-252000" latinLnBrk="1">
                        <a:lnSpc>
                          <a:spcPct val="120000"/>
                        </a:lnSpc>
                        <a:buAutoNum type="arabicPeriod"/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</a:rPr>
                        <a:t>선정한 참여 방법을 실천하고 느낀 점을 발표한다</a:t>
                      </a:r>
                      <a:r>
                        <a:rPr lang="en-US" altLang="ko-KR" sz="1600" b="0" spc="-1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600" b="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835696" y="2910856"/>
            <a:ext cx="1995442" cy="41402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시의회 참여하기</a:t>
            </a:r>
            <a:endParaRPr lang="en-US" altLang="ko-KR" sz="1600" spc="-13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3303995"/>
            <a:ext cx="2736304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우리 지역에 당면한 문제를 해결하기 위해 시의회에 참여하여 민주 </a:t>
            </a:r>
            <a:r>
              <a:rPr lang="ko-KR" altLang="en-US" sz="1600" spc="-130" dirty="0" err="1" smtClean="0">
                <a:solidFill>
                  <a:srgbClr val="FF0000"/>
                </a:solidFill>
                <a:latin typeface="+mn-ea"/>
              </a:rPr>
              <a:t>시민성을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 높인다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5696" y="4149508"/>
            <a:ext cx="2736304" cy="156966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52000" indent="-252000">
              <a:buFont typeface="+mj-lt"/>
              <a:buAutoNum type="arabicPeriod"/>
            </a:pPr>
            <a:r>
              <a:rPr lang="ko-KR" altLang="en-US" sz="1600" spc="-130" dirty="0" err="1" smtClean="0">
                <a:solidFill>
                  <a:srgbClr val="FF0000"/>
                </a:solidFill>
                <a:latin typeface="+mn-ea"/>
              </a:rPr>
              <a:t>모둠을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 구성하여 우리 지역에 당면한 문제를 의논 후 선정한다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 marL="252000" indent="-252000">
              <a:buFont typeface="+mj-lt"/>
              <a:buAutoNum type="arabicPeriod"/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선정한 문제를 시의회에 전달하고 해결 과정을 통해 느낀 점을 발표한다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60971" y="2471293"/>
            <a:ext cx="1030570" cy="38164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600" b="1" spc="-10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&lt;</a:t>
            </a:r>
            <a:r>
              <a:rPr lang="ko-KR" altLang="en-US" sz="1600" b="1" spc="-10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예시</a:t>
            </a:r>
            <a:r>
              <a:rPr lang="en-US" altLang="ko-KR" sz="1600" b="1" spc="-10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&gt;</a:t>
            </a:r>
            <a:endParaRPr lang="ko-KR" altLang="en-US" sz="1600" b="1" spc="-100" dirty="0">
              <a:solidFill>
                <a:schemeClr val="bg1">
                  <a:lumMod val="6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72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591047"/>
            <a:ext cx="8784976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정의의 의미와 기준</a:t>
            </a:r>
            <a:endParaRPr lang="ko-KR" altLang="en-US" b="1" spc="-30" dirty="0">
              <a:latin typeface="나눔고딕 ExtraBold" pitchFamily="50" charset="-127"/>
              <a:ea typeface="나눔고딕 ExtraBold" pitchFamily="50" charset="-127"/>
            </a:endParaRP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01. </a:t>
            </a:r>
            <a:r>
              <a:rPr lang="ko-KR" altLang="en-US" spc="-30" dirty="0" smtClean="0">
                <a:latin typeface="+mn-ea"/>
              </a:rPr>
              <a:t>정의의 의미와 필요성</a:t>
            </a:r>
            <a:endParaRPr lang="ko-KR" altLang="en-US" spc="-30" dirty="0">
              <a:latin typeface="+mn-ea"/>
            </a:endParaRPr>
          </a:p>
          <a:p>
            <a:pPr fontAlgn="base"/>
            <a:endParaRPr lang="en-US" altLang="ko-KR" sz="1400" spc="-30" dirty="0" smtClean="0">
              <a:latin typeface="+mn-ea"/>
            </a:endParaRPr>
          </a:p>
          <a:p>
            <a:pPr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(	   )</a:t>
            </a:r>
            <a:r>
              <a:rPr lang="ko-KR" altLang="en-US" spc="-30" dirty="0" smtClean="0">
                <a:latin typeface="+mn-ea"/>
              </a:rPr>
              <a:t>은</a:t>
            </a:r>
            <a:r>
              <a:rPr lang="en-US" altLang="ko-KR" spc="-30" dirty="0" smtClean="0">
                <a:latin typeface="+mn-ea"/>
              </a:rPr>
              <a:t>/</a:t>
            </a:r>
            <a:r>
              <a:rPr lang="ko-KR" altLang="en-US" spc="-30" dirty="0" smtClean="0">
                <a:latin typeface="+mn-ea"/>
              </a:rPr>
              <a:t>는 옳음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공정성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공평성과 비슷한 의미를 지닌 사회적 덕목임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정의가 필요한 이유로는 이해 갈등의 공정한 처리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개인선과</a:t>
            </a:r>
            <a:r>
              <a:rPr lang="en-US" altLang="ko-KR" spc="-30" dirty="0" smtClean="0">
                <a:latin typeface="+mn-ea"/>
              </a:rPr>
              <a:t> (          )</a:t>
            </a:r>
            <a:r>
              <a:rPr lang="ko-KR" altLang="en-US" spc="-30" dirty="0" smtClean="0">
                <a:latin typeface="+mn-ea"/>
              </a:rPr>
              <a:t>의 실현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인간다운 삶의 영위 등을 들 수 있음</a:t>
            </a:r>
            <a:endParaRPr lang="en-US" altLang="ko-KR" spc="-30" dirty="0" smtClean="0">
              <a:latin typeface="+mn-ea"/>
            </a:endParaRPr>
          </a:p>
          <a:p>
            <a:pPr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	</a:t>
            </a:r>
          </a:p>
          <a:p>
            <a:pPr fontAlgn="base"/>
            <a:r>
              <a:rPr lang="en-US" altLang="ko-KR" spc="-30" dirty="0" smtClean="0">
                <a:latin typeface="+mn-ea"/>
              </a:rPr>
              <a:t>  02. </a:t>
            </a:r>
            <a:r>
              <a:rPr lang="ko-KR" altLang="en-US" spc="-30" dirty="0" smtClean="0">
                <a:latin typeface="+mn-ea"/>
              </a:rPr>
              <a:t>정의의 실질적 기준</a:t>
            </a:r>
            <a:endParaRPr lang="en-US" altLang="ko-KR" sz="1600" spc="-30" dirty="0" smtClean="0">
              <a:latin typeface="+mn-ea"/>
            </a:endParaRPr>
          </a:p>
          <a:p>
            <a:pPr fontAlgn="base"/>
            <a:r>
              <a:rPr lang="en-US" altLang="ko-KR" sz="1600" spc="-30" dirty="0" smtClean="0">
                <a:latin typeface="+mn-ea"/>
              </a:rPr>
              <a:t>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(	   )</a:t>
            </a:r>
            <a:r>
              <a:rPr lang="ko-KR" altLang="en-US" spc="-30" dirty="0" smtClean="0">
                <a:latin typeface="+mn-ea"/>
              </a:rPr>
              <a:t>에 따른 분배는 업무 성과와 실적 정도를 고려하여 분배하는 것임</a:t>
            </a:r>
            <a:endParaRPr lang="en-US" altLang="ko-KR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(	   )</a:t>
            </a:r>
            <a:r>
              <a:rPr lang="ko-KR" altLang="en-US" spc="-30" dirty="0" smtClean="0">
                <a:latin typeface="+mn-ea"/>
              </a:rPr>
              <a:t>에 따른 분배는 해당 분야에 대한 전문적 지식과 자질을 고려하여 분배하는 것임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(	   )</a:t>
            </a:r>
            <a:r>
              <a:rPr lang="ko-KR" altLang="en-US" spc="-30" dirty="0" smtClean="0">
                <a:latin typeface="+mn-ea"/>
              </a:rPr>
              <a:t>에 따른 분배는 인간으로서의 기본적 욕구 충족이 어려운 사람들을 고려하여 분배하는 것임</a:t>
            </a:r>
            <a:endParaRPr lang="en-US" altLang="ko-KR" spc="-3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634968" y="78134"/>
            <a:ext cx="2209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정의와 불평등</a:t>
            </a:r>
          </a:p>
        </p:txBody>
      </p:sp>
      <p:grpSp>
        <p:nvGrpSpPr>
          <p:cNvPr id="2" name="그룹 30"/>
          <p:cNvGrpSpPr/>
          <p:nvPr/>
        </p:nvGrpSpPr>
        <p:grpSpPr>
          <a:xfrm>
            <a:off x="179512" y="1115063"/>
            <a:ext cx="2699792" cy="404413"/>
            <a:chOff x="179512" y="1052347"/>
            <a:chExt cx="2699792" cy="404413"/>
          </a:xfrm>
        </p:grpSpPr>
        <p:sp>
          <p:nvSpPr>
            <p:cNvPr id="32" name="TextBox 31"/>
            <p:cNvSpPr txBox="1"/>
            <p:nvPr/>
          </p:nvSpPr>
          <p:spPr>
            <a:xfrm>
              <a:off x="251520" y="1087428"/>
              <a:ext cx="2627784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내용 정리하기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79512" y="1052347"/>
              <a:ext cx="648072" cy="360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1452" y="2721620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정의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88224" y="3043560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공동선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4152" y="4555728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업적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152" y="4907260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능력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4152" y="5555332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필요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93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  <p:bldP spid="31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634968" y="78134"/>
            <a:ext cx="2209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정의와 불평등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7504" y="1338015"/>
            <a:ext cx="8856984" cy="365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다양한 정의관의 특징과 적용</a:t>
            </a: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01. </a:t>
            </a:r>
            <a:r>
              <a:rPr lang="ko-KR" altLang="en-US" spc="-30" dirty="0" smtClean="0">
                <a:latin typeface="+mn-ea"/>
              </a:rPr>
              <a:t>자유주의적 정의관</a:t>
            </a:r>
          </a:p>
          <a:p>
            <a:pPr fontAlgn="base"/>
            <a:endParaRPr lang="en-US" altLang="ko-KR" sz="1400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자유주의적 정의관은 개인의 자유로운 선택과 </a:t>
            </a:r>
            <a:r>
              <a:rPr lang="en-US" altLang="ko-KR" spc="-30" dirty="0" smtClean="0">
                <a:latin typeface="+mn-ea"/>
              </a:rPr>
              <a:t>(          ), </a:t>
            </a:r>
            <a:r>
              <a:rPr lang="ko-KR" altLang="en-US" spc="-30" dirty="0" smtClean="0">
                <a:latin typeface="+mn-ea"/>
              </a:rPr>
              <a:t>사익의 보장을 중시함</a:t>
            </a:r>
            <a:endParaRPr lang="en-US" altLang="ko-KR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ko-KR" altLang="en-US" spc="-30" dirty="0" smtClean="0">
                <a:latin typeface="+mn-ea"/>
              </a:rPr>
              <a:t> </a:t>
            </a:r>
            <a:r>
              <a:rPr lang="en-US" altLang="ko-KR" spc="-30" dirty="0" smtClean="0">
                <a:latin typeface="+mn-ea"/>
              </a:rPr>
              <a:t>	</a:t>
            </a:r>
          </a:p>
          <a:p>
            <a:pPr fontAlgn="base"/>
            <a:r>
              <a:rPr lang="en-US" altLang="ko-KR" spc="-30" dirty="0" smtClean="0">
                <a:latin typeface="+mn-ea"/>
              </a:rPr>
              <a:t>  02. </a:t>
            </a:r>
            <a:r>
              <a:rPr lang="ko-KR" altLang="en-US" spc="-30" dirty="0" smtClean="0">
                <a:latin typeface="+mn-ea"/>
              </a:rPr>
              <a:t>공동체주의적 정의관</a:t>
            </a:r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z="1600" spc="-30" dirty="0" smtClean="0">
                <a:latin typeface="+mn-ea"/>
              </a:rPr>
              <a:t>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공동체주의적 정의관은 공동체의 이익 추구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공동체에 대한 책임과 </a:t>
            </a:r>
            <a:r>
              <a:rPr lang="en-US" altLang="ko-KR" spc="-30" dirty="0" smtClean="0">
                <a:latin typeface="+mn-ea"/>
              </a:rPr>
              <a:t>(          )</a:t>
            </a:r>
            <a:r>
              <a:rPr lang="ko-KR" altLang="en-US" spc="-30" dirty="0" smtClean="0">
                <a:latin typeface="+mn-ea"/>
              </a:rPr>
              <a:t>을</a:t>
            </a:r>
            <a:r>
              <a:rPr lang="en-US" altLang="ko-KR" spc="-30" dirty="0" smtClean="0">
                <a:latin typeface="+mn-ea"/>
              </a:rPr>
              <a:t>/</a:t>
            </a:r>
            <a:r>
              <a:rPr lang="ko-KR" altLang="en-US" spc="-30" dirty="0" smtClean="0">
                <a:latin typeface="+mn-ea"/>
              </a:rPr>
              <a:t>를 중시함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6164" y="2480196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권리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4396" y="3992364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의무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94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634968" y="78134"/>
            <a:ext cx="2209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정의와 불평등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7504" y="1338015"/>
            <a:ext cx="8856984" cy="432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사회 및 공간 불평등 현상과 정의로운 사회</a:t>
            </a: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01. </a:t>
            </a:r>
            <a:r>
              <a:rPr lang="ko-KR" altLang="en-US" spc="-30" dirty="0" smtClean="0">
                <a:latin typeface="+mn-ea"/>
              </a:rPr>
              <a:t>사회 및 공간 불평등 현상</a:t>
            </a:r>
          </a:p>
          <a:p>
            <a:pPr fontAlgn="base"/>
            <a:endParaRPr lang="en-US" altLang="ko-KR" sz="1400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재산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권력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사회적 지위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쾌적한 공간 등이 일부에게 집중되는 사회 및 공간 </a:t>
            </a:r>
            <a:r>
              <a:rPr lang="en-US" altLang="ko-KR" spc="-30" dirty="0" smtClean="0">
                <a:latin typeface="+mn-ea"/>
              </a:rPr>
              <a:t>(            ) </a:t>
            </a:r>
            <a:r>
              <a:rPr lang="ko-KR" altLang="en-US" spc="-30" dirty="0" smtClean="0">
                <a:latin typeface="+mn-ea"/>
              </a:rPr>
              <a:t>현상은 사회 계층의 양극화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지역 격차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사회적 약자에 대한 차별 등으로 나타남</a:t>
            </a:r>
            <a:endParaRPr lang="en-US" altLang="ko-KR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</a:t>
            </a:r>
          </a:p>
          <a:p>
            <a:pPr marL="288000" indent="-288000" fontAlgn="base">
              <a:lnSpc>
                <a:spcPct val="120000"/>
              </a:lnSpc>
            </a:pPr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02. </a:t>
            </a:r>
            <a:r>
              <a:rPr lang="ko-KR" altLang="en-US" spc="-30" dirty="0" smtClean="0">
                <a:latin typeface="+mn-ea"/>
              </a:rPr>
              <a:t>정의로운 사회</a:t>
            </a:r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z="1600" spc="-30" dirty="0" smtClean="0">
                <a:latin typeface="+mn-ea"/>
              </a:rPr>
              <a:t>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정의로운 사회를 만들기 위해 사회 복지 제도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지역 격차 </a:t>
            </a:r>
            <a:r>
              <a:rPr lang="en-US" altLang="ko-KR" spc="-30" dirty="0" smtClean="0">
                <a:latin typeface="+mn-ea"/>
              </a:rPr>
              <a:t>(          ) </a:t>
            </a:r>
            <a:r>
              <a:rPr lang="ko-KR" altLang="en-US" spc="-30" dirty="0" smtClean="0">
                <a:latin typeface="+mn-ea"/>
              </a:rPr>
              <a:t>정책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적극적 </a:t>
            </a:r>
            <a:r>
              <a:rPr lang="en-US" altLang="ko-KR" spc="-30" dirty="0" smtClean="0">
                <a:latin typeface="+mn-ea"/>
              </a:rPr>
              <a:t>(          ) </a:t>
            </a:r>
            <a:r>
              <a:rPr lang="ko-KR" altLang="en-US" spc="-30" dirty="0" smtClean="0">
                <a:latin typeface="+mn-ea"/>
              </a:rPr>
              <a:t>조치 등 다양한 제도를 시행하고 있음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352" y="2806328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불평등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5484" y="4627736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완화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152" y="4962376"/>
            <a:ext cx="864096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우대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6517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4"/>
          <p:cNvGrpSpPr/>
          <p:nvPr/>
        </p:nvGrpSpPr>
        <p:grpSpPr>
          <a:xfrm>
            <a:off x="251520" y="1099344"/>
            <a:ext cx="2627784" cy="396000"/>
            <a:chOff x="251520" y="1099344"/>
            <a:chExt cx="2627784" cy="420132"/>
          </a:xfrm>
        </p:grpSpPr>
        <p:sp>
          <p:nvSpPr>
            <p:cNvPr id="23" name="TextBox 22"/>
            <p:cNvSpPr txBox="1"/>
            <p:nvPr/>
          </p:nvSpPr>
          <p:spPr>
            <a:xfrm>
              <a:off x="251520" y="1150144"/>
              <a:ext cx="2627784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스스로 확인하기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51520" y="1099344"/>
              <a:ext cx="549676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25"/>
          <p:cNvGrpSpPr/>
          <p:nvPr/>
        </p:nvGrpSpPr>
        <p:grpSpPr>
          <a:xfrm>
            <a:off x="251520" y="1556792"/>
            <a:ext cx="7955464" cy="369332"/>
            <a:chOff x="341552" y="4235444"/>
            <a:chExt cx="7955464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528536" y="4235444"/>
              <a:ext cx="7768480" cy="369332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정의의 실질적 기준과 그 기준이 적용된 사례를 바르게 연결해 보자</a:t>
              </a:r>
              <a:r>
                <a:rPr lang="en-US" altLang="ko-K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28" name="육각형 27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395536" y="1938318"/>
            <a:ext cx="8676456" cy="338554"/>
            <a:chOff x="539552" y="2060848"/>
            <a:chExt cx="8676456" cy="338554"/>
          </a:xfrm>
        </p:grpSpPr>
        <p:sp>
          <p:nvSpPr>
            <p:cNvPr id="25" name="TextBox 24"/>
            <p:cNvSpPr txBox="1"/>
            <p:nvPr/>
          </p:nvSpPr>
          <p:spPr>
            <a:xfrm>
              <a:off x="714746" y="2060848"/>
              <a:ext cx="85012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/>
                <a:t>업적</a:t>
              </a:r>
              <a:r>
                <a:rPr lang="en-US" altLang="ko-KR" sz="1600" spc="-100" dirty="0" smtClean="0">
                  <a:latin typeface="+mn-ea"/>
                </a:rPr>
                <a:t>  •			 • </a:t>
              </a:r>
              <a:r>
                <a:rPr lang="ko-KR" altLang="en-US" sz="1600" spc="-100" dirty="0" smtClean="0">
                  <a:latin typeface="+mn-ea"/>
                </a:rPr>
                <a:t>㉠ 생계가 어려운 사람에게 국가가 복지 혜택을 제공하는 경우</a:t>
              </a:r>
              <a:r>
                <a:rPr lang="en-US" altLang="ko-KR" sz="1600" spc="-100" dirty="0" smtClean="0">
                  <a:latin typeface="+mn-ea"/>
                </a:rPr>
                <a:t> </a:t>
              </a:r>
              <a:r>
                <a:rPr lang="ko-KR" altLang="en-US" sz="1600" spc="-100" dirty="0" smtClean="0"/>
                <a:t> </a:t>
              </a:r>
              <a:endParaRPr lang="en-US" altLang="ko-KR" sz="1600" spc="-100" dirty="0" smtClean="0"/>
            </a:p>
          </p:txBody>
        </p:sp>
        <p:sp>
          <p:nvSpPr>
            <p:cNvPr id="26" name="타원 25"/>
            <p:cNvSpPr/>
            <p:nvPr/>
          </p:nvSpPr>
          <p:spPr>
            <a:xfrm>
              <a:off x="539552" y="2122113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sz="16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395536" y="2298358"/>
            <a:ext cx="8676456" cy="338554"/>
            <a:chOff x="539552" y="2060848"/>
            <a:chExt cx="8676456" cy="338554"/>
          </a:xfrm>
        </p:grpSpPr>
        <p:sp>
          <p:nvSpPr>
            <p:cNvPr id="54" name="TextBox 53"/>
            <p:cNvSpPr txBox="1"/>
            <p:nvPr/>
          </p:nvSpPr>
          <p:spPr>
            <a:xfrm>
              <a:off x="714746" y="2060848"/>
              <a:ext cx="85012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/>
                <a:t>능력 </a:t>
              </a:r>
              <a:r>
                <a:rPr lang="en-US" altLang="ko-KR" sz="1600" spc="-100" dirty="0" smtClean="0">
                  <a:latin typeface="+mn-ea"/>
                </a:rPr>
                <a:t> •			 • </a:t>
              </a:r>
              <a:r>
                <a:rPr lang="ko-KR" altLang="en-US" sz="1600" spc="-100" dirty="0" smtClean="0">
                  <a:latin typeface="+mn-ea"/>
                </a:rPr>
                <a:t>㉡ 자격증을 획득한 사람에게 더 많은 보상을 제공하는 경우</a:t>
              </a:r>
              <a:r>
                <a:rPr lang="en-US" altLang="ko-KR" sz="1600" spc="-100" dirty="0" smtClean="0">
                  <a:latin typeface="+mn-ea"/>
                </a:rPr>
                <a:t> </a:t>
              </a:r>
              <a:endParaRPr lang="en-US" altLang="ko-KR" sz="1600" spc="-100" dirty="0" smtClean="0"/>
            </a:p>
          </p:txBody>
        </p:sp>
        <p:sp>
          <p:nvSpPr>
            <p:cNvPr id="55" name="타원 54"/>
            <p:cNvSpPr/>
            <p:nvPr/>
          </p:nvSpPr>
          <p:spPr>
            <a:xfrm>
              <a:off x="539552" y="2122113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16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395536" y="2658398"/>
            <a:ext cx="8496944" cy="338554"/>
            <a:chOff x="539552" y="2060848"/>
            <a:chExt cx="8496944" cy="338554"/>
          </a:xfrm>
        </p:grpSpPr>
        <p:sp>
          <p:nvSpPr>
            <p:cNvPr id="57" name="TextBox 56"/>
            <p:cNvSpPr txBox="1"/>
            <p:nvPr/>
          </p:nvSpPr>
          <p:spPr>
            <a:xfrm>
              <a:off x="714746" y="2060848"/>
              <a:ext cx="8321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/>
                <a:t>필요 </a:t>
              </a:r>
              <a:r>
                <a:rPr lang="en-US" altLang="ko-KR" sz="1600" spc="-100" dirty="0" smtClean="0">
                  <a:latin typeface="+mn-ea"/>
                </a:rPr>
                <a:t> •			 • </a:t>
              </a:r>
              <a:r>
                <a:rPr lang="ko-KR" altLang="en-US" sz="1600" spc="-100" dirty="0" smtClean="0">
                  <a:latin typeface="+mn-ea"/>
                </a:rPr>
                <a:t>㉢ 높은 성과를 거둔 사람에게 더 많은 급여를 제공하는 경우</a:t>
              </a:r>
              <a:r>
                <a:rPr lang="en-US" altLang="ko-KR" sz="1600" spc="-100" dirty="0" smtClean="0">
                  <a:latin typeface="+mn-ea"/>
                </a:rPr>
                <a:t> </a:t>
              </a:r>
              <a:r>
                <a:rPr lang="ko-KR" altLang="en-US" sz="1600" spc="-100" dirty="0" smtClean="0"/>
                <a:t> </a:t>
              </a:r>
              <a:endParaRPr lang="en-US" altLang="ko-KR" sz="1600" spc="-100" dirty="0" smtClean="0"/>
            </a:p>
          </p:txBody>
        </p:sp>
        <p:sp>
          <p:nvSpPr>
            <p:cNvPr id="58" name="타원 57"/>
            <p:cNvSpPr/>
            <p:nvPr/>
          </p:nvSpPr>
          <p:spPr>
            <a:xfrm>
              <a:off x="539552" y="2122113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ko-KR" altLang="en-US" sz="16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9" name="그룹 25"/>
          <p:cNvGrpSpPr/>
          <p:nvPr/>
        </p:nvGrpSpPr>
        <p:grpSpPr>
          <a:xfrm>
            <a:off x="251520" y="3140968"/>
            <a:ext cx="7955464" cy="369332"/>
            <a:chOff x="341552" y="4235444"/>
            <a:chExt cx="7955464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528536" y="4235444"/>
              <a:ext cx="7768480" cy="369332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다음 각 정의관에 입각한 주장을 </a:t>
              </a:r>
              <a:r>
                <a:rPr lang="en-US" altLang="ko-K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&lt;</a:t>
              </a:r>
              <a:r>
                <a:rPr lang="ko-KR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보기</a:t>
              </a:r>
              <a:r>
                <a:rPr lang="en-US" altLang="ko-K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&gt;</a:t>
              </a:r>
              <a:r>
                <a:rPr lang="ko-KR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에서 골라 기호를 써 보자</a:t>
              </a:r>
              <a:r>
                <a:rPr lang="en-US" altLang="ko-K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61" name="육각형 60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95536" y="3522494"/>
            <a:ext cx="2088232" cy="338554"/>
            <a:chOff x="539552" y="2060848"/>
            <a:chExt cx="2088232" cy="338554"/>
          </a:xfrm>
        </p:grpSpPr>
        <p:sp>
          <p:nvSpPr>
            <p:cNvPr id="63" name="TextBox 62"/>
            <p:cNvSpPr txBox="1"/>
            <p:nvPr/>
          </p:nvSpPr>
          <p:spPr>
            <a:xfrm>
              <a:off x="714746" y="2060848"/>
              <a:ext cx="19130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/>
                <a:t>자유주의적 정의관</a:t>
              </a:r>
              <a:endParaRPr lang="en-US" altLang="ko-KR" sz="1600" spc="-100" dirty="0" smtClean="0"/>
            </a:p>
          </p:txBody>
        </p:sp>
        <p:sp>
          <p:nvSpPr>
            <p:cNvPr id="64" name="타원 63"/>
            <p:cNvSpPr/>
            <p:nvPr/>
          </p:nvSpPr>
          <p:spPr>
            <a:xfrm>
              <a:off x="539552" y="2122113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sz="16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5" name="그룹 64"/>
          <p:cNvGrpSpPr/>
          <p:nvPr/>
        </p:nvGrpSpPr>
        <p:grpSpPr>
          <a:xfrm>
            <a:off x="395536" y="3882534"/>
            <a:ext cx="2160240" cy="338554"/>
            <a:chOff x="539552" y="2060848"/>
            <a:chExt cx="2160240" cy="338554"/>
          </a:xfrm>
        </p:grpSpPr>
        <p:sp>
          <p:nvSpPr>
            <p:cNvPr id="66" name="TextBox 65"/>
            <p:cNvSpPr txBox="1"/>
            <p:nvPr/>
          </p:nvSpPr>
          <p:spPr>
            <a:xfrm>
              <a:off x="714746" y="2060848"/>
              <a:ext cx="1985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/>
                <a:t>공동체주의적 정의관</a:t>
              </a:r>
              <a:endParaRPr lang="en-US" altLang="ko-KR" sz="1600" spc="-100" dirty="0" smtClean="0"/>
            </a:p>
          </p:txBody>
        </p:sp>
        <p:sp>
          <p:nvSpPr>
            <p:cNvPr id="67" name="타원 66"/>
            <p:cNvSpPr/>
            <p:nvPr/>
          </p:nvSpPr>
          <p:spPr>
            <a:xfrm>
              <a:off x="539552" y="2122113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16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71" name="그룹 25"/>
          <p:cNvGrpSpPr/>
          <p:nvPr/>
        </p:nvGrpSpPr>
        <p:grpSpPr>
          <a:xfrm>
            <a:off x="251520" y="4437112"/>
            <a:ext cx="7955464" cy="369332"/>
            <a:chOff x="341552" y="4235444"/>
            <a:chExt cx="7955464" cy="369332"/>
          </a:xfrm>
        </p:grpSpPr>
        <p:sp>
          <p:nvSpPr>
            <p:cNvPr id="72" name="TextBox 71"/>
            <p:cNvSpPr txBox="1"/>
            <p:nvPr/>
          </p:nvSpPr>
          <p:spPr>
            <a:xfrm>
              <a:off x="528536" y="4235444"/>
              <a:ext cx="7768480" cy="369332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다음을 읽고 옳은 설명에는 </a:t>
              </a:r>
              <a:r>
                <a:rPr lang="en-US" altLang="ko-K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O</a:t>
              </a:r>
              <a:r>
                <a:rPr lang="ko-KR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를</a:t>
              </a:r>
              <a:r>
                <a:rPr lang="en-US" altLang="ko-K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옳지 않은 설명에는 </a:t>
              </a:r>
              <a:r>
                <a:rPr lang="en-US" altLang="ko-K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×</a:t>
              </a:r>
              <a:r>
                <a:rPr lang="ko-KR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를 표시해 보자</a:t>
              </a:r>
              <a:r>
                <a:rPr lang="en-US" altLang="ko-K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73" name="육각형 72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395536" y="4843760"/>
            <a:ext cx="6552728" cy="584775"/>
            <a:chOff x="539552" y="2060848"/>
            <a:chExt cx="6552728" cy="584775"/>
          </a:xfrm>
        </p:grpSpPr>
        <p:sp>
          <p:nvSpPr>
            <p:cNvPr id="75" name="TextBox 74"/>
            <p:cNvSpPr txBox="1"/>
            <p:nvPr/>
          </p:nvSpPr>
          <p:spPr>
            <a:xfrm>
              <a:off x="714746" y="2060848"/>
              <a:ext cx="6377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/>
                <a:t>사회 보험은 국민들이 사회적 위험에 대비할 수 있도록 국가가 운영하는 국민 건강 보험</a:t>
              </a:r>
              <a:r>
                <a:rPr lang="en-US" altLang="ko-KR" sz="1600" spc="-100" dirty="0" smtClean="0"/>
                <a:t>, </a:t>
              </a:r>
              <a:r>
                <a:rPr lang="ko-KR" altLang="en-US" sz="1600" spc="-100" dirty="0" smtClean="0"/>
                <a:t>고용 보험 등을 말한다</a:t>
              </a:r>
              <a:r>
                <a:rPr lang="en-US" altLang="ko-KR" sz="1600" spc="-100" dirty="0" smtClean="0"/>
                <a:t>.</a:t>
              </a:r>
            </a:p>
          </p:txBody>
        </p:sp>
        <p:sp>
          <p:nvSpPr>
            <p:cNvPr id="76" name="타원 75"/>
            <p:cNvSpPr/>
            <p:nvPr/>
          </p:nvSpPr>
          <p:spPr>
            <a:xfrm>
              <a:off x="539552" y="2122113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sz="16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395536" y="5411113"/>
            <a:ext cx="6624736" cy="584775"/>
            <a:chOff x="539552" y="2060848"/>
            <a:chExt cx="6624736" cy="584775"/>
          </a:xfrm>
        </p:grpSpPr>
        <p:sp>
          <p:nvSpPr>
            <p:cNvPr id="78" name="TextBox 77"/>
            <p:cNvSpPr txBox="1"/>
            <p:nvPr/>
          </p:nvSpPr>
          <p:spPr>
            <a:xfrm>
              <a:off x="714746" y="2060848"/>
              <a:ext cx="64495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/>
                <a:t>공공 부조는 사회적 취약 집단을 대상으로 하는 상담</a:t>
              </a:r>
              <a:r>
                <a:rPr lang="en-US" altLang="ko-KR" sz="1600" spc="-100" dirty="0" smtClean="0"/>
                <a:t>, </a:t>
              </a:r>
              <a:r>
                <a:rPr lang="ko-KR" altLang="en-US" sz="1600" spc="-100" dirty="0" smtClean="0"/>
                <a:t>재활</a:t>
              </a:r>
              <a:r>
                <a:rPr lang="en-US" altLang="ko-KR" sz="1600" spc="-100" dirty="0" smtClean="0"/>
                <a:t>, </a:t>
              </a:r>
              <a:r>
                <a:rPr lang="ko-KR" altLang="en-US" sz="1600" spc="-100" dirty="0" smtClean="0"/>
                <a:t>직업 소개 등의 개별적인 서비스를 제공하는 제도이다</a:t>
              </a:r>
              <a:endParaRPr lang="en-US" altLang="ko-KR" sz="1600" spc="-100" dirty="0" smtClean="0"/>
            </a:p>
          </p:txBody>
        </p:sp>
        <p:sp>
          <p:nvSpPr>
            <p:cNvPr id="79" name="타원 78"/>
            <p:cNvSpPr/>
            <p:nvPr/>
          </p:nvSpPr>
          <p:spPr>
            <a:xfrm>
              <a:off x="539552" y="2122113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16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0" name="그룹 79"/>
          <p:cNvGrpSpPr/>
          <p:nvPr/>
        </p:nvGrpSpPr>
        <p:grpSpPr>
          <a:xfrm>
            <a:off x="395536" y="5987177"/>
            <a:ext cx="6408712" cy="584775"/>
            <a:chOff x="539552" y="2060848"/>
            <a:chExt cx="6408712" cy="584775"/>
          </a:xfrm>
        </p:grpSpPr>
        <p:sp>
          <p:nvSpPr>
            <p:cNvPr id="81" name="TextBox 80"/>
            <p:cNvSpPr txBox="1"/>
            <p:nvPr/>
          </p:nvSpPr>
          <p:spPr>
            <a:xfrm>
              <a:off x="714746" y="2060848"/>
              <a:ext cx="62335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/>
                <a:t>여성 고용 할당제나 저소득층 또는 장애인 의무 고용 등은 적극적 우대 조치의 대표적인 사례이다</a:t>
              </a:r>
              <a:r>
                <a:rPr lang="en-US" altLang="ko-KR" sz="1600" spc="-100" dirty="0" smtClean="0"/>
                <a:t>.</a:t>
              </a:r>
            </a:p>
          </p:txBody>
        </p:sp>
        <p:sp>
          <p:nvSpPr>
            <p:cNvPr id="82" name="타원 81"/>
            <p:cNvSpPr/>
            <p:nvPr/>
          </p:nvSpPr>
          <p:spPr>
            <a:xfrm>
              <a:off x="539552" y="2122113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ko-KR" altLang="en-US" sz="16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83" name="모서리가 둥근 직사각형 82"/>
          <p:cNvSpPr/>
          <p:nvPr/>
        </p:nvSpPr>
        <p:spPr>
          <a:xfrm>
            <a:off x="7164288" y="4869160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sp>
        <p:nvSpPr>
          <p:cNvPr id="84" name="모서리가 둥근 직사각형 83"/>
          <p:cNvSpPr/>
          <p:nvPr/>
        </p:nvSpPr>
        <p:spPr>
          <a:xfrm>
            <a:off x="7164288" y="5445224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sp>
        <p:nvSpPr>
          <p:cNvPr id="85" name="모서리가 둥근 직사각형 84"/>
          <p:cNvSpPr/>
          <p:nvPr/>
        </p:nvSpPr>
        <p:spPr>
          <a:xfrm>
            <a:off x="7164288" y="6021288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sp>
        <p:nvSpPr>
          <p:cNvPr id="86" name="모서리가 둥근 직사각형 85"/>
          <p:cNvSpPr/>
          <p:nvPr/>
        </p:nvSpPr>
        <p:spPr>
          <a:xfrm>
            <a:off x="3347864" y="3547755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sp>
        <p:nvSpPr>
          <p:cNvPr id="88" name="모서리가 둥근 직사각형 87"/>
          <p:cNvSpPr/>
          <p:nvPr/>
        </p:nvSpPr>
        <p:spPr>
          <a:xfrm>
            <a:off x="3347864" y="3907795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sp>
        <p:nvSpPr>
          <p:cNvPr id="89" name="모서리가 둥근 직사각형 88"/>
          <p:cNvSpPr/>
          <p:nvPr/>
        </p:nvSpPr>
        <p:spPr>
          <a:xfrm>
            <a:off x="4355976" y="3717032"/>
            <a:ext cx="4464496" cy="57606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bIns="36000" rtlCol="0" anchor="ctr"/>
          <a:lstStyle/>
          <a:p>
            <a:pPr>
              <a:lnSpc>
                <a:spcPct val="120000"/>
              </a:lnSpc>
            </a:pPr>
            <a:r>
              <a:rPr lang="ko-KR" altLang="en-US" sz="1200" spc="-100" dirty="0" err="1" smtClean="0">
                <a:solidFill>
                  <a:prstClr val="black"/>
                </a:solidFill>
              </a:rPr>
              <a:t>ㄱ</a:t>
            </a:r>
            <a:r>
              <a:rPr lang="en-US" altLang="ko-KR" sz="1200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z="1200" spc="-100" dirty="0" smtClean="0">
                <a:solidFill>
                  <a:prstClr val="black"/>
                </a:solidFill>
              </a:rPr>
              <a:t>위험에 처한 사람에 대한 구조 의무를 법제화해야 한다</a:t>
            </a:r>
            <a:r>
              <a:rPr lang="en-US" altLang="ko-KR" sz="1200" spc="-1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1200" spc="-100" dirty="0" err="1" smtClean="0">
                <a:solidFill>
                  <a:prstClr val="black"/>
                </a:solidFill>
              </a:rPr>
              <a:t>ㄴ</a:t>
            </a:r>
            <a:r>
              <a:rPr lang="en-US" altLang="ko-KR" sz="1200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z="1200" spc="-100" dirty="0" smtClean="0">
                <a:solidFill>
                  <a:prstClr val="black"/>
                </a:solidFill>
              </a:rPr>
              <a:t>개인 사유지를 규제하는 개발 제한 구역을 대폭 해제해야 한다</a:t>
            </a:r>
            <a:r>
              <a:rPr lang="en-US" altLang="ko-KR" sz="1200" spc="-100" dirty="0" smtClean="0">
                <a:solidFill>
                  <a:prstClr val="black"/>
                </a:solidFill>
              </a:rPr>
              <a:t>.</a:t>
            </a:r>
            <a:endParaRPr lang="ko-KR" altLang="en-US" sz="1400" dirty="0"/>
          </a:p>
        </p:txBody>
      </p:sp>
      <p:sp>
        <p:nvSpPr>
          <p:cNvPr id="91" name="모서리가 둥근 직사각형 90"/>
          <p:cNvSpPr/>
          <p:nvPr/>
        </p:nvSpPr>
        <p:spPr>
          <a:xfrm>
            <a:off x="4427984" y="3573016"/>
            <a:ext cx="432048" cy="21602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보기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93" name="직선 연결선 92"/>
          <p:cNvCxnSpPr/>
          <p:nvPr/>
        </p:nvCxnSpPr>
        <p:spPr>
          <a:xfrm>
            <a:off x="2339752" y="3691771"/>
            <a:ext cx="86409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95"/>
          <p:cNvCxnSpPr/>
          <p:nvPr/>
        </p:nvCxnSpPr>
        <p:spPr>
          <a:xfrm>
            <a:off x="2555848" y="4051811"/>
            <a:ext cx="648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7164288" y="4881686"/>
            <a:ext cx="648072" cy="28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O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164288" y="6033814"/>
            <a:ext cx="648072" cy="28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O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164288" y="5470276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X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347864" y="3573016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ㄴ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347864" y="3933056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ㄱ</a:t>
            </a:r>
            <a:endParaRPr lang="en-US" altLang="ko-KR" sz="1600" dirty="0" smtClean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121" name="그룹 120"/>
          <p:cNvGrpSpPr/>
          <p:nvPr/>
        </p:nvGrpSpPr>
        <p:grpSpPr>
          <a:xfrm>
            <a:off x="1187624" y="2132856"/>
            <a:ext cx="2310364" cy="699918"/>
            <a:chOff x="1187624" y="2132856"/>
            <a:chExt cx="2310364" cy="699918"/>
          </a:xfrm>
        </p:grpSpPr>
        <p:cxnSp>
          <p:nvCxnSpPr>
            <p:cNvPr id="110" name="직선 연결선 109"/>
            <p:cNvCxnSpPr/>
            <p:nvPr/>
          </p:nvCxnSpPr>
          <p:spPr>
            <a:xfrm>
              <a:off x="1187624" y="2132856"/>
              <a:ext cx="2310364" cy="6999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직선 연결선 115"/>
            <p:cNvCxnSpPr/>
            <p:nvPr/>
          </p:nvCxnSpPr>
          <p:spPr>
            <a:xfrm flipV="1">
              <a:off x="1192387" y="2478607"/>
              <a:ext cx="2295872" cy="8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/>
            <p:cNvCxnSpPr/>
            <p:nvPr/>
          </p:nvCxnSpPr>
          <p:spPr>
            <a:xfrm flipH="1">
              <a:off x="1187624" y="2132856"/>
              <a:ext cx="2310364" cy="6999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그림 12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23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6634968" y="78134"/>
            <a:ext cx="2209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정의와 불평등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613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  <p:bldP spid="107" grpId="0"/>
      <p:bldP spid="10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323528" y="2420888"/>
            <a:ext cx="8424936" cy="1800200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직선 연결선 33"/>
          <p:cNvCxnSpPr/>
          <p:nvPr/>
        </p:nvCxnSpPr>
        <p:spPr>
          <a:xfrm>
            <a:off x="2987824" y="2996952"/>
            <a:ext cx="5508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2987824" y="3395092"/>
            <a:ext cx="5508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2987824" y="3801740"/>
            <a:ext cx="5508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29"/>
          <p:cNvGrpSpPr/>
          <p:nvPr/>
        </p:nvGrpSpPr>
        <p:grpSpPr>
          <a:xfrm>
            <a:off x="251520" y="1124744"/>
            <a:ext cx="2899935" cy="439299"/>
            <a:chOff x="251520" y="1124744"/>
            <a:chExt cx="2899935" cy="439299"/>
          </a:xfrm>
        </p:grpSpPr>
        <p:sp>
          <p:nvSpPr>
            <p:cNvPr id="29" name="TextBox 28"/>
            <p:cNvSpPr txBox="1"/>
            <p:nvPr/>
          </p:nvSpPr>
          <p:spPr>
            <a:xfrm>
              <a:off x="271135" y="1192385"/>
              <a:ext cx="2880320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  통합적으로 사고하기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51520" y="1124744"/>
              <a:ext cx="504000" cy="43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3"/>
          <p:cNvGrpSpPr/>
          <p:nvPr/>
        </p:nvGrpSpPr>
        <p:grpSpPr>
          <a:xfrm>
            <a:off x="251520" y="1628800"/>
            <a:ext cx="8568952" cy="400110"/>
            <a:chOff x="341552" y="4235444"/>
            <a:chExt cx="8568952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528536" y="4235444"/>
              <a:ext cx="8381968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단원 도입부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(170~171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)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에 던진 질문들에 대해 자신의 생각을 정리해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16" name="육각형 15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1520" y="2492896"/>
            <a:ext cx="1152128" cy="160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모서리가 둥근 직사각형 48"/>
          <p:cNvSpPr/>
          <p:nvPr/>
        </p:nvSpPr>
        <p:spPr>
          <a:xfrm>
            <a:off x="323528" y="4725144"/>
            <a:ext cx="8424936" cy="1800200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1" name="직선 연결선 50"/>
          <p:cNvCxnSpPr/>
          <p:nvPr/>
        </p:nvCxnSpPr>
        <p:spPr>
          <a:xfrm>
            <a:off x="2880432" y="5301208"/>
            <a:ext cx="558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2880432" y="5699348"/>
            <a:ext cx="558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>
            <a:off x="2878536" y="6105996"/>
            <a:ext cx="558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flipH="1">
            <a:off x="396433" y="4869160"/>
            <a:ext cx="1151231" cy="146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31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634968" y="78134"/>
            <a:ext cx="2209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정의와 불평등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199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027" y="2924944"/>
            <a:ext cx="129678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5157191"/>
            <a:ext cx="936104" cy="96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2915816" y="2517948"/>
            <a:ext cx="5760640" cy="1288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정의는 ‘같은 것은 같게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다른 것은 다르게’ 대우하는 것으로 오늘날에는 공정한 절차에 따라 자유와 평등이 조화롭게 실현된 상태를 의미하기도 한다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43808" y="4797152"/>
            <a:ext cx="5760640" cy="134806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사회 및 공간 불평등을 해결하기 위한 제도에는 사회 복지 제도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사회보험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공공부조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사회 서비스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),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지역 격차 완화 정책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적극적 우대 조치 등이 있다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35" name="제목 1"/>
            <p:cNvSpPr txBox="1">
              <a:spLocks/>
            </p:cNvSpPr>
            <p:nvPr/>
          </p:nvSpPr>
          <p:spPr>
            <a:xfrm>
              <a:off x="251520" y="34020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꼭꼭</a:t>
              </a:r>
              <a:r>
                <a:rPr lang="en-US" altLang="ko-KR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! 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자기 점검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79" y="1713508"/>
            <a:ext cx="8496944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학습 전개 과정을 읽고 체크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V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하면서 단원의 구조를 파악해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육각형 30"/>
          <p:cNvSpPr/>
          <p:nvPr/>
        </p:nvSpPr>
        <p:spPr>
          <a:xfrm>
            <a:off x="251520" y="1857524"/>
            <a:ext cx="198000" cy="180000"/>
          </a:xfrm>
          <a:prstGeom prst="hexagon">
            <a:avLst/>
          </a:prstGeom>
          <a:solidFill>
            <a:schemeClr val="bg1"/>
          </a:solidFill>
          <a:ln w="53975">
            <a:solidFill>
              <a:srgbClr val="A0D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/>
          <p:cNvGrpSpPr/>
          <p:nvPr/>
        </p:nvGrpSpPr>
        <p:grpSpPr>
          <a:xfrm>
            <a:off x="251520" y="4248144"/>
            <a:ext cx="7980864" cy="461665"/>
            <a:chOff x="341552" y="4235444"/>
            <a:chExt cx="7980864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553936" y="4235444"/>
              <a:ext cx="7768480" cy="461665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학습 전개 과정을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바탕으로 나의 목표를 세워 보자</a:t>
              </a:r>
              <a:r>
                <a:rPr lang="en-US" altLang="ko-KR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2" name="육각형 31"/>
            <p:cNvSpPr/>
            <p:nvPr/>
          </p:nvSpPr>
          <p:spPr>
            <a:xfrm>
              <a:off x="341552" y="4376276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188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264220" y="2844070"/>
            <a:ext cx="2390680" cy="885662"/>
          </a:xfrm>
          <a:prstGeom prst="homePlate">
            <a:avLst/>
          </a:prstGeom>
          <a:solidFill>
            <a:srgbClr val="E8F5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300" spc="-130" dirty="0" smtClean="0">
                <a:solidFill>
                  <a:schemeClr val="tx1"/>
                </a:solidFill>
              </a:rPr>
              <a:t>사회 및 공간 불평등 현상의</a:t>
            </a:r>
          </a:p>
          <a:p>
            <a:pPr algn="ctr"/>
            <a:r>
              <a:rPr lang="ko-KR" altLang="en-US" sz="1300" spc="-130" dirty="0" smtClean="0">
                <a:solidFill>
                  <a:schemeClr val="tx1"/>
                </a:solidFill>
              </a:rPr>
              <a:t>사례를 조사하여 원인을 분석한다</a:t>
            </a:r>
            <a:r>
              <a:rPr lang="en-US" altLang="ko-KR" sz="1300" spc="-130" dirty="0" smtClean="0">
                <a:solidFill>
                  <a:schemeClr val="tx1"/>
                </a:solidFill>
              </a:rPr>
              <a:t>.</a:t>
            </a:r>
            <a:endParaRPr lang="ko-KR" altLang="en-US" sz="1300" spc="-130" dirty="0">
              <a:solidFill>
                <a:schemeClr val="tx1"/>
              </a:solidFill>
            </a:endParaRPr>
          </a:p>
        </p:txBody>
      </p:sp>
      <p:sp>
        <p:nvSpPr>
          <p:cNvPr id="21" name="갈매기형 수장 20"/>
          <p:cNvSpPr/>
          <p:nvPr/>
        </p:nvSpPr>
        <p:spPr>
          <a:xfrm>
            <a:off x="2280444" y="2844070"/>
            <a:ext cx="2664296" cy="885662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300" spc="-100" dirty="0" smtClean="0">
                <a:solidFill>
                  <a:schemeClr val="tx1"/>
                </a:solidFill>
              </a:rPr>
              <a:t>정의로운 사회를 만들기 위한 다양한 제도와 실천 방안을 탐색한다</a:t>
            </a:r>
            <a:r>
              <a:rPr lang="en-US" altLang="ko-KR" sz="1300" spc="-100" dirty="0" smtClean="0">
                <a:solidFill>
                  <a:schemeClr val="tx1"/>
                </a:solidFill>
              </a:rPr>
              <a:t>.</a:t>
            </a:r>
            <a:endParaRPr lang="ko-KR" altLang="en-US" sz="1300" spc="-100" dirty="0">
              <a:solidFill>
                <a:schemeClr val="tx1"/>
              </a:solidFill>
            </a:endParaRPr>
          </a:p>
        </p:txBody>
      </p:sp>
      <p:sp>
        <p:nvSpPr>
          <p:cNvPr id="22" name="갈매기형 수장 21"/>
          <p:cNvSpPr/>
          <p:nvPr/>
        </p:nvSpPr>
        <p:spPr>
          <a:xfrm>
            <a:off x="4560059" y="2844070"/>
            <a:ext cx="2626868" cy="885661"/>
          </a:xfrm>
          <a:prstGeom prst="chevron">
            <a:avLst/>
          </a:prstGeom>
          <a:solidFill>
            <a:srgbClr val="C5E3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300" spc="-100" dirty="0" smtClean="0">
                <a:solidFill>
                  <a:schemeClr val="tx1"/>
                </a:solidFill>
              </a:rPr>
              <a:t>사회 및 공간 불평등을 해소하기 위한 노력을 파악한다</a:t>
            </a:r>
            <a:r>
              <a:rPr lang="en-US" altLang="ko-KR" sz="1300" spc="-100" dirty="0" smtClean="0">
                <a:solidFill>
                  <a:schemeClr val="tx1"/>
                </a:solidFill>
              </a:rPr>
              <a:t>.</a:t>
            </a:r>
            <a:endParaRPr lang="ko-KR" altLang="en-US" sz="1300" spc="-100" dirty="0">
              <a:solidFill>
                <a:schemeClr val="tx1"/>
              </a:solidFill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814513" y="2844070"/>
            <a:ext cx="2016224" cy="885662"/>
            <a:chOff x="6660232" y="2831370"/>
            <a:chExt cx="2016224" cy="885662"/>
          </a:xfrm>
        </p:grpSpPr>
        <p:sp>
          <p:nvSpPr>
            <p:cNvPr id="24" name="갈매기형 수장 23"/>
            <p:cNvSpPr/>
            <p:nvPr/>
          </p:nvSpPr>
          <p:spPr>
            <a:xfrm>
              <a:off x="6660232" y="2831371"/>
              <a:ext cx="1080120" cy="885661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300" spc="-100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7236296" y="2831370"/>
              <a:ext cx="1440160" cy="8855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ko-KR" sz="1300" spc="-100" dirty="0" smtClean="0">
                  <a:solidFill>
                    <a:prstClr val="black"/>
                  </a:solidFill>
                </a:rPr>
                <a:t>193</a:t>
              </a:r>
              <a:r>
                <a:rPr lang="ko-KR" altLang="en-US" sz="1300" spc="-100" dirty="0" smtClean="0">
                  <a:solidFill>
                    <a:prstClr val="black"/>
                  </a:solidFill>
                </a:rPr>
                <a:t>쪽에서 </a:t>
              </a:r>
              <a:endParaRPr lang="en-US" altLang="ko-KR" sz="1300" spc="-1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300" spc="-100" dirty="0" smtClean="0">
                  <a:solidFill>
                    <a:prstClr val="black"/>
                  </a:solidFill>
                </a:rPr>
                <a:t>학습 결과를 </a:t>
              </a:r>
              <a:endParaRPr lang="en-US" altLang="ko-KR" sz="1300" spc="-1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300" spc="-100" dirty="0" smtClean="0">
                  <a:solidFill>
                    <a:prstClr val="black"/>
                  </a:solidFill>
                </a:rPr>
                <a:t> 평가한다</a:t>
              </a:r>
              <a:r>
                <a:rPr lang="en-US" altLang="ko-KR" sz="1300" spc="-100" dirty="0" smtClean="0">
                  <a:solidFill>
                    <a:prstClr val="black"/>
                  </a:solidFill>
                </a:rPr>
                <a:t>.</a:t>
              </a:r>
              <a:endParaRPr lang="ko-KR" altLang="en-US" sz="1300" spc="-100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1850831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083079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387335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8475567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9"/>
          <p:cNvGrpSpPr/>
          <p:nvPr/>
        </p:nvGrpSpPr>
        <p:grpSpPr>
          <a:xfrm>
            <a:off x="251520" y="1124744"/>
            <a:ext cx="2899935" cy="439299"/>
            <a:chOff x="251520" y="1124744"/>
            <a:chExt cx="2899935" cy="439299"/>
          </a:xfrm>
        </p:grpSpPr>
        <p:sp>
          <p:nvSpPr>
            <p:cNvPr id="29" name="TextBox 28"/>
            <p:cNvSpPr txBox="1"/>
            <p:nvPr/>
          </p:nvSpPr>
          <p:spPr>
            <a:xfrm>
              <a:off x="271135" y="1192385"/>
              <a:ext cx="2880320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  통합적으로 사고하기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51520" y="1124744"/>
              <a:ext cx="504000" cy="43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3"/>
          <p:cNvGrpSpPr/>
          <p:nvPr/>
        </p:nvGrpSpPr>
        <p:grpSpPr>
          <a:xfrm>
            <a:off x="251520" y="1628800"/>
            <a:ext cx="8568952" cy="400110"/>
            <a:chOff x="341552" y="4235444"/>
            <a:chExt cx="8568952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528536" y="4235444"/>
              <a:ext cx="8381968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단원 도입부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(170~171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)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에 던진 질문들에 대해 자신의 생각을 정리해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16" name="육각형 15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0" name="그림 2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31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634968" y="78134"/>
            <a:ext cx="2209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Ⅵ.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 정의와 불평등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199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323528" y="2420888"/>
            <a:ext cx="8424936" cy="1800200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직선 연결선 27"/>
          <p:cNvCxnSpPr/>
          <p:nvPr/>
        </p:nvCxnSpPr>
        <p:spPr>
          <a:xfrm>
            <a:off x="3107388" y="2996952"/>
            <a:ext cx="540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3107388" y="3395092"/>
            <a:ext cx="540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3107388" y="3801740"/>
            <a:ext cx="540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모서리가 둥근 직사각형 36"/>
          <p:cNvSpPr/>
          <p:nvPr/>
        </p:nvSpPr>
        <p:spPr>
          <a:xfrm>
            <a:off x="323528" y="4725144"/>
            <a:ext cx="8424936" cy="1800200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2668728" y="4864968"/>
            <a:ext cx="6079736" cy="1288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타인에 대한 배려와 존중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공동체 의식의 발휘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기부와 봉사 활동 참여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사회적 약자에 대한 배려를 통해 정의로운 사회를 구현할 수 있다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cxnSp>
        <p:nvCxnSpPr>
          <p:cNvPr id="39" name="직선 연결선 38"/>
          <p:cNvCxnSpPr/>
          <p:nvPr/>
        </p:nvCxnSpPr>
        <p:spPr>
          <a:xfrm>
            <a:off x="2700432" y="5301208"/>
            <a:ext cx="576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2700432" y="5699348"/>
            <a:ext cx="576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2698536" y="6105996"/>
            <a:ext cx="576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5536" y="2523599"/>
            <a:ext cx="1038796" cy="155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08571" y="4840908"/>
            <a:ext cx="607045" cy="157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3" y="2924944"/>
            <a:ext cx="1296144" cy="76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5148506"/>
            <a:ext cx="1156270" cy="101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3064264" y="2492896"/>
            <a:ext cx="5540184" cy="134806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지역 격차에 공간 불평등으로 인해 도시에는 환경 문제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주거 </a:t>
            </a:r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문제 등이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발생하며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 농어촌에는 노동력 문제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고령화 문제 등이 나타난다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7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76011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66246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A6624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276872"/>
            <a:ext cx="8496944" cy="110203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사회 및 공간 불평등 현상을 이해한다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  <a:p>
            <a:pPr marL="360000" indent="-3600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사회 및 공간 불평등 현상의 사례를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544" y="4563933"/>
            <a:ext cx="7848872" cy="57496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사회 및 공간 불평등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사회 계층 양극화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사회적 약자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077072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66246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A6624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사회 및 공간 불평등 현상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010176" y="1202878"/>
              <a:ext cx="38859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6-3. </a:t>
              </a:r>
              <a:r>
                <a:rPr lang="ko-KR" altLang="en-US" sz="16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현상과 정의로운 사회</a:t>
              </a:r>
              <a:endParaRPr lang="ko-KR" altLang="en-US" sz="1600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189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5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971600" y="4365104"/>
            <a:ext cx="6768752" cy="58169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 그림에서 우리는 무엇을 엿볼 수 있을까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5009518"/>
            <a:ext cx="7272808" cy="10895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나귀를 타고 가는 양반에게 공손히 인사를 하는 서민의 모습에서 당시에 신분 제도가 존재하였고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 이에 따른 사회적 격차가 있었음을 확인할 수 있다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37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사회 및 공간 불평등 현상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5010176" y="1202878"/>
              <a:ext cx="38859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6-3. </a:t>
              </a:r>
              <a:r>
                <a:rPr lang="ko-KR" altLang="en-US" sz="16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현상과 정의로운 사회</a:t>
              </a:r>
              <a:endParaRPr lang="ko-KR" altLang="en-US" sz="1600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80496" y="4510257"/>
            <a:ext cx="364047" cy="36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189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628800"/>
            <a:ext cx="3614392" cy="2232248"/>
          </a:xfrm>
          <a:prstGeom prst="roundRect">
            <a:avLst>
              <a:gd name="adj" fmla="val 4562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직사각형 16"/>
          <p:cNvSpPr/>
          <p:nvPr/>
        </p:nvSpPr>
        <p:spPr>
          <a:xfrm>
            <a:off x="4211960" y="1810916"/>
            <a:ext cx="439248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왼쪽 그림은 조선 시대의 화가 </a:t>
            </a:r>
            <a:r>
              <a:rPr lang="ko-KR" altLang="en-US" spc="-5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김득신이</a:t>
            </a:r>
            <a:r>
              <a:rPr lang="ko-KR" altLang="en-US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그린 「노상알현도」이다</a:t>
            </a:r>
            <a:r>
              <a:rPr lang="en-US" altLang="ko-KR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‘</a:t>
            </a:r>
            <a:r>
              <a:rPr lang="ko-KR" altLang="en-US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길 위에서 높은 사람을 뵙는다</a:t>
            </a:r>
            <a:r>
              <a:rPr lang="en-US" altLang="ko-KR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.’</a:t>
            </a:r>
            <a:r>
              <a:rPr lang="ko-KR" altLang="en-US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라는 의미의 이 그림은 사람들이 살아가는 모습을 표현한 풍속화로서</a:t>
            </a:r>
            <a:r>
              <a:rPr lang="en-US" altLang="ko-KR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조선 후기의 생활 모습을 잘 담아내고 있다</a:t>
            </a:r>
            <a:r>
              <a:rPr lang="en-US" altLang="ko-KR" spc="-5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  <a:endParaRPr lang="ko-KR" altLang="en-US" spc="-50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701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사회 및 공간 불평등 현상이란 무엇일까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6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사회 및 공간 불평등 현상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010176" y="1202878"/>
              <a:ext cx="38859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6-3. </a:t>
              </a:r>
              <a:r>
                <a:rPr lang="ko-KR" altLang="en-US" sz="16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현상과 정의로운 사회</a:t>
              </a:r>
              <a:endParaRPr lang="ko-KR" altLang="en-US" sz="1600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496944" cy="18235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 및 공간 불평등 현상 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재산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권력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사회적 지위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쾌적한 공간 등이 모든 사람에게 골고루 나누어지지 않고 일부에게 집중되는 것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189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3528" y="1412776"/>
            <a:ext cx="8496944" cy="3600400"/>
          </a:xfrm>
          <a:prstGeom prst="roundRect">
            <a:avLst>
              <a:gd name="adj" fmla="val 4014"/>
            </a:avLst>
          </a:prstGeom>
          <a:solidFill>
            <a:schemeClr val="bg1"/>
          </a:solidFill>
          <a:ln w="28575">
            <a:solidFill>
              <a:srgbClr val="F3A385"/>
            </a:solidFill>
          </a:ln>
          <a:effectLst/>
        </p:spPr>
        <p:txBody>
          <a:bodyPr wrap="square" lIns="72000" rIns="3708000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/>
              <a:t> ‘유리 천장’이란 여성과 소수자가 자격과 능력을 갖추었음에도 기업체 등 조직의 상층부로 올라가지 못하도록 가로막는</a:t>
            </a:r>
            <a:r>
              <a:rPr lang="en-US" altLang="ko-KR" spc="-100" dirty="0" smtClean="0"/>
              <a:t>, </a:t>
            </a:r>
            <a:r>
              <a:rPr lang="ko-KR" altLang="en-US" spc="-100" dirty="0" smtClean="0"/>
              <a:t>보이지 않으면서도 깨뜨릴 수 없는 머리 위의 장벽을 말한다</a:t>
            </a:r>
            <a:r>
              <a:rPr lang="en-US" altLang="ko-KR" spc="-100" dirty="0" smtClean="0"/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spc="-100" dirty="0" smtClean="0"/>
              <a:t> 이를 수치화한 ‘유리 천장 지수’가 높을수록 </a:t>
            </a:r>
            <a:r>
              <a:rPr lang="ko-KR" altLang="en-US" spc="-100" dirty="0" err="1" smtClean="0"/>
              <a:t>소수자나</a:t>
            </a:r>
            <a:r>
              <a:rPr lang="ko-KR" altLang="en-US" spc="-100" dirty="0" smtClean="0"/>
              <a:t> 여성의 사회 참여 활동과 한 조직 내에서 승진이 자유롭다는 것을 의미한다</a:t>
            </a:r>
            <a:r>
              <a:rPr lang="en-US" altLang="ko-KR" spc="-100" dirty="0" smtClean="0"/>
              <a:t>. 2016</a:t>
            </a:r>
            <a:r>
              <a:rPr lang="ko-KR" altLang="en-US" spc="-100" dirty="0" smtClean="0"/>
              <a:t>년 영국의 주간지 </a:t>
            </a:r>
            <a:r>
              <a:rPr lang="en-US" altLang="ko-KR" spc="-100" dirty="0" smtClean="0"/>
              <a:t>『</a:t>
            </a:r>
            <a:r>
              <a:rPr lang="ko-KR" altLang="en-US" spc="-100" dirty="0" smtClean="0"/>
              <a:t>이코노미스트</a:t>
            </a:r>
            <a:r>
              <a:rPr lang="en-US" altLang="ko-KR" spc="-100" dirty="0" smtClean="0"/>
              <a:t>』</a:t>
            </a:r>
            <a:r>
              <a:rPr lang="ko-KR" altLang="en-US" spc="-100" dirty="0" smtClean="0"/>
              <a:t>의 발표에 따르면 한국의 유리 천장 지수는 </a:t>
            </a:r>
            <a:r>
              <a:rPr lang="en-US" altLang="ko-KR" spc="-100" dirty="0" smtClean="0"/>
              <a:t>25</a:t>
            </a:r>
            <a:r>
              <a:rPr lang="ko-KR" altLang="en-US" spc="-100" dirty="0" smtClean="0"/>
              <a:t>로 나타났다</a:t>
            </a:r>
            <a:r>
              <a:rPr lang="en-US" altLang="ko-KR" spc="-100" dirty="0" smtClean="0"/>
              <a:t>.</a:t>
            </a:r>
            <a:endParaRPr lang="ko-KR" altLang="en-US" b="1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78545"/>
            <a:ext cx="3531306" cy="297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189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251520" y="33896"/>
            <a:ext cx="7056784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spc="-150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더 알아보기</a:t>
            </a:r>
            <a:r>
              <a:rPr lang="en-US" altLang="ko-KR" sz="2800" b="1" dirty="0" smtClean="0">
                <a:latin typeface="나눔고딕 ExtraBold" pitchFamily="50" charset="-127"/>
                <a:ea typeface="나눔고딕 ExtraBold" pitchFamily="50" charset="-127"/>
              </a:rPr>
              <a:t>	</a:t>
            </a:r>
            <a:r>
              <a:rPr lang="ko-KR" altLang="en-US" sz="2800" b="1" dirty="0" smtClean="0">
                <a:latin typeface="나눔고딕 ExtraBold" pitchFamily="50" charset="-127"/>
                <a:ea typeface="나눔고딕 ExtraBold" pitchFamily="50" charset="-127"/>
              </a:rPr>
              <a:t>유리 천장과 유리 천장 지수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5178663"/>
            <a:ext cx="6840760" cy="50013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‘</a:t>
            </a:r>
            <a:r>
              <a:rPr lang="ko-KR" altLang="en-US" sz="2000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유리 천장 지수</a:t>
            </a:r>
            <a:r>
              <a:rPr lang="en-US" altLang="ko-KR" sz="2000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’</a:t>
            </a:r>
            <a:r>
              <a:rPr lang="ko-KR" altLang="en-US" sz="2000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를 높이기 위해 어떤 노력이 필요할까</a:t>
            </a:r>
            <a:r>
              <a:rPr lang="en-US" altLang="ko-KR" sz="2000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spc="-100" dirty="0">
              <a:solidFill>
                <a:schemeClr val="bg2">
                  <a:lumMod val="2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87629" l="7619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22000"/>
            <a:ext cx="803352" cy="74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27584" y="5770072"/>
            <a:ext cx="7704856" cy="68326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사사로운 정에 얽매이지 않는 공평무사한 자세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잘잘못을 공정하게 판단하는 자세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사회 질서를 파괴한 자에 대한 엄격한 법적 처벌을 존중하는 자세 등이 필요하다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644420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사회 및 공간 불평등 현상은 어떻게 나타나고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사회 및 공간 불평등 현상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010176" y="1202878"/>
              <a:ext cx="38859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6-3. </a:t>
              </a:r>
              <a:r>
                <a:rPr lang="ko-KR" altLang="en-US" sz="16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사회 및 공간 불평등 현상과 정의로운 사회</a:t>
              </a:r>
              <a:endParaRPr lang="ko-KR" altLang="en-US" sz="1600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496944" cy="355481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전통 사회 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신분에 따른 불평등 존재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오늘날 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사회 계층의 양극화 현상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지역 격차에 따른 공간 불평등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여성이나 이주 노동자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장애인과 같은 사회적 약자에 대한 차별 등 여러 형태의 불평등 존재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itchFamily="50" charset="-127"/>
                <a:ea typeface="맑은 고딕" pitchFamily="50" charset="-127"/>
              </a:rPr>
              <a:t>개인과 사회의 발전을 위해 사회 및 공간 불평등의 해결이 필요함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190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3686</Words>
  <Application>Microsoft Office PowerPoint</Application>
  <PresentationFormat>화면 슬라이드 쇼(4:3)</PresentationFormat>
  <Paragraphs>494</Paragraphs>
  <Slides>40</Slides>
  <Notes>40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1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통합사회</dc:title>
  <dc:creator>user</dc:creator>
  <cp:lastModifiedBy>user</cp:lastModifiedBy>
  <cp:revision>264</cp:revision>
  <dcterms:created xsi:type="dcterms:W3CDTF">2017-01-13T03:10:23Z</dcterms:created>
  <dcterms:modified xsi:type="dcterms:W3CDTF">2018-02-06T06:10:05Z</dcterms:modified>
</cp:coreProperties>
</file>